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57" r:id="rId4"/>
    <p:sldId id="283" r:id="rId5"/>
    <p:sldId id="272" r:id="rId6"/>
    <p:sldId id="284" r:id="rId7"/>
    <p:sldId id="259" r:id="rId8"/>
    <p:sldId id="260" r:id="rId9"/>
    <p:sldId id="275" r:id="rId10"/>
    <p:sldId id="278" r:id="rId11"/>
    <p:sldId id="279" r:id="rId12"/>
    <p:sldId id="276" r:id="rId13"/>
    <p:sldId id="277" r:id="rId14"/>
    <p:sldId id="280" r:id="rId15"/>
    <p:sldId id="281" r:id="rId16"/>
    <p:sldId id="262" r:id="rId17"/>
    <p:sldId id="263" r:id="rId18"/>
    <p:sldId id="274" r:id="rId19"/>
    <p:sldId id="264" r:id="rId20"/>
    <p:sldId id="265" r:id="rId21"/>
    <p:sldId id="266" r:id="rId22"/>
    <p:sldId id="267" r:id="rId23"/>
    <p:sldId id="269" r:id="rId24"/>
    <p:sldId id="270" r:id="rId25"/>
    <p:sldId id="285" r:id="rId26"/>
    <p:sldId id="258" r:id="rId27"/>
    <p:sldId id="273"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B8C9"/>
    <a:srgbClr val="D35241"/>
    <a:srgbClr val="855188"/>
    <a:srgbClr val="A6D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498" autoAdjust="0"/>
  </p:normalViewPr>
  <p:slideViewPr>
    <p:cSldViewPr>
      <p:cViewPr varScale="1">
        <p:scale>
          <a:sx n="80" d="100"/>
          <a:sy n="80" d="100"/>
        </p:scale>
        <p:origin x="-20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9496B-D03F-47DF-86CF-4107D698C9C2}"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98D0-C520-4A1F-B020-86777D455314}" type="slidenum">
              <a:rPr lang="en-GB" smtClean="0"/>
              <a:t>‹#›</a:t>
            </a:fld>
            <a:endParaRPr lang="en-GB"/>
          </a:p>
        </p:txBody>
      </p:sp>
    </p:spTree>
    <p:extLst>
      <p:ext uri="{BB962C8B-B14F-4D97-AF65-F5344CB8AC3E}">
        <p14:creationId xmlns:p14="http://schemas.microsoft.com/office/powerpoint/2010/main" val="201126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Learning objectives</a:t>
            </a:r>
          </a:p>
          <a:p>
            <a:pPr lvl="0"/>
            <a:r>
              <a:rPr lang="en-GB" sz="1200" kern="1200" dirty="0" smtClean="0">
                <a:solidFill>
                  <a:schemeClr val="tx1"/>
                </a:solidFill>
                <a:effectLst/>
                <a:latin typeface="+mn-lt"/>
                <a:ea typeface="+mn-ea"/>
                <a:cs typeface="+mn-cs"/>
              </a:rPr>
              <a:t>To understand and that energy resources are a type of natural resource</a:t>
            </a:r>
          </a:p>
          <a:p>
            <a:pPr lvl="0"/>
            <a:r>
              <a:rPr lang="en-GB" sz="1200" kern="1200" dirty="0" smtClean="0">
                <a:solidFill>
                  <a:schemeClr val="tx1"/>
                </a:solidFill>
                <a:effectLst/>
                <a:latin typeface="+mn-lt"/>
                <a:ea typeface="+mn-ea"/>
                <a:cs typeface="+mn-cs"/>
              </a:rPr>
              <a:t>To understand the difference between non-renewable and renewable energy resources</a:t>
            </a:r>
          </a:p>
          <a:p>
            <a:pPr lvl="0"/>
            <a:r>
              <a:rPr lang="en-GB" sz="1200" kern="1200" dirty="0" smtClean="0">
                <a:solidFill>
                  <a:schemeClr val="tx1"/>
                </a:solidFill>
                <a:effectLst/>
                <a:latin typeface="+mn-lt"/>
                <a:ea typeface="+mn-ea"/>
                <a:cs typeface="+mn-cs"/>
              </a:rPr>
              <a:t>To be able to describe examples of non-renewable and renewable resources and discuss some of the positives and negatives</a:t>
            </a:r>
          </a:p>
          <a:p>
            <a:pPr lvl="0"/>
            <a:r>
              <a:rPr lang="en-GB" sz="1200" kern="1200" dirty="0" smtClean="0">
                <a:solidFill>
                  <a:schemeClr val="tx1"/>
                </a:solidFill>
                <a:effectLst/>
                <a:latin typeface="+mn-lt"/>
                <a:ea typeface="+mn-ea"/>
                <a:cs typeface="+mn-cs"/>
              </a:rPr>
              <a:t>To understand the basics of how energy sources are used to produce heat and energy</a:t>
            </a:r>
          </a:p>
          <a:p>
            <a:pPr lvl="0"/>
            <a:r>
              <a:rPr lang="en-GB" sz="1200" kern="1200" dirty="0" smtClean="0">
                <a:solidFill>
                  <a:schemeClr val="tx1"/>
                </a:solidFill>
                <a:effectLst/>
                <a:latin typeface="+mn-lt"/>
                <a:ea typeface="+mn-ea"/>
                <a:cs typeface="+mn-cs"/>
              </a:rPr>
              <a:t>To understand that appliances in the home use energy</a:t>
            </a:r>
          </a:p>
          <a:p>
            <a:pPr lvl="0"/>
            <a:r>
              <a:rPr lang="en-GB" sz="1200" kern="1200" dirty="0" smtClean="0">
                <a:solidFill>
                  <a:schemeClr val="tx1"/>
                </a:solidFill>
                <a:effectLst/>
                <a:latin typeface="+mn-lt"/>
                <a:ea typeface="+mn-ea"/>
                <a:cs typeface="+mn-cs"/>
              </a:rPr>
              <a:t>To understand that recycling products is a way of saving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Over</a:t>
            </a:r>
            <a:r>
              <a:rPr lang="en-US" sz="1200" baseline="0" dirty="0" smtClean="0"/>
              <a:t> millions of years </a:t>
            </a:r>
            <a:r>
              <a:rPr lang="en-US" sz="1200" dirty="0" smtClean="0"/>
              <a:t>the organic rich sediments (sediments containing microorganisms) become buried deeper and deeper as layers of new sediment piles up on top.</a:t>
            </a:r>
            <a:r>
              <a:rPr lang="en-US" sz="1200" baseline="0" dirty="0" smtClean="0"/>
              <a:t> </a:t>
            </a:r>
            <a:r>
              <a:rPr lang="en-US" sz="1200" dirty="0" smtClean="0"/>
              <a:t>As they are buried, heat and pressure rises turning the microorganisms into oil and natural</a:t>
            </a:r>
            <a:r>
              <a:rPr lang="en-US" sz="1200" baseline="0" dirty="0" smtClean="0"/>
              <a:t> gas.</a:t>
            </a:r>
          </a:p>
          <a:p>
            <a:pPr marL="0" indent="0">
              <a:buFont typeface="Arial" panose="020B0604020202020204" pitchFamily="34" charset="0"/>
              <a:buNone/>
            </a:pPr>
            <a:endParaRPr lang="en-US" sz="1200" baseline="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10</a:t>
            </a:fld>
            <a:endParaRPr lang="en-GB"/>
          </a:p>
        </p:txBody>
      </p:sp>
    </p:spTree>
    <p:extLst>
      <p:ext uri="{BB962C8B-B14F-4D97-AF65-F5344CB8AC3E}">
        <p14:creationId xmlns:p14="http://schemas.microsoft.com/office/powerpoint/2010/main" val="205865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Oil and natural gas are </a:t>
            </a:r>
            <a:r>
              <a:rPr lang="en-US" baseline="0" dirty="0" smtClean="0"/>
              <a:t>lighter than the surrounding rock so once they have formed they </a:t>
            </a:r>
            <a:r>
              <a:rPr lang="en-US" dirty="0" smtClean="0"/>
              <a:t>move upwards through tiny pores (gaps) and fractures</a:t>
            </a:r>
            <a:r>
              <a:rPr lang="en-US" baseline="0" dirty="0" smtClean="0"/>
              <a:t> </a:t>
            </a:r>
            <a:r>
              <a:rPr lang="en-US" dirty="0" smtClean="0"/>
              <a:t>in the surrounding rock. Some oil and natural gas manages</a:t>
            </a:r>
            <a:r>
              <a:rPr lang="en-US" baseline="0" dirty="0" smtClean="0"/>
              <a:t> </a:t>
            </a:r>
            <a:r>
              <a:rPr lang="en-US" dirty="0" smtClean="0"/>
              <a:t>to get all way to the surface and escapes through vents into the atmosphere. Other oil and natural gas deposits get trapped under impermeable layers of rock or clay (layers with no pores). These trapped deposits are where we find oil and natural gas today and they are extracted by using long powerful drill</a:t>
            </a:r>
            <a:r>
              <a:rPr lang="en-US" baseline="0" dirty="0" smtClean="0"/>
              <a:t>s</a:t>
            </a:r>
            <a:r>
              <a:rPr lang="en-US" dirty="0" smtClean="0"/>
              <a:t>.</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11</a:t>
            </a:fld>
            <a:endParaRPr lang="en-GB"/>
          </a:p>
        </p:txBody>
      </p:sp>
    </p:spTree>
    <p:extLst>
      <p:ext uri="{BB962C8B-B14F-4D97-AF65-F5344CB8AC3E}">
        <p14:creationId xmlns:p14="http://schemas.microsoft.com/office/powerpoint/2010/main" val="153465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Oil and gas can be burnt to produce electricity,</a:t>
            </a:r>
            <a:r>
              <a:rPr lang="en-GB" baseline="0" dirty="0" smtClean="0"/>
              <a:t> to do this</a:t>
            </a:r>
            <a:r>
              <a:rPr lang="en-US" sz="1200" b="0" i="0" kern="1200" dirty="0" smtClean="0">
                <a:solidFill>
                  <a:schemeClr val="tx1"/>
                </a:solidFill>
                <a:effectLst/>
                <a:latin typeface="+mn-lt"/>
                <a:ea typeface="+mn-ea"/>
                <a:cs typeface="+mn-cs"/>
              </a:rPr>
              <a:t> oil is burned in power plants to heat water and produce steam. This steam (which has kinetic energy) then propels the blades of a turbine (mechanical energy), a sort of engine that rotates. The turbine</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attached to a generator</a:t>
            </a:r>
            <a:r>
              <a:rPr lang="en-US" sz="1200" b="0" i="0" kern="1200" baseline="0" dirty="0" smtClean="0">
                <a:solidFill>
                  <a:schemeClr val="tx1"/>
                </a:solidFill>
                <a:effectLst/>
                <a:latin typeface="+mn-lt"/>
                <a:ea typeface="+mn-ea"/>
                <a:cs typeface="+mn-cs"/>
              </a:rPr>
              <a:t> and when it spins it </a:t>
            </a:r>
            <a:r>
              <a:rPr lang="en-US" sz="1200" b="0" i="0" kern="1200" dirty="0" smtClean="0">
                <a:solidFill>
                  <a:schemeClr val="tx1"/>
                </a:solidFill>
                <a:effectLst/>
                <a:latin typeface="+mn-lt"/>
                <a:ea typeface="+mn-ea"/>
                <a:cs typeface="+mn-cs"/>
              </a:rPr>
              <a:t>produces electricity (electrical energy).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Oil is also be used as fuel in cars</a:t>
            </a:r>
            <a:r>
              <a:rPr lang="en-US" sz="1200" b="0" i="0" kern="1200" baseline="0" dirty="0" smtClean="0">
                <a:solidFill>
                  <a:schemeClr val="tx1"/>
                </a:solidFill>
                <a:effectLst/>
                <a:latin typeface="+mn-lt"/>
                <a:ea typeface="+mn-ea"/>
                <a:cs typeface="+mn-cs"/>
              </a:rPr>
              <a:t>, planes, buses and trains (chemical energy). Before it can be put into cars at the petrol station, crude oil has to be refined in an oil refinery to turn it into different fuels like petrol, diesel and jet engine fuel.</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Oil can also be turned into various different types of plastic and chemical products so it is an extremely valuable natural resource.</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When oil and gas are burnt they release </a:t>
            </a:r>
            <a:r>
              <a:rPr lang="en-GB" sz="1200" b="0" dirty="0" smtClean="0"/>
              <a:t>carbon dioxide gas</a:t>
            </a:r>
            <a:r>
              <a:rPr lang="en-GB" b="0" dirty="0" smtClean="0"/>
              <a:t> (CO</a:t>
            </a:r>
            <a:r>
              <a:rPr lang="en-GB" sz="1000" b="0" dirty="0" smtClean="0"/>
              <a:t>2</a:t>
            </a:r>
            <a:r>
              <a:rPr lang="en-GB" b="0" dirty="0" smtClean="0"/>
              <a:t>) </a:t>
            </a:r>
            <a:r>
              <a:rPr lang="en-GB" sz="1200" b="0" dirty="0" smtClean="0"/>
              <a:t>into the atmosphere. CO</a:t>
            </a:r>
            <a:r>
              <a:rPr lang="en-GB" b="0" dirty="0" smtClean="0"/>
              <a:t>2</a:t>
            </a:r>
            <a:r>
              <a:rPr lang="en-GB" sz="1200" b="0" dirty="0" smtClean="0"/>
              <a:t> is a </a:t>
            </a:r>
            <a:r>
              <a:rPr lang="en-GB" sz="1200" b="0" dirty="0" smtClean="0">
                <a:solidFill>
                  <a:srgbClr val="D35241"/>
                </a:solidFill>
              </a:rPr>
              <a:t>greenhouse gas </a:t>
            </a:r>
            <a:r>
              <a:rPr lang="en-GB" sz="1200" b="0" dirty="0" smtClean="0"/>
              <a:t>and contributes to global </a:t>
            </a:r>
            <a:r>
              <a:rPr lang="en-GB" sz="1200" dirty="0" smtClean="0"/>
              <a:t>warming</a:t>
            </a:r>
            <a:r>
              <a:rPr lang="en-GB" sz="1600" baseline="0" dirty="0" smtClean="0"/>
              <a:t>.</a:t>
            </a:r>
            <a:endParaRPr lang="en-GB" sz="140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12</a:t>
            </a:fld>
            <a:endParaRPr lang="en-GB"/>
          </a:p>
        </p:txBody>
      </p:sp>
    </p:spTree>
    <p:extLst>
      <p:ext uri="{BB962C8B-B14F-4D97-AF65-F5344CB8AC3E}">
        <p14:creationId xmlns:p14="http://schemas.microsoft.com/office/powerpoint/2010/main" val="27688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a:t>
            </a:r>
            <a:r>
              <a:rPr lang="en-GB" baseline="0" dirty="0" smtClean="0"/>
              <a:t> of the coal we have on Earth today was formed during a time called the Carboniferous period 360 – 299 million years ago (before the dinosaurs!) when much of the Earth including the UK was covered in tropical swamps. </a:t>
            </a:r>
          </a:p>
          <a:p>
            <a:endParaRPr lang="en-GB" baseline="0"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13</a:t>
            </a:fld>
            <a:endParaRPr lang="en-GB"/>
          </a:p>
        </p:txBody>
      </p:sp>
    </p:spTree>
    <p:extLst>
      <p:ext uri="{BB962C8B-B14F-4D97-AF65-F5344CB8AC3E}">
        <p14:creationId xmlns:p14="http://schemas.microsoft.com/office/powerpoint/2010/main" val="234875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the plants died their</a:t>
            </a:r>
            <a:r>
              <a:rPr lang="en-GB" baseline="0" dirty="0" smtClean="0"/>
              <a:t> </a:t>
            </a:r>
            <a:r>
              <a:rPr lang="en-US" sz="1200" b="0" i="0" kern="1200" dirty="0" smtClean="0">
                <a:solidFill>
                  <a:schemeClr val="tx1"/>
                </a:solidFill>
                <a:effectLst/>
                <a:latin typeface="+mn-lt"/>
                <a:ea typeface="+mn-ea"/>
                <a:cs typeface="+mn-cs"/>
              </a:rPr>
              <a:t>remains sank to the bottom of the swampy areas, making layers and layers of squashed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plant material. This eventually turned</a:t>
            </a:r>
            <a:r>
              <a:rPr lang="en-US" sz="1200" b="0" i="0" kern="1200" baseline="0" dirty="0" smtClean="0">
                <a:solidFill>
                  <a:schemeClr val="tx1"/>
                </a:solidFill>
                <a:effectLst/>
                <a:latin typeface="+mn-lt"/>
                <a:ea typeface="+mn-ea"/>
                <a:cs typeface="+mn-cs"/>
              </a:rPr>
              <a:t> into a brown spongey material called peat.</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14</a:t>
            </a:fld>
            <a:endParaRPr lang="en-GB"/>
          </a:p>
        </p:txBody>
      </p:sp>
    </p:spTree>
    <p:extLst>
      <p:ext uri="{BB962C8B-B14F-4D97-AF65-F5344CB8AC3E}">
        <p14:creationId xmlns:p14="http://schemas.microsoft.com/office/powerpoint/2010/main" val="379518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Over millions of years and with changing environments layers rock began to build up on top of the peat and became buried. As the peat was buried further and further heat and pressure acting upon it turned it into coal.</a:t>
            </a:r>
            <a:r>
              <a:rPr lang="en-GB" sz="1200" b="0" i="0" kern="1200" baseline="0" dirty="0" smtClean="0">
                <a:solidFill>
                  <a:schemeClr val="tx1"/>
                </a:solidFill>
                <a:effectLst/>
                <a:latin typeface="+mn-lt"/>
                <a:ea typeface="+mn-ea"/>
                <a:cs typeface="+mn-cs"/>
              </a:rPr>
              <a:t> </a:t>
            </a:r>
            <a:r>
              <a:rPr lang="en-GB" dirty="0" smtClean="0"/>
              <a:t>The</a:t>
            </a:r>
            <a:r>
              <a:rPr lang="en-GB" baseline="0" dirty="0" smtClean="0"/>
              <a:t> hotter the temperature, the deeper the coal is buried  and the longer the amount of time the coal is buried, the better (more efficient) coal you get – anthracite is the name of the most efficient coal.</a:t>
            </a:r>
          </a:p>
          <a:p>
            <a:endParaRPr lang="en-GB" baseline="0" dirty="0" smtClean="0"/>
          </a:p>
          <a:p>
            <a:r>
              <a:rPr lang="en-GB" baseline="0" dirty="0" smtClean="0"/>
              <a:t>Coal is still being produced today in swampy tropical regions but because it takes millions of years to form it is not a renewable resource.</a:t>
            </a:r>
            <a:endParaRPr lang="en-GB"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15</a:t>
            </a:fld>
            <a:endParaRPr lang="en-GB"/>
          </a:p>
        </p:txBody>
      </p:sp>
    </p:spTree>
    <p:extLst>
      <p:ext uri="{BB962C8B-B14F-4D97-AF65-F5344CB8AC3E}">
        <p14:creationId xmlns:p14="http://schemas.microsoft.com/office/powerpoint/2010/main" val="144009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Coal can be burned for heating</a:t>
            </a:r>
            <a:r>
              <a:rPr lang="en-GB" baseline="0" dirty="0" smtClean="0"/>
              <a:t> (think BBQs!) or for electricity in the same way as oil and gas.</a:t>
            </a:r>
          </a:p>
          <a:p>
            <a:endParaRPr lang="en-GB" baseline="0" dirty="0" smtClean="0"/>
          </a:p>
          <a:p>
            <a:r>
              <a:rPr lang="en-GB" baseline="0" dirty="0" smtClean="0"/>
              <a:t>Pros</a:t>
            </a:r>
          </a:p>
          <a:p>
            <a:pPr marL="171450" indent="-171450">
              <a:buFont typeface="Arial" panose="020B0604020202020204" pitchFamily="34" charset="0"/>
              <a:buChar char="•"/>
            </a:pPr>
            <a:r>
              <a:rPr lang="en-GB" baseline="0" dirty="0" smtClean="0"/>
              <a:t>Coal is very abundant and it is a cheap energy source</a:t>
            </a:r>
          </a:p>
          <a:p>
            <a:endParaRPr lang="en-GB" baseline="0" dirty="0" smtClean="0"/>
          </a:p>
          <a:p>
            <a:r>
              <a:rPr lang="en-GB" baseline="0" dirty="0" smtClean="0"/>
              <a:t>Cons</a:t>
            </a:r>
          </a:p>
          <a:p>
            <a:pPr marL="171450" indent="-171450">
              <a:buFont typeface="Arial" panose="020B0604020202020204" pitchFamily="34" charset="0"/>
              <a:buChar char="•"/>
            </a:pPr>
            <a:r>
              <a:rPr lang="en-GB" baseline="0" dirty="0" smtClean="0"/>
              <a:t>When coal is burnt it releases lots of carbon dioxide even more than oil and gas so it is the one of the worst contributors to global warming. When coal is burnt it also releases sulphur dioxide and nitrogen dioxide into the atmosphere which contributes to acid rain.</a:t>
            </a:r>
          </a:p>
          <a:p>
            <a:pPr marL="171450" indent="-171450">
              <a:buFont typeface="Arial" panose="020B0604020202020204" pitchFamily="34" charset="0"/>
              <a:buChar char="•"/>
            </a:pPr>
            <a:r>
              <a:rPr lang="en-GB" baseline="0" dirty="0" smtClean="0"/>
              <a:t>Coal mining is harmful to the environment </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130032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nuclear fuels are uranium and plutonium these</a:t>
            </a:r>
            <a:r>
              <a:rPr lang="en-GB" baseline="0" dirty="0" smtClean="0"/>
              <a:t> are radioactive chemical elements</a:t>
            </a:r>
            <a:r>
              <a:rPr lang="en-GB" dirty="0" smtClean="0"/>
              <a:t>. </a:t>
            </a:r>
            <a:r>
              <a:rPr lang="en-US" sz="1200" b="0" i="0" kern="1200" dirty="0" smtClean="0">
                <a:solidFill>
                  <a:schemeClr val="tx1"/>
                </a:solidFill>
                <a:effectLst/>
                <a:latin typeface="+mn-lt"/>
                <a:ea typeface="+mn-ea"/>
                <a:cs typeface="+mn-cs"/>
              </a:rPr>
              <a:t>Nuclear fuels are not burnt to release energy,</a:t>
            </a:r>
            <a:r>
              <a:rPr lang="en-US" sz="1200" b="0" i="0" kern="1200" baseline="0" dirty="0" smtClean="0">
                <a:solidFill>
                  <a:schemeClr val="tx1"/>
                </a:solidFill>
                <a:effectLst/>
                <a:latin typeface="+mn-lt"/>
                <a:ea typeface="+mn-ea"/>
                <a:cs typeface="+mn-cs"/>
              </a:rPr>
              <a:t> they are </a:t>
            </a:r>
            <a:r>
              <a:rPr lang="en-US" sz="1200" b="0" i="0" kern="1200" dirty="0" smtClean="0">
                <a:solidFill>
                  <a:schemeClr val="tx1"/>
                </a:solidFill>
                <a:effectLst/>
                <a:latin typeface="+mn-lt"/>
                <a:ea typeface="+mn-ea"/>
                <a:cs typeface="+mn-cs"/>
              </a:rPr>
              <a:t>involved in nuclear reactions where atoms are split to release large amounts of energy as heat. The rest of the process of generating electricity is then the same as in coal oil and gas, the heat energy is used to boil water</a:t>
            </a:r>
            <a:r>
              <a:rPr lang="en-US" sz="1200" b="0" i="0" kern="1200" baseline="0" dirty="0" smtClean="0">
                <a:solidFill>
                  <a:schemeClr val="tx1"/>
                </a:solidFill>
                <a:effectLst/>
                <a:latin typeface="+mn-lt"/>
                <a:ea typeface="+mn-ea"/>
                <a:cs typeface="+mn-cs"/>
              </a:rPr>
              <a:t> which generates </a:t>
            </a:r>
            <a:r>
              <a:rPr lang="en-US" sz="1200" b="0" i="0" kern="1200" dirty="0" smtClean="0">
                <a:solidFill>
                  <a:schemeClr val="tx1"/>
                </a:solidFill>
                <a:effectLst/>
                <a:latin typeface="+mn-lt"/>
                <a:ea typeface="+mn-ea"/>
                <a:cs typeface="+mn-cs"/>
              </a:rPr>
              <a:t>steam. This steam then spins turbines, which drives generators to produce electricity.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Pros</a:t>
            </a:r>
          </a:p>
          <a:p>
            <a:r>
              <a:rPr lang="en-US" sz="1200" b="0" i="0" kern="1200" dirty="0" smtClean="0">
                <a:solidFill>
                  <a:schemeClr val="tx1"/>
                </a:solidFill>
                <a:effectLst/>
                <a:latin typeface="+mn-lt"/>
                <a:ea typeface="+mn-ea"/>
                <a:cs typeface="+mn-cs"/>
              </a:rPr>
              <a:t>Nuclear fuels do</a:t>
            </a:r>
            <a:r>
              <a:rPr lang="en-US" sz="1200" b="0" i="0" kern="1200" baseline="0" dirty="0" smtClean="0">
                <a:solidFill>
                  <a:schemeClr val="tx1"/>
                </a:solidFill>
                <a:effectLst/>
                <a:latin typeface="+mn-lt"/>
                <a:ea typeface="+mn-ea"/>
                <a:cs typeface="+mn-cs"/>
              </a:rPr>
              <a:t> not release harmful greenhouse gases</a:t>
            </a:r>
          </a:p>
          <a:p>
            <a:r>
              <a:rPr lang="en-US" sz="1200" b="0" i="0" kern="1200" baseline="0" dirty="0" smtClean="0">
                <a:solidFill>
                  <a:schemeClr val="tx1"/>
                </a:solidFill>
                <a:effectLst/>
                <a:latin typeface="+mn-lt"/>
                <a:ea typeface="+mn-ea"/>
                <a:cs typeface="+mn-cs"/>
              </a:rPr>
              <a:t>They are very efficient, a tiny amount of nuclear fuel produces a lot of energy</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Cons</a:t>
            </a:r>
          </a:p>
          <a:p>
            <a:r>
              <a:rPr lang="en-US" sz="1200" b="0" i="0" kern="1200" baseline="0" dirty="0" smtClean="0">
                <a:solidFill>
                  <a:schemeClr val="tx1"/>
                </a:solidFill>
                <a:effectLst/>
                <a:latin typeface="+mn-lt"/>
                <a:ea typeface="+mn-ea"/>
                <a:cs typeface="+mn-cs"/>
              </a:rPr>
              <a:t>Nuclear power produces radioactive waste, which is very dangerous. W</a:t>
            </a:r>
            <a:r>
              <a:rPr lang="en-US" sz="1200" b="0" i="0" kern="1200" dirty="0" smtClean="0">
                <a:solidFill>
                  <a:schemeClr val="tx1"/>
                </a:solidFill>
                <a:effectLst/>
                <a:latin typeface="+mn-lt"/>
                <a:ea typeface="+mn-ea"/>
                <a:cs typeface="+mn-cs"/>
              </a:rPr>
              <a:t>hen animals (including humans) and plants are exposed to large amounts of radiation, it can be very harmful to their survival. Radioactive waste must be removed and disposed of from power plants it has to be sealed in containers and buried for thousands of years until it is no longer radioactive.</a:t>
            </a:r>
          </a:p>
          <a:p>
            <a:r>
              <a:rPr lang="en-US" sz="1200" b="0" i="0" kern="1200" dirty="0" smtClean="0">
                <a:solidFill>
                  <a:schemeClr val="tx1"/>
                </a:solidFill>
                <a:effectLst/>
                <a:latin typeface="+mn-lt"/>
                <a:ea typeface="+mn-ea"/>
                <a:cs typeface="+mn-cs"/>
              </a:rPr>
              <a:t>Nuclear power is reliable</a:t>
            </a:r>
            <a:r>
              <a:rPr lang="en-US" sz="1200" b="0" i="0" kern="1200" baseline="0" dirty="0" smtClean="0">
                <a:solidFill>
                  <a:schemeClr val="tx1"/>
                </a:solidFill>
                <a:effectLst/>
                <a:latin typeface="+mn-lt"/>
                <a:ea typeface="+mn-ea"/>
                <a:cs typeface="+mn-cs"/>
              </a:rPr>
              <a:t> but a lot of money has to be spent on safety so it is expensive.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17</a:t>
            </a:fld>
            <a:endParaRPr lang="en-GB"/>
          </a:p>
        </p:txBody>
      </p:sp>
    </p:spTree>
    <p:extLst>
      <p:ext uri="{BB962C8B-B14F-4D97-AF65-F5344CB8AC3E}">
        <p14:creationId xmlns:p14="http://schemas.microsoft.com/office/powerpoint/2010/main" val="2489622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Non-renewable energy sources won’t last for ever. Once we have used up</a:t>
            </a:r>
            <a:r>
              <a:rPr lang="en-GB" baseline="0" dirty="0" smtClean="0"/>
              <a:t> our supplied of oil, gas, coal and uranium there will be no more! Because of the planets increasing energy demand (more people want bigger TVs, better smart phones, want to fly to far away countries etc.) we need to look for different ways of producing energy that is sustainable. </a:t>
            </a:r>
            <a:r>
              <a:rPr lang="en-GB" dirty="0" smtClean="0"/>
              <a:t>Renewable energy sources such as wind, solar power, wave</a:t>
            </a:r>
            <a:r>
              <a:rPr lang="en-GB" baseline="0" dirty="0" smtClean="0"/>
              <a:t> power and geothermal (heat from the Earth) are sustainable as they will not run out and can be reused again and again.</a:t>
            </a:r>
          </a:p>
          <a:p>
            <a:endParaRPr lang="en-GB" baseline="0" dirty="0" smtClean="0"/>
          </a:p>
          <a:p>
            <a:r>
              <a:rPr lang="en-GB" baseline="0" dirty="0" smtClean="0"/>
              <a:t>Renewable energy resources do not release harmful greenhouse gases into the atmosphere so they are much more environmentally friendly.</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Generating electricity from renewable sources is much more complicated than from fossil fuels so it requires lots of new technology which can be expensive to develop.</a:t>
            </a:r>
          </a:p>
        </p:txBody>
      </p:sp>
      <p:sp>
        <p:nvSpPr>
          <p:cNvPr id="4" name="Slide Number Placeholder 3"/>
          <p:cNvSpPr>
            <a:spLocks noGrp="1"/>
          </p:cNvSpPr>
          <p:nvPr>
            <p:ph type="sldNum" sz="quarter" idx="10"/>
          </p:nvPr>
        </p:nvSpPr>
        <p:spPr/>
        <p:txBody>
          <a:bodyPr/>
          <a:lstStyle/>
          <a:p>
            <a:fld id="{BF7998D0-C520-4A1F-B020-86777D455314}" type="slidenum">
              <a:rPr lang="en-GB" smtClean="0"/>
              <a:t>18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Large windmills are called wind turbines and are built to harness wind energy (kinetic energy). When the wind blows the blades move and spin a turbine connected to a generator which produces electricity. Wind turbines essentially work in the opposite way to a fan, instead of using electricity to make wind, they use wind to make electricity!</a:t>
            </a:r>
          </a:p>
          <a:p>
            <a:endParaRPr lang="en-GB"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order to create enough energy capable of powering thousands of homes, energy companies build large wind farms with lots of wind turbines. They usually build these in windy places for example in Scotland. Wind farms can also be built out in the ocean</a:t>
            </a:r>
            <a:r>
              <a:rPr lang="en-US" sz="1200" b="0" i="0" kern="1200" baseline="0" dirty="0" smtClean="0">
                <a:solidFill>
                  <a:schemeClr val="tx1"/>
                </a:solidFill>
                <a:effectLst/>
                <a:latin typeface="+mn-lt"/>
                <a:ea typeface="+mn-ea"/>
                <a:cs typeface="+mn-cs"/>
              </a:rPr>
              <a:t> where it is very windy. </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there isn’t any wind, then no electricity will be generated by the wind turbine. Engineers do a lot of measurements and calculations before</a:t>
            </a:r>
            <a:r>
              <a:rPr lang="en-US" sz="1200" b="0" i="0" kern="1200" baseline="0" dirty="0" smtClean="0">
                <a:solidFill>
                  <a:schemeClr val="tx1"/>
                </a:solidFill>
                <a:effectLst/>
                <a:latin typeface="+mn-lt"/>
                <a:ea typeface="+mn-ea"/>
                <a:cs typeface="+mn-cs"/>
              </a:rPr>
              <a:t> they build wind turbines </a:t>
            </a:r>
            <a:r>
              <a:rPr lang="en-US" sz="1200" b="0" i="0" kern="1200" dirty="0" smtClean="0">
                <a:solidFill>
                  <a:schemeClr val="tx1"/>
                </a:solidFill>
                <a:effectLst/>
                <a:latin typeface="+mn-lt"/>
                <a:ea typeface="+mn-ea"/>
                <a:cs typeface="+mn-cs"/>
              </a:rPr>
              <a:t>to figure out the best areas to place them. The wind doesn’t blow all the time but the important thing is how much the wind blows on average. </a:t>
            </a:r>
            <a:r>
              <a:rPr lang="en-US" dirty="0" smtClean="0"/>
              <a:t/>
            </a:r>
            <a:br>
              <a:rPr lang="en-US" dirty="0" smtClean="0"/>
            </a:br>
            <a:endParaRPr lang="en-US" dirty="0" smtClean="0"/>
          </a:p>
          <a:p>
            <a:r>
              <a:rPr lang="en-US" dirty="0" smtClean="0"/>
              <a:t>One major issue that people have with wind turbines is that they can ruin the look of the landscape,</a:t>
            </a:r>
            <a:r>
              <a:rPr lang="en-US" baseline="0" dirty="0" smtClean="0"/>
              <a:t> they can also be harmful to birds who might fly into them.</a:t>
            </a:r>
            <a:endParaRPr lang="en-US" dirty="0" smtClean="0"/>
          </a:p>
          <a:p>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19</a:t>
            </a:fld>
            <a:endParaRPr lang="en-GB"/>
          </a:p>
        </p:txBody>
      </p:sp>
    </p:spTree>
    <p:extLst>
      <p:ext uri="{BB962C8B-B14F-4D97-AF65-F5344CB8AC3E}">
        <p14:creationId xmlns:p14="http://schemas.microsoft.com/office/powerpoint/2010/main" val="112270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 to ascertain class knowledge</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a:t>
            </a:fld>
            <a:endParaRPr lang="en-GB"/>
          </a:p>
        </p:txBody>
      </p:sp>
    </p:spTree>
    <p:extLst>
      <p:ext uri="{BB962C8B-B14F-4D97-AF65-F5344CB8AC3E}">
        <p14:creationId xmlns:p14="http://schemas.microsoft.com/office/powerpoint/2010/main" val="200943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primary source of all energy on planet Earth is from the sun</a:t>
            </a:r>
            <a:r>
              <a:rPr lang="en-US" sz="1200" b="0" i="0" kern="1200" baseline="0" dirty="0" smtClean="0">
                <a:solidFill>
                  <a:schemeClr val="tx1"/>
                </a:solidFill>
                <a:effectLst/>
                <a:latin typeface="+mn-lt"/>
                <a:ea typeface="+mn-ea"/>
                <a:cs typeface="+mn-cs"/>
              </a:rPr>
              <a:t> - p</a:t>
            </a:r>
            <a:r>
              <a:rPr lang="en-US" sz="1200" b="0" i="0" kern="1200" dirty="0" smtClean="0">
                <a:solidFill>
                  <a:schemeClr val="tx1"/>
                </a:solidFill>
                <a:effectLst/>
                <a:latin typeface="+mn-lt"/>
                <a:ea typeface="+mn-ea"/>
                <a:cs typeface="+mn-cs"/>
              </a:rPr>
              <a:t>lants get energy from the sun for photosynthesis and we/other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animals eat the plants</a:t>
            </a:r>
            <a:r>
              <a:rPr lang="en-US" sz="1200" b="0" i="0" kern="1200" baseline="0" dirty="0" smtClean="0">
                <a:solidFill>
                  <a:schemeClr val="tx1"/>
                </a:solidFill>
                <a:effectLst/>
                <a:latin typeface="+mn-lt"/>
                <a:ea typeface="+mn-ea"/>
                <a:cs typeface="+mn-cs"/>
              </a:rPr>
              <a:t> to gain energy, heat from the sun also drives atmospheric circulation which controls the wind, tides and waves</a:t>
            </a:r>
            <a:r>
              <a:rPr lang="en-US" sz="1200" b="0" i="0" kern="1200" dirty="0" smtClean="0">
                <a:solidFill>
                  <a:schemeClr val="tx1"/>
                </a:solidFill>
                <a:effectLst/>
                <a:latin typeface="+mn-lt"/>
                <a:ea typeface="+mn-ea"/>
                <a:cs typeface="+mn-cs"/>
              </a:rPr>
              <a:t>. Solar power is power generated directly from sunlight.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two types of solar panels which allow us to generate either heat or electricity. Solar thermal panels are filled with water which heats up in the sunlight. The heated water is then pumped through a tank heating the water that is connected to the taps</a:t>
            </a:r>
            <a:r>
              <a:rPr lang="en-US" sz="1200" b="0" i="0" kern="1200" baseline="0" dirty="0" smtClean="0">
                <a:solidFill>
                  <a:schemeClr val="tx1"/>
                </a:solidFill>
                <a:effectLst/>
                <a:latin typeface="+mn-lt"/>
                <a:ea typeface="+mn-ea"/>
                <a:cs typeface="+mn-cs"/>
              </a:rPr>
              <a:t> in the house. </a:t>
            </a:r>
            <a:r>
              <a:rPr lang="en-GB" dirty="0" smtClean="0"/>
              <a:t>Solar panels</a:t>
            </a:r>
            <a:r>
              <a:rPr lang="en-GB" baseline="0" dirty="0" smtClean="0"/>
              <a:t> called p</a:t>
            </a:r>
            <a:r>
              <a:rPr lang="en-GB" dirty="0" smtClean="0"/>
              <a:t>hotovoltaic cells are used to turn sunlight directly into electricity</a:t>
            </a:r>
            <a:r>
              <a:rPr lang="en-GB" baseline="0" dirty="0" smtClean="0"/>
              <a:t>. Photovoltaic cells are made from the chemical element silicon. When silicon is exposed to lots of sunlight it generates an electrical charge.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good thing about both types of solar cells is that they can be placed on the roof of a building or home, not taking up any extra space. </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quite difficult to generate a lot of electricity using solar energy this is because individual photovoltaic cells are expensive and they can’t generate a lot of electricity so you need thousands of them in order to generate enough electricity to power a town.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Solar </a:t>
            </a:r>
            <a:r>
              <a:rPr lang="en-US" sz="1200" b="0" i="0" kern="1200" dirty="0" smtClean="0">
                <a:solidFill>
                  <a:schemeClr val="tx1"/>
                </a:solidFill>
                <a:effectLst/>
                <a:latin typeface="+mn-lt"/>
                <a:ea typeface="+mn-ea"/>
                <a:cs typeface="+mn-cs"/>
              </a:rPr>
              <a:t>power can’t be harnessed in places where the sunlight isn’t very strong,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solar power is best in countries where the sun is strong and regular such as California.</a:t>
            </a:r>
            <a:endParaRPr lang="en-GB" baseline="0" dirty="0" smtClean="0"/>
          </a:p>
        </p:txBody>
      </p:sp>
      <p:sp>
        <p:nvSpPr>
          <p:cNvPr id="4" name="Slide Number Placeholder 3"/>
          <p:cNvSpPr>
            <a:spLocks noGrp="1"/>
          </p:cNvSpPr>
          <p:nvPr>
            <p:ph type="sldNum" sz="quarter" idx="10"/>
          </p:nvPr>
        </p:nvSpPr>
        <p:spPr/>
        <p:txBody>
          <a:bodyPr/>
          <a:lstStyle/>
          <a:p>
            <a:fld id="{BF7998D0-C520-4A1F-B020-86777D455314}" type="slidenum">
              <a:rPr lang="en-GB" smtClean="0"/>
              <a:t>20</a:t>
            </a:fld>
            <a:endParaRPr lang="en-GB"/>
          </a:p>
        </p:txBody>
      </p:sp>
    </p:spTree>
    <p:extLst>
      <p:ext uri="{BB962C8B-B14F-4D97-AF65-F5344CB8AC3E}">
        <p14:creationId xmlns:p14="http://schemas.microsoft.com/office/powerpoint/2010/main" val="49823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Discuss that ‘geo’ means Earth when it is part of a word e.g. geography and ‘thermal’ or ‘</a:t>
            </a:r>
            <a:r>
              <a:rPr lang="en-GB" sz="1200" b="0" kern="1200" dirty="0" err="1" smtClean="0">
                <a:solidFill>
                  <a:schemeClr val="tx1"/>
                </a:solidFill>
                <a:effectLst/>
                <a:latin typeface="+mn-lt"/>
                <a:ea typeface="+mn-ea"/>
                <a:cs typeface="+mn-cs"/>
              </a:rPr>
              <a:t>therm</a:t>
            </a:r>
            <a:r>
              <a:rPr lang="en-GB" sz="1200" b="0" kern="1200" dirty="0" smtClean="0">
                <a:solidFill>
                  <a:schemeClr val="tx1"/>
                </a:solidFill>
                <a:effectLst/>
                <a:latin typeface="+mn-lt"/>
                <a:ea typeface="+mn-ea"/>
                <a:cs typeface="+mn-cs"/>
              </a:rPr>
              <a:t>’ means heat e.g. thermometer. </a:t>
            </a:r>
            <a:r>
              <a:rPr lang="en-GB" dirty="0" smtClean="0"/>
              <a:t>Geothermal</a:t>
            </a:r>
            <a:r>
              <a:rPr lang="en-GB" baseline="0" dirty="0" smtClean="0"/>
              <a:t> energy is heat energy from the Earth. </a:t>
            </a:r>
            <a:r>
              <a:rPr lang="en-GB" sz="1200" kern="1200" dirty="0" smtClean="0">
                <a:solidFill>
                  <a:schemeClr val="tx1"/>
                </a:solidFill>
                <a:effectLst/>
                <a:latin typeface="+mn-lt"/>
                <a:ea typeface="+mn-ea"/>
                <a:cs typeface="+mn-cs"/>
              </a:rPr>
              <a:t>It is always warmer underground than it is at the surface</a:t>
            </a:r>
            <a:r>
              <a:rPr lang="en-GB" sz="1200" kern="1200" baseline="0" dirty="0" smtClean="0">
                <a:solidFill>
                  <a:schemeClr val="tx1"/>
                </a:solidFill>
                <a:effectLst/>
                <a:latin typeface="+mn-lt"/>
                <a:ea typeface="+mn-ea"/>
                <a:cs typeface="+mn-cs"/>
              </a:rPr>
              <a:t> but in</a:t>
            </a:r>
            <a:r>
              <a:rPr lang="en-GB" sz="1200" kern="1200" dirty="0" smtClean="0">
                <a:solidFill>
                  <a:schemeClr val="tx1"/>
                </a:solidFill>
                <a:effectLst/>
                <a:latin typeface="+mn-lt"/>
                <a:ea typeface="+mn-ea"/>
                <a:cs typeface="+mn-cs"/>
              </a:rPr>
              <a:t> some areas, like Iceland and New Zealand, if you dig just a few kilometres underground it can be up to 70°C. Water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be pumped into these rocks through pipes. When this water comes back up to the surface it can be used directly to</a:t>
            </a:r>
            <a:r>
              <a:rPr lang="en-GB" sz="1200" kern="1200" baseline="0" dirty="0" smtClean="0">
                <a:solidFill>
                  <a:schemeClr val="tx1"/>
                </a:solidFill>
                <a:effectLst/>
                <a:latin typeface="+mn-lt"/>
                <a:ea typeface="+mn-ea"/>
                <a:cs typeface="+mn-cs"/>
              </a:rPr>
              <a:t> heat </a:t>
            </a:r>
            <a:r>
              <a:rPr lang="en-GB" sz="1200" kern="1200" dirty="0" smtClean="0">
                <a:solidFill>
                  <a:schemeClr val="tx1"/>
                </a:solidFill>
                <a:effectLst/>
                <a:latin typeface="+mn-lt"/>
                <a:ea typeface="+mn-ea"/>
                <a:cs typeface="+mn-cs"/>
              </a:rPr>
              <a:t>people’s homes, or the steam can be used to generate electricity using a turbine and a generator.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only issue with geothermal energy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it can only be done where the rocks are hot enough. </a:t>
            </a:r>
            <a:r>
              <a:rPr lang="en-US" dirty="0" smtClean="0"/>
              <a:t/>
            </a:r>
            <a:br>
              <a:rPr lang="en-US" dirty="0" smtClean="0"/>
            </a:br>
            <a:endParaRPr lang="en-US" dirty="0" smtClean="0"/>
          </a:p>
          <a:p>
            <a:r>
              <a:rPr lang="en-GB" baseline="0" dirty="0" smtClean="0"/>
              <a:t>85% of Iceland heating and 25% of its electricity comes from geothermal energy</a:t>
            </a:r>
          </a:p>
          <a:p>
            <a:endParaRPr lang="en-GB" baseline="0" dirty="0" smtClean="0"/>
          </a:p>
          <a:p>
            <a:pPr algn="just"/>
            <a:r>
              <a:rPr lang="en-US" b="0" i="0" dirty="0" smtClean="0">
                <a:solidFill>
                  <a:srgbClr val="2F343B"/>
                </a:solidFill>
                <a:effectLst/>
                <a:latin typeface="Nunito"/>
              </a:rPr>
              <a:t>Iceland is a very volcanic country</a:t>
            </a:r>
            <a:r>
              <a:rPr lang="en-US" b="0" i="0" baseline="0" dirty="0" smtClean="0">
                <a:solidFill>
                  <a:srgbClr val="2F343B"/>
                </a:solidFill>
                <a:effectLst/>
                <a:latin typeface="Nunito"/>
              </a:rPr>
              <a:t> so the rocks beneath its surface are very hot. Iceland also gets a lot of rain, much of this rain filters down into the Earth’s crust through cracks and pores. As it filters down it is naturally heated but he hot surrounding rocks and it then travels upwards to the surface. Sometimes this hot water explodes out as geysers other times it creates hot springs like the blue lagoon. This hot water is used for heating buildings and for generating electricity. Approximately 2/3s of Iceland’s energy (heating and electricity) comes from geothermal energy.</a:t>
            </a:r>
            <a:endParaRPr lang="en-US" b="0" i="0" dirty="0" smtClean="0">
              <a:solidFill>
                <a:srgbClr val="2F343B"/>
              </a:solidFill>
              <a:effectLst/>
              <a:latin typeface="Nunito"/>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21</a:t>
            </a:fld>
            <a:endParaRPr lang="en-GB"/>
          </a:p>
        </p:txBody>
      </p:sp>
    </p:spTree>
    <p:extLst>
      <p:ext uri="{BB962C8B-B14F-4D97-AF65-F5344CB8AC3E}">
        <p14:creationId xmlns:p14="http://schemas.microsoft.com/office/powerpoint/2010/main" val="22886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Discuss that ‘hydro’ or ‘hydra’ means ‘ water’ when it is part of a word e.g. de</a:t>
            </a:r>
            <a:r>
              <a:rPr lang="en-GB" sz="1200" b="0" u="sng" kern="1200" dirty="0" smtClean="0">
                <a:solidFill>
                  <a:schemeClr val="tx1"/>
                </a:solidFill>
                <a:effectLst/>
                <a:latin typeface="+mn-lt"/>
                <a:ea typeface="+mn-ea"/>
                <a:cs typeface="+mn-cs"/>
              </a:rPr>
              <a:t>hydra</a:t>
            </a:r>
            <a:r>
              <a:rPr lang="en-GB" sz="1200" b="0" kern="1200" dirty="0" smtClean="0">
                <a:solidFill>
                  <a:schemeClr val="tx1"/>
                </a:solidFill>
                <a:effectLst/>
                <a:latin typeface="+mn-lt"/>
                <a:ea typeface="+mn-ea"/>
                <a:cs typeface="+mn-cs"/>
              </a:rPr>
              <a:t>ted. Hydroelectric power is therefore a way of harnessing electricity from running water. </a:t>
            </a:r>
            <a:r>
              <a:rPr lang="en-GB" sz="1200" b="0" kern="1200" baseline="0" dirty="0" smtClean="0">
                <a:solidFill>
                  <a:schemeClr val="tx1"/>
                </a:solidFill>
                <a:effectLst/>
                <a:latin typeface="+mn-lt"/>
                <a:ea typeface="+mn-ea"/>
                <a:cs typeface="+mn-cs"/>
              </a:rPr>
              <a:t>H</a:t>
            </a:r>
            <a:r>
              <a:rPr lang="en-GB" sz="1200" kern="1200" baseline="0" dirty="0" smtClean="0">
                <a:solidFill>
                  <a:schemeClr val="tx1"/>
                </a:solidFill>
                <a:effectLst/>
                <a:latin typeface="+mn-lt"/>
                <a:ea typeface="+mn-ea"/>
                <a:cs typeface="+mn-cs"/>
              </a:rPr>
              <a:t>ydroelectric dams are built to store large amounts of water in reservoirs, large man-made lakes made from flooding river valleys. When electricity is needed, water is allowed to escape through pipes in the dam. The water flows downwards under the influence of gravity and turns turbines linked to generators, generating electricity</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Mountainous regions like</a:t>
            </a:r>
            <a:r>
              <a:rPr lang="en-GB" sz="1200" kern="1200" baseline="0" dirty="0" smtClean="0">
                <a:solidFill>
                  <a:schemeClr val="tx1"/>
                </a:solidFill>
                <a:effectLst/>
                <a:latin typeface="+mn-lt"/>
                <a:ea typeface="+mn-ea"/>
                <a:cs typeface="+mn-cs"/>
              </a:rPr>
              <a:t> the Scottish highlands and North Wales </a:t>
            </a:r>
            <a:r>
              <a:rPr lang="en-GB" sz="1200" kern="1200" dirty="0" smtClean="0">
                <a:solidFill>
                  <a:schemeClr val="tx1"/>
                </a:solidFill>
                <a:effectLst/>
                <a:latin typeface="+mn-lt"/>
                <a:ea typeface="+mn-ea"/>
                <a:cs typeface="+mn-cs"/>
              </a:rPr>
              <a:t>are good for hydroelectric power because they</a:t>
            </a:r>
            <a:r>
              <a:rPr lang="en-GB" sz="1200" kern="1200" baseline="0" dirty="0" smtClean="0">
                <a:solidFill>
                  <a:schemeClr val="tx1"/>
                </a:solidFill>
                <a:effectLst/>
                <a:latin typeface="+mn-lt"/>
                <a:ea typeface="+mn-ea"/>
                <a:cs typeface="+mn-cs"/>
              </a:rPr>
              <a:t> are steep and have lots of rain water</a:t>
            </a:r>
            <a:r>
              <a:rPr lang="en-GB" sz="1200" kern="1200" dirty="0" smtClean="0">
                <a:solidFill>
                  <a:schemeClr val="tx1"/>
                </a:solidFill>
                <a:effectLst/>
                <a:latin typeface="+mn-lt"/>
                <a:ea typeface="+mn-ea"/>
                <a:cs typeface="+mn-cs"/>
              </a:rPr>
              <a:t>.</a:t>
            </a:r>
          </a:p>
          <a:p>
            <a:endParaRPr lang="en-GB" dirty="0" smtClean="0"/>
          </a:p>
          <a:p>
            <a:r>
              <a:rPr lang="en-US" sz="1200" b="0" i="0" kern="1200" dirty="0" smtClean="0">
                <a:solidFill>
                  <a:schemeClr val="tx1"/>
                </a:solidFill>
                <a:effectLst/>
                <a:latin typeface="+mn-lt"/>
                <a:ea typeface="+mn-ea"/>
                <a:cs typeface="+mn-cs"/>
              </a:rPr>
              <a:t>Hydroelectric</a:t>
            </a:r>
            <a:r>
              <a:rPr lang="en-US" sz="1200" b="0" i="0" kern="1200" baseline="0" dirty="0" smtClean="0">
                <a:solidFill>
                  <a:schemeClr val="tx1"/>
                </a:solidFill>
                <a:effectLst/>
                <a:latin typeface="+mn-lt"/>
                <a:ea typeface="+mn-ea"/>
                <a:cs typeface="+mn-cs"/>
              </a:rPr>
              <a:t> power</a:t>
            </a:r>
            <a:r>
              <a:rPr lang="en-US" sz="1200" b="0" i="0" kern="1200" dirty="0" smtClean="0">
                <a:solidFill>
                  <a:schemeClr val="tx1"/>
                </a:solidFill>
                <a:effectLst/>
                <a:latin typeface="+mn-lt"/>
                <a:ea typeface="+mn-ea"/>
                <a:cs typeface="+mn-cs"/>
              </a:rPr>
              <a:t> is more reliable than wind and solar power, although it does depend on enough rain</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p>
          <a:p>
            <a:pPr algn="l">
              <a:buFont typeface="Arial"/>
              <a:buNone/>
            </a:pPr>
            <a:r>
              <a:rPr lang="en-US" b="0" i="0" dirty="0" smtClean="0">
                <a:solidFill>
                  <a:srgbClr val="1E2225"/>
                </a:solidFill>
                <a:effectLst/>
                <a:latin typeface="SourceSansPro"/>
              </a:rPr>
              <a:t>Hydroelectric</a:t>
            </a:r>
            <a:r>
              <a:rPr lang="en-US" b="0" i="0" baseline="0" dirty="0" smtClean="0">
                <a:solidFill>
                  <a:srgbClr val="1E2225"/>
                </a:solidFill>
                <a:effectLst/>
                <a:latin typeface="SourceSansPro"/>
              </a:rPr>
              <a:t> dams are</a:t>
            </a:r>
            <a:r>
              <a:rPr lang="en-US" b="0" i="0" dirty="0" smtClean="0">
                <a:solidFill>
                  <a:srgbClr val="1E2225"/>
                </a:solidFill>
                <a:effectLst/>
                <a:latin typeface="SourceSansPro"/>
              </a:rPr>
              <a:t> very expensive to build.</a:t>
            </a:r>
            <a:r>
              <a:rPr lang="en-US" b="0" i="0" baseline="0" dirty="0" smtClean="0">
                <a:solidFill>
                  <a:srgbClr val="1E2225"/>
                </a:solidFill>
                <a:effectLst/>
                <a:latin typeface="SourceSansPro"/>
              </a:rPr>
              <a:t> </a:t>
            </a:r>
            <a:r>
              <a:rPr lang="en-US" b="0" i="0" dirty="0" smtClean="0">
                <a:solidFill>
                  <a:srgbClr val="1E2225"/>
                </a:solidFill>
                <a:effectLst/>
                <a:latin typeface="SourceSansPro"/>
              </a:rPr>
              <a:t>When a dam is built, a huge area is flooded to make a lake which effects the</a:t>
            </a:r>
            <a:r>
              <a:rPr lang="en-US" b="0" i="0" baseline="0" dirty="0" smtClean="0">
                <a:solidFill>
                  <a:srgbClr val="1E2225"/>
                </a:solidFill>
                <a:effectLst/>
                <a:latin typeface="SourceSansPro"/>
              </a:rPr>
              <a:t> </a:t>
            </a:r>
            <a:r>
              <a:rPr lang="en-US" b="0" i="0" dirty="0" smtClean="0">
                <a:solidFill>
                  <a:srgbClr val="1E2225"/>
                </a:solidFill>
                <a:effectLst/>
                <a:latin typeface="SourceSansPro"/>
              </a:rPr>
              <a:t>people and animals living there, it can also badly</a:t>
            </a:r>
            <a:r>
              <a:rPr lang="en-US" b="0" i="0" baseline="0" dirty="0" smtClean="0">
                <a:solidFill>
                  <a:srgbClr val="1E2225"/>
                </a:solidFill>
                <a:effectLst/>
                <a:latin typeface="SourceSansPro"/>
              </a:rPr>
              <a:t> affect fish migration patterns</a:t>
            </a:r>
            <a:r>
              <a:rPr lang="en-US" b="0" i="0" dirty="0" smtClean="0">
                <a:solidFill>
                  <a:srgbClr val="1E2225"/>
                </a:solidFill>
                <a:effectLst/>
                <a:latin typeface="SourceSansPro"/>
              </a:rPr>
              <a:t>.</a:t>
            </a:r>
            <a:r>
              <a:rPr lang="en-US" b="0" i="0" baseline="0" dirty="0" smtClean="0">
                <a:solidFill>
                  <a:srgbClr val="1E2225"/>
                </a:solidFill>
                <a:effectLst/>
                <a:latin typeface="SourceSansPro"/>
              </a:rPr>
              <a:t> </a:t>
            </a:r>
            <a:r>
              <a:rPr lang="en-US" b="0" i="0" dirty="0" smtClean="0">
                <a:solidFill>
                  <a:srgbClr val="1E2225"/>
                </a:solidFill>
                <a:effectLst/>
                <a:latin typeface="SourceSansPro"/>
              </a:rPr>
              <a:t>It can be difficult to find a suitable sites to build reservoirs.</a:t>
            </a:r>
            <a:r>
              <a:rPr lang="en-US" b="0" i="0" baseline="0" dirty="0" smtClean="0">
                <a:solidFill>
                  <a:srgbClr val="1E2225"/>
                </a:solidFill>
                <a:effectLst/>
                <a:latin typeface="SourceSansPro"/>
              </a:rPr>
              <a:t> </a:t>
            </a:r>
          </a:p>
          <a:p>
            <a:pPr algn="l">
              <a:buFont typeface="Arial"/>
              <a:buNone/>
            </a:pPr>
            <a:endParaRPr lang="en-US" sz="1200" b="0" i="0" kern="1200" baseline="0" dirty="0" smtClean="0">
              <a:solidFill>
                <a:srgbClr val="1E2225"/>
              </a:solidFill>
              <a:effectLst/>
              <a:latin typeface="SourceSansPro"/>
              <a:ea typeface="+mn-ea"/>
              <a:cs typeface="+mn-cs"/>
            </a:endParaRPr>
          </a:p>
          <a:p>
            <a:pPr algn="l">
              <a:buFont typeface="Arial"/>
              <a:buNone/>
            </a:pPr>
            <a:r>
              <a:rPr lang="en-US" sz="1200" b="0" i="0" kern="1200" dirty="0" smtClean="0">
                <a:solidFill>
                  <a:schemeClr val="tx1"/>
                </a:solidFill>
                <a:effectLst/>
                <a:latin typeface="+mn-lt"/>
                <a:ea typeface="+mn-ea"/>
                <a:cs typeface="+mn-cs"/>
              </a:rPr>
              <a:t>The UK currently generates about 1.5% of its electricity from hydroelectric schemes - most of which are in the Scottish Highlands.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22</a:t>
            </a:fld>
            <a:endParaRPr lang="en-GB"/>
          </a:p>
        </p:txBody>
      </p:sp>
    </p:spTree>
    <p:extLst>
      <p:ext uri="{BB962C8B-B14F-4D97-AF65-F5344CB8AC3E}">
        <p14:creationId xmlns:p14="http://schemas.microsoft.com/office/powerpoint/2010/main" val="328550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Discuss that ‘bio’ means ‘living things’ when it is part of a word e.g. biology. </a:t>
            </a:r>
            <a:r>
              <a:rPr lang="en-GB" dirty="0" smtClean="0"/>
              <a:t>Biomass is plant and animal matter such as wood, straw,</a:t>
            </a:r>
            <a:r>
              <a:rPr lang="en-GB" baseline="0" dirty="0" smtClean="0"/>
              <a:t> sewage and waste food. Biomass can be burnt to produce heat and electricity. </a:t>
            </a:r>
          </a:p>
          <a:p>
            <a:endParaRPr lang="en-GB" baseline="0" dirty="0" smtClean="0"/>
          </a:p>
          <a:p>
            <a:r>
              <a:rPr lang="en-GB" dirty="0" smtClean="0"/>
              <a:t>Biofuels such as biodiesel and bioethanol are fuels</a:t>
            </a:r>
            <a:r>
              <a:rPr lang="en-GB" baseline="0" dirty="0" smtClean="0"/>
              <a:t> produced from crops like rapeseed and sugar cane. They similar to fossil fuels but they are made from plants grown today rather than plants that grew millions of years ago. They can be made quickly so they are renewable.</a:t>
            </a:r>
          </a:p>
          <a:p>
            <a:endParaRPr lang="en-GB" baseline="0" dirty="0" smtClean="0"/>
          </a:p>
          <a:p>
            <a:pPr marL="285750" indent="-285750">
              <a:buFont typeface="Arial" panose="020B0604020202020204" pitchFamily="34" charset="0"/>
              <a:buChar char="•"/>
            </a:pPr>
            <a:r>
              <a:rPr lang="en-GB" baseline="0" dirty="0" smtClean="0"/>
              <a:t>Ideally biofuels should be carbon neutral. This means that they </a:t>
            </a:r>
            <a:r>
              <a:rPr lang="en-GB" dirty="0" smtClean="0"/>
              <a:t>absorb as much carbon dioxide from the atmosphere as they grow as</a:t>
            </a:r>
            <a:r>
              <a:rPr lang="en-GB" baseline="0" dirty="0" smtClean="0"/>
              <a:t> they </a:t>
            </a:r>
            <a:r>
              <a:rPr lang="en-GB" dirty="0" smtClean="0"/>
              <a:t>give off when they are burnt.</a:t>
            </a:r>
            <a:r>
              <a:rPr lang="en-GB" baseline="0" dirty="0" smtClean="0"/>
              <a:t> </a:t>
            </a:r>
            <a:r>
              <a:rPr lang="en-GB" dirty="0" smtClean="0"/>
              <a:t>However at present because </a:t>
            </a:r>
            <a:r>
              <a:rPr lang="en-US" dirty="0" smtClean="0"/>
              <a:t>fossil fuels are used in the production of biofuels, for example in making fertilizers and in fueling farm</a:t>
            </a:r>
            <a:r>
              <a:rPr lang="en-US" baseline="0" dirty="0" smtClean="0"/>
              <a:t> equipment</a:t>
            </a:r>
            <a:r>
              <a:rPr lang="en-US" dirty="0" smtClean="0"/>
              <a:t> they are not currently</a:t>
            </a:r>
            <a:r>
              <a:rPr lang="en-US" baseline="0" dirty="0" smtClean="0"/>
              <a:t> </a:t>
            </a:r>
            <a:r>
              <a:rPr lang="en-US" dirty="0" smtClean="0"/>
              <a:t>carbon neutral,</a:t>
            </a:r>
            <a:r>
              <a:rPr lang="en-US" baseline="0" dirty="0" smtClean="0"/>
              <a:t> although they do still release less CO2 than burning fossil fuels directly. </a:t>
            </a:r>
            <a:endParaRPr lang="en-GB" baseline="0" dirty="0" smtClean="0"/>
          </a:p>
          <a:p>
            <a:pPr marL="285750" indent="-285750">
              <a:buFont typeface="Arial" panose="020B0604020202020204" pitchFamily="34" charset="0"/>
              <a:buChar char="•"/>
            </a:pPr>
            <a:r>
              <a:rPr lang="en-US" b="0" i="0" dirty="0" smtClean="0">
                <a:solidFill>
                  <a:srgbClr val="333333"/>
                </a:solidFill>
                <a:effectLst/>
                <a:latin typeface="verdana"/>
              </a:rPr>
              <a:t>There are also ethical issues surrounding the use of biofuels. For example, crops that could be used to feed people are being</a:t>
            </a:r>
            <a:r>
              <a:rPr lang="en-US" b="0" i="0" baseline="0" dirty="0" smtClean="0">
                <a:solidFill>
                  <a:srgbClr val="333333"/>
                </a:solidFill>
                <a:effectLst/>
                <a:latin typeface="verdana"/>
              </a:rPr>
              <a:t> </a:t>
            </a:r>
            <a:r>
              <a:rPr lang="en-US" b="0" i="0" dirty="0" smtClean="0">
                <a:solidFill>
                  <a:srgbClr val="333333"/>
                </a:solidFill>
                <a:effectLst/>
                <a:latin typeface="verdana"/>
              </a:rPr>
              <a:t>used to provide the raw materials for biofuels instead.</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17154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groups of 6 students could play our generating electricity game – you will need a die for each group and to print off our game sheets and tokens available at www.geolsoc.org.uk/Education-and-Careers/Resources/Activity-Sheets-And-Presentations - Generating Electricity Game.</a:t>
            </a:r>
          </a:p>
          <a:p>
            <a:endParaRPr lang="en-GB" baseline="0" dirty="0" smtClean="0"/>
          </a:p>
          <a:p>
            <a:r>
              <a:rPr lang="en-GB" baseline="0" dirty="0" smtClean="0"/>
              <a:t>Further activity – have students choose and draw their own energy resource game sheets using the energy game template available at www.geolsoc.org.uk/Education-and-Careers/Resources/Activity-Sheets-And-Presentations – Generating Electricity Game template. Energy sources they could choose include hydroelectric power, biofuels, wave power, oil and tidal power. You could also choose to show students only a couple of the other energy source game sheets so they have a greater choice of what to choose. </a:t>
            </a:r>
          </a:p>
        </p:txBody>
      </p:sp>
      <p:sp>
        <p:nvSpPr>
          <p:cNvPr id="4" name="Slide Number Placeholder 3"/>
          <p:cNvSpPr>
            <a:spLocks noGrp="1"/>
          </p:cNvSpPr>
          <p:nvPr>
            <p:ph type="sldNum" sz="quarter" idx="10"/>
          </p:nvPr>
        </p:nvSpPr>
        <p:spPr/>
        <p:txBody>
          <a:bodyPr/>
          <a:lstStyle/>
          <a:p>
            <a:fld id="{BF7998D0-C520-4A1F-B020-86777D455314}" type="slidenum">
              <a:rPr lang="en-GB" smtClean="0"/>
              <a:t>24</a:t>
            </a:fld>
            <a:endParaRPr lang="en-GB"/>
          </a:p>
        </p:txBody>
      </p:sp>
    </p:spTree>
    <p:extLst>
      <p:ext uri="{BB962C8B-B14F-4D97-AF65-F5344CB8AC3E}">
        <p14:creationId xmlns:p14="http://schemas.microsoft.com/office/powerpoint/2010/main" val="2416990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can find appliances in the classroom/around the school and locate their energy rating or teacher could have some devices to show.</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25</a:t>
            </a:fld>
            <a:endParaRPr lang="en-GB"/>
          </a:p>
        </p:txBody>
      </p:sp>
    </p:spTree>
    <p:extLst>
      <p:ext uri="{BB962C8B-B14F-4D97-AF65-F5344CB8AC3E}">
        <p14:creationId xmlns:p14="http://schemas.microsoft.com/office/powerpoint/2010/main" val="1204108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Appliances</a:t>
            </a:r>
            <a:r>
              <a:rPr lang="en-GB" baseline="0" dirty="0" smtClean="0"/>
              <a:t> in the home have a power rating which tells you how much energy is used by the device every second: power (watts) = energy (joules) / time (seconds). The more powerful the appliance, the more energy it needs every second. Power is measured in watts which is equal to joules per second e.g. a 50 watt lightbulb uses 50 joules of energy every second. Sometimes power is shown in kilowatts rather than watts 1 Kw = 1000 w.</a:t>
            </a:r>
          </a:p>
          <a:p>
            <a:endParaRPr lang="en-GB" baseline="0" dirty="0" smtClean="0"/>
          </a:p>
          <a:p>
            <a:r>
              <a:rPr lang="en-GB" baseline="0" dirty="0" smtClean="0"/>
              <a:t>Have students guess which appliances use the more energy. Click for answers.</a:t>
            </a:r>
          </a:p>
          <a:p>
            <a:r>
              <a:rPr lang="en-GB" baseline="0" dirty="0" smtClean="0"/>
              <a:t>Things to think about - the kettle and toaster use a lot of energy but are only used for a short amount of time. Televisions and laptops use less energy but can be used for hours in a row. The energy efficient lightbulb is more expensive than the regular lightbulb however over time it uses less energy. Why should we make sure we switch off lights when we leave a room?</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26</a:t>
            </a:fld>
            <a:endParaRPr lang="en-GB"/>
          </a:p>
        </p:txBody>
      </p:sp>
    </p:spTree>
    <p:extLst>
      <p:ext uri="{BB962C8B-B14F-4D97-AF65-F5344CB8AC3E}">
        <p14:creationId xmlns:p14="http://schemas.microsoft.com/office/powerpoint/2010/main" val="2174478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products</a:t>
            </a:r>
            <a:r>
              <a:rPr lang="en-GB" baseline="0" dirty="0" smtClean="0"/>
              <a:t> we use every day take a lot of energy to produce. Smartphones for example need electrical energy to charge up, but they also need a huge amount of energy in the first place to find and mine the metals and other minerals they are made from such as silicon, tin, gold, aluminium, cobalt and many more.</a:t>
            </a:r>
          </a:p>
          <a:p>
            <a:endParaRPr lang="en-GB" baseline="0" dirty="0" smtClean="0"/>
          </a:p>
          <a:p>
            <a:r>
              <a:rPr lang="en-GB" dirty="0" smtClean="0"/>
              <a:t>Recycling is very important as it helps us to </a:t>
            </a:r>
            <a:r>
              <a:rPr lang="en-US" baseline="0" dirty="0" smtClean="0"/>
              <a:t>saves energy that would need to be used to make new products from scratch, this is because the products being recycled usually require much less processing to turn them into usable materials. </a:t>
            </a:r>
            <a:r>
              <a:rPr lang="en-US" sz="1200" b="0" i="0" kern="1200" dirty="0" smtClean="0">
                <a:solidFill>
                  <a:schemeClr val="tx1"/>
                </a:solidFill>
                <a:effectLst/>
                <a:latin typeface="+mn-lt"/>
                <a:ea typeface="+mn-ea"/>
                <a:cs typeface="+mn-cs"/>
              </a:rPr>
              <a:t>Exactly how much energy is saved depends on the material in question. </a:t>
            </a:r>
          </a:p>
          <a:p>
            <a:endParaRPr lang="en-US" sz="1200" b="0" i="0" kern="1200" baseline="0" dirty="0" smtClean="0">
              <a:solidFill>
                <a:schemeClr val="tx1"/>
              </a:solidFill>
              <a:effectLst/>
              <a:latin typeface="+mn-lt"/>
              <a:ea typeface="+mn-ea"/>
              <a:cs typeface="+mn-cs"/>
            </a:endParaRPr>
          </a:p>
          <a:p>
            <a:r>
              <a:rPr lang="en-GB" dirty="0" smtClean="0"/>
              <a:t>Aluminium - </a:t>
            </a:r>
            <a:r>
              <a:rPr lang="en-US" dirty="0" smtClean="0"/>
              <a:t>Aluminum is produced from aluminum ore which needs to be processed to isolate the aluminum metal. This processing requires a huge amount of heat and electricity.</a:t>
            </a:r>
            <a:r>
              <a:rPr lang="en-US" baseline="0" dirty="0" smtClean="0"/>
              <a:t> </a:t>
            </a:r>
            <a:r>
              <a:rPr lang="en-US" dirty="0" smtClean="0"/>
              <a:t>None of this processing is required for recycled aluminum metal (e.g., in the form of cans), which can be simply cleaned and re-melted.</a:t>
            </a:r>
            <a:r>
              <a:rPr lang="en-US" baseline="0" dirty="0" smtClean="0"/>
              <a:t> This </a:t>
            </a:r>
            <a:r>
              <a:rPr lang="en-US" dirty="0" smtClean="0"/>
              <a:t>saves 94% of the energy that would be required to produce the aluminum from</a:t>
            </a:r>
            <a:r>
              <a:rPr lang="en-US" baseline="0" dirty="0" smtClean="0"/>
              <a:t> the ore!</a:t>
            </a:r>
          </a:p>
          <a:p>
            <a:endParaRPr lang="en-GB" dirty="0" smtClean="0"/>
          </a:p>
          <a:p>
            <a:r>
              <a:rPr lang="en-GB" dirty="0" smtClean="0"/>
              <a:t>Glass </a:t>
            </a:r>
            <a:r>
              <a:rPr lang="en-GB" baseline="0" dirty="0" smtClean="0"/>
              <a:t>– </a:t>
            </a:r>
            <a:r>
              <a:rPr lang="en-US" sz="1200" b="0" i="0" kern="1200" dirty="0" smtClean="0">
                <a:solidFill>
                  <a:schemeClr val="tx1"/>
                </a:solidFill>
                <a:effectLst/>
                <a:latin typeface="+mn-lt"/>
                <a:ea typeface="+mn-ea"/>
                <a:cs typeface="+mn-cs"/>
              </a:rPr>
              <a:t>Glass is made by melting sand and other minerals at very high temperatures. The molten mixture is then cooled to form glass. The heat necessary to melt the mineral mixture is the most energy intensive</a:t>
            </a:r>
            <a:r>
              <a:rPr lang="en-US" sz="1200" b="0" i="0" kern="1200" baseline="0" dirty="0" smtClean="0">
                <a:solidFill>
                  <a:schemeClr val="tx1"/>
                </a:solidFill>
                <a:effectLst/>
                <a:latin typeface="+mn-lt"/>
                <a:ea typeface="+mn-ea"/>
                <a:cs typeface="+mn-cs"/>
              </a:rPr>
              <a:t> part of the process</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Because recycled glass still needs to be re-melted to make new glass products, the energy savings from recycling glass are roughly 10-15%. This</a:t>
            </a:r>
            <a:r>
              <a:rPr lang="en-US" sz="1200" b="0" i="0" kern="1200" baseline="0" dirty="0" smtClean="0">
                <a:solidFill>
                  <a:schemeClr val="tx1"/>
                </a:solidFill>
                <a:effectLst/>
                <a:latin typeface="+mn-lt"/>
                <a:ea typeface="+mn-ea"/>
                <a:cs typeface="+mn-cs"/>
              </a:rPr>
              <a:t> doesn’t mean we shouldn’t recycle glass though – every time you recycle glass you are saving energy!</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27</a:t>
            </a:fld>
            <a:endParaRPr lang="en-GB"/>
          </a:p>
        </p:txBody>
      </p:sp>
    </p:spTree>
    <p:extLst>
      <p:ext uri="{BB962C8B-B14F-4D97-AF65-F5344CB8AC3E}">
        <p14:creationId xmlns:p14="http://schemas.microsoft.com/office/powerpoint/2010/main" val="2911898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lesson also lends itself to a list of key terms and definitions- students have to match the terms and definition.  For differentiation more advanced students can write the meaning themselves.</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28</a:t>
            </a:fld>
            <a:endParaRPr lang="en-GB"/>
          </a:p>
        </p:txBody>
      </p:sp>
    </p:spTree>
    <p:extLst>
      <p:ext uri="{BB962C8B-B14F-4D97-AF65-F5344CB8AC3E}">
        <p14:creationId xmlns:p14="http://schemas.microsoft.com/office/powerpoint/2010/main" val="28054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Natural resources are any kind of natural substance which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required (or desired) by humans. Different</a:t>
            </a:r>
            <a:r>
              <a:rPr lang="en-US" sz="1200" b="0" i="0" kern="1200" baseline="0" dirty="0" smtClean="0">
                <a:solidFill>
                  <a:schemeClr val="tx1"/>
                </a:solidFill>
                <a:effectLst/>
                <a:latin typeface="+mn-lt"/>
                <a:ea typeface="+mn-ea"/>
                <a:cs typeface="+mn-cs"/>
              </a:rPr>
              <a:t> n</a:t>
            </a:r>
            <a:r>
              <a:rPr lang="en-US" sz="1200" b="0" i="0" kern="1200" dirty="0" smtClean="0">
                <a:solidFill>
                  <a:schemeClr val="tx1"/>
                </a:solidFill>
                <a:effectLst/>
                <a:latin typeface="+mn-lt"/>
                <a:ea typeface="+mn-ea"/>
                <a:cs typeface="+mn-cs"/>
              </a:rPr>
              <a:t>atural resources occur in different countries and regions</a:t>
            </a:r>
            <a:r>
              <a:rPr lang="en-US" sz="1200" b="0" i="0" kern="1200" baseline="0" dirty="0" smtClean="0">
                <a:solidFill>
                  <a:schemeClr val="tx1"/>
                </a:solidFill>
                <a:effectLst/>
                <a:latin typeface="+mn-lt"/>
                <a:ea typeface="+mn-ea"/>
                <a:cs typeface="+mn-cs"/>
              </a:rPr>
              <a:t> and are not </a:t>
            </a:r>
            <a:r>
              <a:rPr lang="en-US" sz="1200" b="0" i="0" kern="1200" dirty="0" smtClean="0">
                <a:solidFill>
                  <a:schemeClr val="tx1"/>
                </a:solidFill>
                <a:effectLst/>
                <a:latin typeface="+mn-lt"/>
                <a:ea typeface="+mn-ea"/>
                <a:cs typeface="+mn-cs"/>
              </a:rPr>
              <a:t>are spread equally. As a result, countries trade their natural resources to ensure that their needs can be met.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examples of natural resources</a:t>
            </a:r>
            <a:r>
              <a:rPr lang="en-US" sz="1200" b="0" i="0" kern="1200" baseline="0" dirty="0" smtClean="0">
                <a:solidFill>
                  <a:schemeClr val="tx1"/>
                </a:solidFill>
                <a:effectLst/>
                <a:latin typeface="+mn-lt"/>
                <a:ea typeface="+mn-ea"/>
                <a:cs typeface="+mn-cs"/>
              </a:rPr>
              <a:t> – discuss why they are important e.g. </a:t>
            </a:r>
            <a:r>
              <a:rPr lang="en-US" sz="1200" b="0" i="0" kern="1200" dirty="0" smtClean="0">
                <a:solidFill>
                  <a:schemeClr val="tx1"/>
                </a:solidFill>
                <a:effectLst/>
                <a:latin typeface="+mn-lt"/>
                <a:ea typeface="+mn-ea"/>
                <a:cs typeface="+mn-cs"/>
              </a:rPr>
              <a:t>m</a:t>
            </a:r>
            <a:r>
              <a:rPr lang="en-GB" dirty="0" err="1" smtClean="0"/>
              <a:t>inerals</a:t>
            </a:r>
            <a:r>
              <a:rPr lang="en-GB" dirty="0" smtClean="0"/>
              <a:t> and metals like iron, gold, copper, silicon are used as building</a:t>
            </a:r>
            <a:r>
              <a:rPr lang="en-GB" baseline="0" dirty="0" smtClean="0"/>
              <a:t> materials and in </a:t>
            </a:r>
            <a:r>
              <a:rPr lang="en-GB" dirty="0" smtClean="0"/>
              <a:t>technology such</a:t>
            </a:r>
            <a:r>
              <a:rPr lang="en-GB" baseline="0" dirty="0" smtClean="0"/>
              <a:t> as </a:t>
            </a:r>
            <a:r>
              <a:rPr lang="en-GB" dirty="0" smtClean="0"/>
              <a:t>computers, phones and cars,</a:t>
            </a:r>
            <a:r>
              <a:rPr lang="en-GB" baseline="0" dirty="0" smtClean="0"/>
              <a:t> forests and rainforests are used for timber and medicines as well as being important habitats for thousands of species of animals, plants and fungi, crops like wheat, vegetables and fruits are grown for </a:t>
            </a:r>
            <a:r>
              <a:rPr lang="en-GB" dirty="0" smtClean="0"/>
              <a:t>food, </a:t>
            </a:r>
            <a:r>
              <a:rPr lang="en-GB" baseline="0" dirty="0" smtClean="0"/>
              <a:t>w</a:t>
            </a:r>
            <a:r>
              <a:rPr lang="en-GB" dirty="0" smtClean="0"/>
              <a:t>ater is used for drinking, washing,</a:t>
            </a:r>
            <a:r>
              <a:rPr lang="en-GB" baseline="0" dirty="0" smtClean="0"/>
              <a:t> and generating energy, </a:t>
            </a:r>
            <a:r>
              <a:rPr lang="en-GB" dirty="0" smtClean="0"/>
              <a:t>animals</a:t>
            </a:r>
            <a:r>
              <a:rPr lang="en-GB" baseline="0" dirty="0" smtClean="0"/>
              <a:t> </a:t>
            </a:r>
            <a:r>
              <a:rPr lang="en-GB" dirty="0" smtClean="0"/>
              <a:t>such as fish are caught for</a:t>
            </a:r>
            <a:r>
              <a:rPr lang="en-GB" baseline="0" dirty="0" smtClean="0"/>
              <a:t> </a:t>
            </a:r>
            <a:r>
              <a:rPr lang="en-GB" dirty="0" smtClean="0"/>
              <a:t>eating,</a:t>
            </a:r>
            <a:r>
              <a:rPr lang="en-GB" baseline="0" dirty="0" smtClean="0"/>
              <a:t> </a:t>
            </a:r>
            <a:r>
              <a:rPr lang="en-GB" dirty="0" smtClean="0"/>
              <a:t>fossil fuels like coal,</a:t>
            </a:r>
            <a:r>
              <a:rPr lang="en-GB" baseline="0" dirty="0" smtClean="0"/>
              <a:t> oil and gas</a:t>
            </a:r>
            <a:r>
              <a:rPr lang="en-GB" dirty="0" smtClean="0"/>
              <a:t> are burnt for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3</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Teachers to ascertain class knowledge</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4</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Energy resources such as oil,</a:t>
            </a:r>
            <a:r>
              <a:rPr lang="en-US" sz="1200" b="0" i="0" kern="1200" baseline="0" dirty="0" smtClean="0">
                <a:solidFill>
                  <a:schemeClr val="tx1"/>
                </a:solidFill>
                <a:effectLst/>
                <a:latin typeface="+mn-lt"/>
                <a:ea typeface="+mn-ea"/>
                <a:cs typeface="+mn-cs"/>
              </a:rPr>
              <a:t> gas, coal, wood, wind, waves, sunlight, heat from the ground (geothermal) </a:t>
            </a:r>
            <a:r>
              <a:rPr lang="en-US" sz="1200" b="0" i="0" kern="1200" dirty="0" smtClean="0">
                <a:solidFill>
                  <a:schemeClr val="tx1"/>
                </a:solidFill>
                <a:effectLst/>
                <a:latin typeface="+mn-lt"/>
                <a:ea typeface="+mn-ea"/>
                <a:cs typeface="+mn-cs"/>
              </a:rPr>
              <a:t>are types of natural</a:t>
            </a:r>
            <a:r>
              <a:rPr lang="en-US" sz="1200" b="0" i="0" kern="1200" baseline="0" dirty="0" smtClean="0">
                <a:solidFill>
                  <a:schemeClr val="tx1"/>
                </a:solidFill>
                <a:effectLst/>
                <a:latin typeface="+mn-lt"/>
                <a:ea typeface="+mn-ea"/>
                <a:cs typeface="+mn-cs"/>
              </a:rPr>
              <a:t> resources. They can be used to produce heat and electricity. </a:t>
            </a:r>
          </a:p>
          <a:p>
            <a:r>
              <a:rPr lang="en-US" sz="1200" b="0" i="0" kern="1200" baseline="0" dirty="0" smtClean="0">
                <a:solidFill>
                  <a:schemeClr val="tx1"/>
                </a:solidFill>
                <a:effectLst/>
                <a:latin typeface="+mn-lt"/>
                <a:ea typeface="+mn-ea"/>
                <a:cs typeface="+mn-cs"/>
              </a:rPr>
              <a:t>Get students to guess which energy resources are being represented in the images – click for answers</a:t>
            </a:r>
          </a:p>
        </p:txBody>
      </p:sp>
      <p:sp>
        <p:nvSpPr>
          <p:cNvPr id="4" name="Slide Number Placeholder 3"/>
          <p:cNvSpPr>
            <a:spLocks noGrp="1"/>
          </p:cNvSpPr>
          <p:nvPr>
            <p:ph type="sldNum" sz="quarter" idx="10"/>
          </p:nvPr>
        </p:nvSpPr>
        <p:spPr/>
        <p:txBody>
          <a:bodyPr/>
          <a:lstStyle/>
          <a:p>
            <a:fld id="{BF7998D0-C520-4A1F-B020-86777D455314}" type="slidenum">
              <a:rPr lang="en-GB" smtClean="0"/>
              <a:t>5</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Teachers</a:t>
            </a:r>
            <a:r>
              <a:rPr lang="en-US" sz="1200" b="0" baseline="0" dirty="0" smtClean="0"/>
              <a:t> to ascertain class knowledge</a:t>
            </a:r>
            <a:endParaRPr lang="en-US" sz="1200" b="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6</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Energy</a:t>
            </a:r>
            <a:r>
              <a:rPr lang="en-GB" baseline="0" dirty="0" smtClean="0"/>
              <a:t> sources are either renewable or non-renewable. At present in the UK we use a mixture of non-renewable and renewable energies.</a:t>
            </a:r>
          </a:p>
          <a:p>
            <a:r>
              <a:rPr lang="en-US" sz="1200" b="0" dirty="0" smtClean="0">
                <a:solidFill>
                  <a:srgbClr val="855188"/>
                </a:solidFill>
              </a:rPr>
              <a:t>Non-renewable</a:t>
            </a:r>
            <a:r>
              <a:rPr lang="en-US" sz="1200" b="0" dirty="0" smtClean="0"/>
              <a:t> </a:t>
            </a:r>
            <a:r>
              <a:rPr lang="en-US" sz="1200" b="0" dirty="0" smtClean="0">
                <a:solidFill>
                  <a:srgbClr val="855188"/>
                </a:solidFill>
              </a:rPr>
              <a:t>energy sources </a:t>
            </a:r>
            <a:r>
              <a:rPr lang="en-US" sz="1200" b="0" dirty="0" smtClean="0"/>
              <a:t>are things like oil, natural gas and coal. They cannot be easily replaced, because they have taken millions of years to form.</a:t>
            </a:r>
            <a:r>
              <a:rPr lang="en-US" sz="1200" b="0" baseline="0" dirty="0" smtClean="0"/>
              <a:t> A problem with non-renewable energy source is that w</a:t>
            </a:r>
            <a:r>
              <a:rPr lang="en-US" sz="1200" b="0" dirty="0" smtClean="0"/>
              <a:t>e as a planet are using them up faster than they are being made.</a:t>
            </a:r>
            <a:r>
              <a:rPr lang="en-US" sz="1200" b="0" baseline="0" dirty="0" smtClean="0"/>
              <a:t> This </a:t>
            </a:r>
            <a:r>
              <a:rPr lang="en-US" sz="1200" b="0" dirty="0" smtClean="0"/>
              <a:t>means that one day they will run out</a:t>
            </a:r>
            <a:r>
              <a:rPr lang="en-US" sz="1200" b="0" baseline="0" dirty="0" smtClean="0"/>
              <a:t> </a:t>
            </a:r>
          </a:p>
          <a:p>
            <a:r>
              <a:rPr lang="en-US" sz="1200" b="0" dirty="0" smtClean="0">
                <a:solidFill>
                  <a:srgbClr val="A6D670"/>
                </a:solidFill>
              </a:rPr>
              <a:t>Renewable energy resources </a:t>
            </a:r>
            <a:r>
              <a:rPr lang="en-US" sz="1200" b="0" dirty="0" smtClean="0"/>
              <a:t>like wind power, wave power, solar power and biofuel will not run out or can be easily replaced so economies are trying to move towards greater reliance on renewable energy</a:t>
            </a:r>
            <a:r>
              <a:rPr lang="en-US" sz="1200" b="0" baseline="0" dirty="0" smtClean="0"/>
              <a:t> sources</a:t>
            </a:r>
            <a:r>
              <a:rPr lang="en-US" sz="1200" b="0" dirty="0" smtClean="0"/>
              <a:t>.</a:t>
            </a:r>
          </a:p>
          <a:p>
            <a:endParaRPr lang="en-US" sz="1200" b="0"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7</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 renewable energy resources include</a:t>
            </a:r>
            <a:r>
              <a:rPr lang="en-GB" baseline="0" dirty="0" smtClean="0"/>
              <a:t> coal, gas, oil and nuclear power. Coal gas and oil </a:t>
            </a:r>
            <a:r>
              <a:rPr lang="en-GB" dirty="0" smtClean="0"/>
              <a:t>are sometimes known as fossil fuels. </a:t>
            </a:r>
            <a:r>
              <a:rPr lang="en-US" sz="1200" kern="1200" dirty="0" smtClean="0">
                <a:solidFill>
                  <a:schemeClr val="tx1"/>
                </a:solidFill>
                <a:effectLst/>
                <a:latin typeface="+mn-lt"/>
                <a:ea typeface="+mn-ea"/>
                <a:cs typeface="+mn-cs"/>
              </a:rPr>
              <a:t>Fossil fuels are </a:t>
            </a:r>
            <a:r>
              <a:rPr lang="en-US" sz="1200" b="0" kern="1200" dirty="0" smtClean="0">
                <a:solidFill>
                  <a:schemeClr val="tx1"/>
                </a:solidFill>
                <a:effectLst/>
                <a:latin typeface="+mn-lt"/>
                <a:ea typeface="+mn-ea"/>
                <a:cs typeface="+mn-cs"/>
              </a:rPr>
              <a:t>finite resources they will not be around for ever</a:t>
            </a:r>
            <a:r>
              <a:rPr lang="en-US" sz="1200" kern="1200" dirty="0" smtClean="0">
                <a:solidFill>
                  <a:schemeClr val="tx1"/>
                </a:solidFill>
                <a:effectLst/>
                <a:latin typeface="+mn-lt"/>
                <a:ea typeface="+mn-ea"/>
                <a:cs typeface="+mn-cs"/>
              </a:rPr>
              <a:t>. They are no longer being made or are being made extremely slowly so they cannot be easily</a:t>
            </a:r>
            <a:r>
              <a:rPr lang="en-US" sz="1200" kern="1200" baseline="0" dirty="0" smtClean="0">
                <a:solidFill>
                  <a:schemeClr val="tx1"/>
                </a:solidFill>
                <a:effectLst/>
                <a:latin typeface="+mn-lt"/>
                <a:ea typeface="+mn-ea"/>
                <a:cs typeface="+mn-cs"/>
              </a:rPr>
              <a:t> replaced</a:t>
            </a:r>
            <a:r>
              <a:rPr lang="en-US" sz="1200" kern="1200" dirty="0" smtClean="0">
                <a:solidFill>
                  <a:schemeClr val="tx1"/>
                </a:solidFill>
                <a:effectLst/>
                <a:latin typeface="+mn-lt"/>
                <a:ea typeface="+mn-ea"/>
                <a:cs typeface="+mn-cs"/>
              </a:rPr>
              <a:t>. Nuclear power is also considered a non-renewable energy source (although it is not traditionally grouped</a:t>
            </a:r>
            <a:r>
              <a:rPr lang="en-US" sz="1200" kern="1200" baseline="0" dirty="0" smtClean="0">
                <a:solidFill>
                  <a:schemeClr val="tx1"/>
                </a:solidFill>
                <a:effectLst/>
                <a:latin typeface="+mn-lt"/>
                <a:ea typeface="+mn-ea"/>
                <a:cs typeface="+mn-cs"/>
              </a:rPr>
              <a:t> with the </a:t>
            </a:r>
            <a:r>
              <a:rPr lang="en-US" sz="1200" kern="1200" dirty="0" smtClean="0">
                <a:solidFill>
                  <a:schemeClr val="tx1"/>
                </a:solidFill>
                <a:effectLst/>
                <a:latin typeface="+mn-lt"/>
                <a:ea typeface="+mn-ea"/>
                <a:cs typeface="+mn-cs"/>
              </a:rPr>
              <a:t>fossil fuels) there is only</a:t>
            </a:r>
            <a:r>
              <a:rPr lang="en-US" sz="1200" kern="1200" baseline="0" dirty="0" smtClean="0">
                <a:solidFill>
                  <a:schemeClr val="tx1"/>
                </a:solidFill>
                <a:effectLst/>
                <a:latin typeface="+mn-lt"/>
                <a:ea typeface="+mn-ea"/>
                <a:cs typeface="+mn-cs"/>
              </a:rPr>
              <a:t> a certain amount of uranium in the Earth that can be used to made nuclear power so it is a finite resource.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About three-quarters of the electricity generated in the UK comes from power stations fueled by fossil fuels. Energy from the burning fuel is used to boil water. The steam from the boiling</a:t>
            </a:r>
            <a:r>
              <a:rPr lang="en-US" sz="1200" b="0" i="0" kern="1200" baseline="0" dirty="0" smtClean="0">
                <a:solidFill>
                  <a:schemeClr val="tx1"/>
                </a:solidFill>
                <a:effectLst/>
                <a:latin typeface="+mn-lt"/>
                <a:ea typeface="+mn-ea"/>
                <a:cs typeface="+mn-cs"/>
              </a:rPr>
              <a:t> water</a:t>
            </a:r>
            <a:r>
              <a:rPr lang="en-US" sz="1200" b="0" i="0" kern="1200" dirty="0" smtClean="0">
                <a:solidFill>
                  <a:schemeClr val="tx1"/>
                </a:solidFill>
                <a:effectLst/>
                <a:latin typeface="+mn-lt"/>
                <a:ea typeface="+mn-ea"/>
                <a:cs typeface="+mn-cs"/>
              </a:rPr>
              <a:t> turns turbines, and these power generators which generate electricity.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Pros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Fossil</a:t>
            </a:r>
            <a:r>
              <a:rPr lang="en-US" sz="1200" b="0" i="0" kern="1200" baseline="0" dirty="0" smtClean="0">
                <a:solidFill>
                  <a:schemeClr val="tx1"/>
                </a:solidFill>
                <a:effectLst/>
                <a:latin typeface="+mn-lt"/>
                <a:ea typeface="+mn-ea"/>
                <a:cs typeface="+mn-cs"/>
              </a:rPr>
              <a:t> fuels and nuclear power are very efficient this means that a burning a small amount of oil, gas or coal, or reacting a small amount of uranium releases a lot of energy.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Fossil fuels are convenient because they can be used whenever (they don’t rely on certain environmental conditions e.g. lots of wind) they can be transported easily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It is relatively cheap to generate electricity from burning fossil fuels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 Fossil fuels are well established – humans have ben using fossil fuels for the past 200 years so our towns and cities are built to make transporting and using fossil fuels easy</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Unfortunately, the use of fossil fuels releases large amounts of carbon dioxide and other</a:t>
            </a:r>
            <a:r>
              <a:rPr lang="en-US" sz="1200" b="0" i="0" kern="1200" baseline="0" dirty="0" smtClean="0">
                <a:solidFill>
                  <a:schemeClr val="tx1"/>
                </a:solidFill>
                <a:effectLst/>
                <a:latin typeface="+mn-lt"/>
                <a:ea typeface="+mn-ea"/>
                <a:cs typeface="+mn-cs"/>
              </a:rPr>
              <a:t> gases </a:t>
            </a:r>
            <a:r>
              <a:rPr lang="en-US" sz="1200" b="0" i="0" kern="1200" dirty="0" smtClean="0">
                <a:solidFill>
                  <a:schemeClr val="tx1"/>
                </a:solidFill>
                <a:effectLst/>
                <a:latin typeface="+mn-lt"/>
                <a:ea typeface="+mn-ea"/>
                <a:cs typeface="+mn-cs"/>
              </a:rPr>
              <a:t>into the atmosphere.</a:t>
            </a:r>
            <a:r>
              <a:rPr lang="en-US" sz="1200" b="0" i="0" kern="1200" baseline="0" dirty="0" smtClean="0">
                <a:solidFill>
                  <a:schemeClr val="tx1"/>
                </a:solidFill>
                <a:effectLst/>
                <a:latin typeface="+mn-lt"/>
                <a:ea typeface="+mn-ea"/>
                <a:cs typeface="+mn-cs"/>
              </a:rPr>
              <a:t> Carbon dioxide  is a greenhouse gases (meaning that is causes the atmosphere to become warmer) and is </a:t>
            </a:r>
            <a:r>
              <a:rPr lang="en-US" sz="1200" b="0" i="0" kern="1200" dirty="0" smtClean="0">
                <a:solidFill>
                  <a:schemeClr val="tx1"/>
                </a:solidFill>
                <a:effectLst/>
                <a:latin typeface="+mn-lt"/>
                <a:ea typeface="+mn-ea"/>
                <a:cs typeface="+mn-cs"/>
              </a:rPr>
              <a:t>contributing to dangerous levels of global warming and climate change.</a:t>
            </a:r>
            <a:r>
              <a:rPr lang="en-US" sz="1200" b="0"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Fossil fuels</a:t>
            </a:r>
            <a:r>
              <a:rPr lang="en-US" sz="1200" b="0" i="0" kern="1200" baseline="0" dirty="0" smtClean="0">
                <a:solidFill>
                  <a:schemeClr val="tx1"/>
                </a:solidFill>
                <a:effectLst/>
                <a:latin typeface="+mn-lt"/>
                <a:ea typeface="+mn-ea"/>
                <a:cs typeface="+mn-cs"/>
              </a:rPr>
              <a:t> also release pollutants such as sulfur dioxide and nitrogen dioxide which cause acid rain</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Acid rain harms sensitive ecosystems such as lakes and forests.</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Methods used to access fossil fuels such</a:t>
            </a:r>
            <a:r>
              <a:rPr lang="en-US" sz="1200" b="0" i="0" kern="1200" baseline="0" dirty="0" smtClean="0">
                <a:solidFill>
                  <a:schemeClr val="tx1"/>
                </a:solidFill>
                <a:effectLst/>
                <a:latin typeface="+mn-lt"/>
                <a:ea typeface="+mn-ea"/>
                <a:cs typeface="+mn-cs"/>
              </a:rPr>
              <a:t> as mining and drilling for oil </a:t>
            </a:r>
            <a:r>
              <a:rPr lang="en-US" sz="1200" b="0" i="0" kern="1200" dirty="0" smtClean="0">
                <a:solidFill>
                  <a:schemeClr val="tx1"/>
                </a:solidFill>
                <a:effectLst/>
                <a:latin typeface="+mn-lt"/>
                <a:ea typeface="+mn-ea"/>
                <a:cs typeface="+mn-cs"/>
              </a:rPr>
              <a:t>can harm the environment e.g.</a:t>
            </a:r>
            <a:r>
              <a:rPr lang="en-US" sz="1200" b="0" i="0" kern="1200" baseline="0" dirty="0" smtClean="0">
                <a:solidFill>
                  <a:schemeClr val="tx1"/>
                </a:solidFill>
                <a:effectLst/>
                <a:latin typeface="+mn-lt"/>
                <a:ea typeface="+mn-ea"/>
                <a:cs typeface="+mn-cs"/>
              </a:rPr>
              <a:t> oil spills can devastate marine wildlife</a:t>
            </a:r>
            <a:r>
              <a:rPr lang="en-US" sz="1200" b="0" i="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8</a:t>
            </a:fld>
            <a:endParaRPr lang="en-GB"/>
          </a:p>
        </p:txBody>
      </p:sp>
    </p:spTree>
    <p:extLst>
      <p:ext uri="{BB962C8B-B14F-4D97-AF65-F5344CB8AC3E}">
        <p14:creationId xmlns:p14="http://schemas.microsoft.com/office/powerpoint/2010/main" val="84483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All of Earth’s crude oil and natural gas is formed from marine plants and animals (microscopic ones not dinosaurs!) that died millions of years ago.</a:t>
            </a:r>
            <a:r>
              <a:rPr lang="en-US" sz="1200" baseline="0" dirty="0" smtClean="0"/>
              <a:t> </a:t>
            </a:r>
            <a:r>
              <a:rPr lang="en-US" sz="1200" dirty="0" smtClean="0"/>
              <a:t>When they died the microorganisms sank to the bottom of the ocean and were gradually covered in layers of sediment (sand,</a:t>
            </a:r>
            <a:r>
              <a:rPr lang="en-US" sz="1200" baseline="0" dirty="0" smtClean="0"/>
              <a:t> mud and silt)</a:t>
            </a:r>
            <a:r>
              <a:rPr lang="en-US" sz="1200" dirty="0" smtClean="0"/>
              <a:t>.</a:t>
            </a:r>
            <a:r>
              <a:rPr lang="en-US" sz="1200" baseline="0" dirty="0" smtClean="0"/>
              <a:t> </a:t>
            </a:r>
            <a:endParaRPr lang="en-US" dirty="0" smtClean="0"/>
          </a:p>
          <a:p>
            <a:pPr marL="0" indent="0">
              <a:buFont typeface="Arial" panose="020B0604020202020204" pitchFamily="34" charset="0"/>
              <a:buNone/>
            </a:pPr>
            <a:endParaRPr lang="en-US" dirty="0" smtClean="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9</a:t>
            </a:fld>
            <a:endParaRPr lang="en-GB"/>
          </a:p>
        </p:txBody>
      </p:sp>
    </p:spTree>
    <p:extLst>
      <p:ext uri="{BB962C8B-B14F-4D97-AF65-F5344CB8AC3E}">
        <p14:creationId xmlns:p14="http://schemas.microsoft.com/office/powerpoint/2010/main" val="29090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721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5939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15515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A68482-2C37-4EF7-97AF-57F7FB768D2C}"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49903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A68482-2C37-4EF7-97AF-57F7FB768D2C}"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4386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A68482-2C37-4EF7-97AF-57F7FB768D2C}"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30079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A68482-2C37-4EF7-97AF-57F7FB768D2C}"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25469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A68482-2C37-4EF7-97AF-57F7FB768D2C}"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70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68482-2C37-4EF7-97AF-57F7FB768D2C}"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10006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3811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68482-2C37-4EF7-97AF-57F7FB768D2C}"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4E5CFC-F251-4D46-97DA-80A9391B4FFB}" type="slidenum">
              <a:rPr lang="en-GB" smtClean="0"/>
              <a:t>‹#›</a:t>
            </a:fld>
            <a:endParaRPr lang="en-GB"/>
          </a:p>
        </p:txBody>
      </p:sp>
    </p:spTree>
    <p:extLst>
      <p:ext uri="{BB962C8B-B14F-4D97-AF65-F5344CB8AC3E}">
        <p14:creationId xmlns:p14="http://schemas.microsoft.com/office/powerpoint/2010/main" val="393011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7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68482-2C37-4EF7-97AF-57F7FB768D2C}" type="datetimeFigureOut">
              <a:rPr lang="en-GB" smtClean="0"/>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E5CFC-F251-4D46-97DA-80A9391B4FFB}" type="slidenum">
              <a:rPr lang="en-GB" smtClean="0"/>
              <a:t>‹#›</a:t>
            </a:fld>
            <a:endParaRPr lang="en-GB"/>
          </a:p>
        </p:txBody>
      </p:sp>
    </p:spTree>
    <p:extLst>
      <p:ext uri="{BB962C8B-B14F-4D97-AF65-F5344CB8AC3E}">
        <p14:creationId xmlns:p14="http://schemas.microsoft.com/office/powerpoint/2010/main" val="245124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7.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7.png"/><Relationship Id="rId10" Type="http://schemas.openxmlformats.org/officeDocument/2006/relationships/image" Target="../media/image59.png"/><Relationship Id="rId4" Type="http://schemas.openxmlformats.org/officeDocument/2006/relationships/image" Target="../media/image4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7.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61.png"/><Relationship Id="rId10"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8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image" Target="../media/image91.jpeg"/><Relationship Id="rId9"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721"/>
          <a:stretch/>
        </p:blipFill>
        <p:spPr>
          <a:xfrm>
            <a:off x="4396333" y="4270230"/>
            <a:ext cx="3088277" cy="2421912"/>
          </a:xfrm>
          <a:prstGeom prst="rect">
            <a:avLst/>
          </a:prstGeom>
          <a:ln w="38100">
            <a:solidFill>
              <a:schemeClr val="bg1"/>
            </a:solidFill>
          </a:ln>
          <a:effectLst>
            <a:outerShdw blurRad="50800" dist="38100" dir="2700000" algn="tl" rotWithShape="0">
              <a:prstClr val="black">
                <a:alpha val="40000"/>
              </a:prstClr>
            </a:outerShdw>
          </a:effectLst>
        </p:spPr>
      </p:pic>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3" y="-8633"/>
            <a:ext cx="9177535" cy="44666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206759"/>
            <a:ext cx="3516920" cy="2470087"/>
          </a:xfrm>
          <a:prstGeom prst="rect">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2953" r="21041"/>
          <a:stretch/>
        </p:blipFill>
        <p:spPr>
          <a:xfrm>
            <a:off x="240120" y="1905047"/>
            <a:ext cx="2435647" cy="2460058"/>
          </a:xfrm>
          <a:prstGeom prst="ellipse">
            <a:avLst/>
          </a:prstGeom>
          <a:ln w="38100">
            <a:solidFill>
              <a:schemeClr val="bg1"/>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1453047"/>
            <a:ext cx="3412506" cy="2555825"/>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9" t="81" r="9280" b="-81"/>
          <a:stretch/>
        </p:blipFill>
        <p:spPr>
          <a:xfrm>
            <a:off x="2483768" y="2179537"/>
            <a:ext cx="2642229" cy="2185568"/>
          </a:xfrm>
          <a:prstGeom prst="rect">
            <a:avLst/>
          </a:prstGeom>
          <a:ln w="38100">
            <a:solidFill>
              <a:schemeClr val="bg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1747" r="11747"/>
          <a:stretch/>
        </p:blipFill>
        <p:spPr>
          <a:xfrm>
            <a:off x="4396333" y="134076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pic>
        <p:nvPicPr>
          <p:cNvPr id="1031" name="Picture 7" descr="Wave, Smashing, Foam, Spray, Sea, Nature, Wind, Pow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816" r="14761"/>
          <a:stretch/>
        </p:blipFill>
        <p:spPr bwMode="auto">
          <a:xfrm>
            <a:off x="3173916" y="4027128"/>
            <a:ext cx="1996852" cy="197444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r="42841"/>
          <a:stretch/>
        </p:blipFill>
        <p:spPr>
          <a:xfrm>
            <a:off x="6744340" y="3645024"/>
            <a:ext cx="2248278" cy="2212529"/>
          </a:xfrm>
          <a:prstGeom prst="ellipse">
            <a:avLst/>
          </a:prstGeom>
          <a:ln w="38100">
            <a:solidFill>
              <a:schemeClr val="bg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5997" y="287207"/>
            <a:ext cx="1618341" cy="904367"/>
          </a:xfrm>
          <a:prstGeom prst="rect">
            <a:avLst/>
          </a:prstGeom>
        </p:spPr>
      </p:pic>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180" y="60784"/>
            <a:ext cx="493871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76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36912"/>
            <a:ext cx="6393632" cy="3965746"/>
          </a:xfrm>
          <a:prstGeom prst="rect">
            <a:avLst/>
          </a:prstGeom>
        </p:spPr>
      </p:pic>
      <p:sp>
        <p:nvSpPr>
          <p:cNvPr id="5" name="TextBox 4"/>
          <p:cNvSpPr txBox="1"/>
          <p:nvPr/>
        </p:nvSpPr>
        <p:spPr>
          <a:xfrm>
            <a:off x="1716831" y="4854137"/>
            <a:ext cx="3771131" cy="523220"/>
          </a:xfrm>
          <a:prstGeom prst="rect">
            <a:avLst/>
          </a:prstGeom>
          <a:noFill/>
        </p:spPr>
        <p:txBody>
          <a:bodyPr wrap="square" rtlCol="0">
            <a:spAutoFit/>
          </a:bodyPr>
          <a:lstStyle/>
          <a:p>
            <a:r>
              <a:rPr lang="en-GB" sz="2800" b="1" dirty="0"/>
              <a:t>O</a:t>
            </a:r>
            <a:r>
              <a:rPr lang="en-GB" sz="2800" b="1" dirty="0" smtClean="0"/>
              <a:t>rganic rich sediments</a:t>
            </a:r>
            <a:endParaRPr lang="en-GB" sz="2800" b="1" dirty="0"/>
          </a:p>
        </p:txBody>
      </p:sp>
      <p:sp>
        <p:nvSpPr>
          <p:cNvPr id="6" name="Right Arrow 5"/>
          <p:cNvSpPr/>
          <p:nvPr/>
        </p:nvSpPr>
        <p:spPr>
          <a:xfrm rot="17973639">
            <a:off x="3417834" y="4664141"/>
            <a:ext cx="459922" cy="2084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75875"/>
            <a:ext cx="85725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32239" y="1659842"/>
            <a:ext cx="2236189" cy="4585871"/>
          </a:xfrm>
          <a:prstGeom prst="rect">
            <a:avLst/>
          </a:prstGeom>
          <a:noFill/>
        </p:spPr>
        <p:txBody>
          <a:bodyPr wrap="square" rtlCol="0">
            <a:spAutoFit/>
          </a:bodyPr>
          <a:lstStyle/>
          <a:p>
            <a:r>
              <a:rPr lang="en-GB" sz="2800" b="1" dirty="0" smtClean="0">
                <a:solidFill>
                  <a:srgbClr val="D35241"/>
                </a:solidFill>
              </a:rPr>
              <a:t>2. </a:t>
            </a:r>
            <a:r>
              <a:rPr lang="en-GB" sz="2400" dirty="0" smtClean="0"/>
              <a:t>Over millions of years these sediments get buried deeper and deeper. </a:t>
            </a:r>
            <a:r>
              <a:rPr lang="en-US" sz="2400" dirty="0"/>
              <a:t>T</a:t>
            </a:r>
            <a:r>
              <a:rPr lang="en-US" sz="2400" dirty="0" smtClean="0"/>
              <a:t>emperature </a:t>
            </a:r>
            <a:r>
              <a:rPr lang="en-US" sz="2400" dirty="0"/>
              <a:t>and pressure </a:t>
            </a:r>
            <a:r>
              <a:rPr lang="en-US" sz="2400" dirty="0" smtClean="0"/>
              <a:t>rises and the microorganisms in the sediment are turned into </a:t>
            </a:r>
            <a:r>
              <a:rPr lang="en-US" sz="2400" dirty="0"/>
              <a:t>gas and oil</a:t>
            </a:r>
            <a:endParaRPr lang="en-GB" sz="2400" dirty="0"/>
          </a:p>
        </p:txBody>
      </p:sp>
    </p:spTree>
    <p:extLst>
      <p:ext uri="{BB962C8B-B14F-4D97-AF65-F5344CB8AC3E}">
        <p14:creationId xmlns:p14="http://schemas.microsoft.com/office/powerpoint/2010/main" val="10651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02" y="1222258"/>
            <a:ext cx="6224006" cy="5401606"/>
          </a:xfrm>
          <a:prstGeom prst="rect">
            <a:avLst/>
          </a:prstGeom>
        </p:spPr>
      </p:pic>
      <p:sp>
        <p:nvSpPr>
          <p:cNvPr id="5" name="TextBox 4"/>
          <p:cNvSpPr txBox="1"/>
          <p:nvPr/>
        </p:nvSpPr>
        <p:spPr>
          <a:xfrm>
            <a:off x="2795246" y="2060848"/>
            <a:ext cx="1152128" cy="400110"/>
          </a:xfrm>
          <a:prstGeom prst="rect">
            <a:avLst/>
          </a:prstGeom>
          <a:noFill/>
        </p:spPr>
        <p:txBody>
          <a:bodyPr wrap="square" rtlCol="0">
            <a:spAutoFit/>
          </a:bodyPr>
          <a:lstStyle/>
          <a:p>
            <a:r>
              <a:rPr lang="en-GB" sz="2000" b="1" dirty="0" smtClean="0"/>
              <a:t>Oil rig</a:t>
            </a:r>
            <a:endParaRPr lang="en-GB" sz="2000" b="1" dirty="0"/>
          </a:p>
        </p:txBody>
      </p:sp>
      <p:sp>
        <p:nvSpPr>
          <p:cNvPr id="6" name="TextBox 5"/>
          <p:cNvSpPr txBox="1"/>
          <p:nvPr/>
        </p:nvSpPr>
        <p:spPr>
          <a:xfrm>
            <a:off x="2150550" y="2988478"/>
            <a:ext cx="1152128" cy="400110"/>
          </a:xfrm>
          <a:prstGeom prst="rect">
            <a:avLst/>
          </a:prstGeom>
          <a:noFill/>
        </p:spPr>
        <p:txBody>
          <a:bodyPr wrap="square" rtlCol="0">
            <a:spAutoFit/>
          </a:bodyPr>
          <a:lstStyle/>
          <a:p>
            <a:r>
              <a:rPr lang="en-GB" sz="2000" b="1" dirty="0" smtClean="0"/>
              <a:t>Drill</a:t>
            </a:r>
            <a:endParaRPr lang="en-GB" sz="2000" b="1" dirty="0"/>
          </a:p>
        </p:txBody>
      </p:sp>
      <p:sp>
        <p:nvSpPr>
          <p:cNvPr id="7" name="TextBox 6"/>
          <p:cNvSpPr txBox="1"/>
          <p:nvPr/>
        </p:nvSpPr>
        <p:spPr>
          <a:xfrm>
            <a:off x="1547664" y="5445224"/>
            <a:ext cx="1727598" cy="830997"/>
          </a:xfrm>
          <a:prstGeom prst="rect">
            <a:avLst/>
          </a:prstGeom>
          <a:noFill/>
        </p:spPr>
        <p:txBody>
          <a:bodyPr wrap="square" rtlCol="0">
            <a:spAutoFit/>
          </a:bodyPr>
          <a:lstStyle/>
          <a:p>
            <a:pPr algn="ctr"/>
            <a:r>
              <a:rPr lang="en-GB" sz="2400" b="1" dirty="0" smtClean="0"/>
              <a:t>Oil rich source rock</a:t>
            </a:r>
            <a:endParaRPr lang="en-GB" sz="2400" b="1" dirty="0"/>
          </a:p>
        </p:txBody>
      </p:sp>
      <p:sp>
        <p:nvSpPr>
          <p:cNvPr id="8" name="TextBox 7"/>
          <p:cNvSpPr txBox="1"/>
          <p:nvPr/>
        </p:nvSpPr>
        <p:spPr>
          <a:xfrm>
            <a:off x="2185792" y="3685530"/>
            <a:ext cx="3216914" cy="400110"/>
          </a:xfrm>
          <a:prstGeom prst="rect">
            <a:avLst/>
          </a:prstGeom>
          <a:noFill/>
        </p:spPr>
        <p:txBody>
          <a:bodyPr wrap="square" rtlCol="0">
            <a:spAutoFit/>
          </a:bodyPr>
          <a:lstStyle/>
          <a:p>
            <a:r>
              <a:rPr lang="en-GB" sz="2000" b="1" dirty="0" smtClean="0"/>
              <a:t>Impermeable rock</a:t>
            </a:r>
            <a:endParaRPr lang="en-GB" sz="2000" b="1" dirty="0"/>
          </a:p>
        </p:txBody>
      </p:sp>
      <p:sp>
        <p:nvSpPr>
          <p:cNvPr id="9" name="TextBox 8"/>
          <p:cNvSpPr txBox="1"/>
          <p:nvPr/>
        </p:nvSpPr>
        <p:spPr>
          <a:xfrm>
            <a:off x="1547664" y="4085640"/>
            <a:ext cx="720080" cy="523220"/>
          </a:xfrm>
          <a:prstGeom prst="rect">
            <a:avLst/>
          </a:prstGeom>
          <a:noFill/>
        </p:spPr>
        <p:txBody>
          <a:bodyPr wrap="square" rtlCol="0">
            <a:spAutoFit/>
          </a:bodyPr>
          <a:lstStyle/>
          <a:p>
            <a:r>
              <a:rPr lang="en-GB" sz="2800" b="1" dirty="0" smtClean="0"/>
              <a:t>Oil</a:t>
            </a:r>
            <a:endParaRPr lang="en-GB" sz="2800" b="1" dirty="0"/>
          </a:p>
        </p:txBody>
      </p:sp>
      <p:sp>
        <p:nvSpPr>
          <p:cNvPr id="10" name="Right Arrow 9"/>
          <p:cNvSpPr/>
          <p:nvPr/>
        </p:nvSpPr>
        <p:spPr>
          <a:xfrm rot="17973639">
            <a:off x="2885114" y="5615161"/>
            <a:ext cx="343384" cy="170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826642" y="3068960"/>
            <a:ext cx="1152128" cy="400110"/>
          </a:xfrm>
          <a:prstGeom prst="rect">
            <a:avLst/>
          </a:prstGeom>
          <a:noFill/>
        </p:spPr>
        <p:txBody>
          <a:bodyPr wrap="square" rtlCol="0">
            <a:spAutoFit/>
          </a:bodyPr>
          <a:lstStyle/>
          <a:p>
            <a:r>
              <a:rPr lang="en-GB" sz="2000" b="1" dirty="0" smtClean="0"/>
              <a:t>Sea</a:t>
            </a:r>
            <a:endParaRPr lang="en-GB" sz="2000" b="1" dirty="0"/>
          </a:p>
        </p:txBody>
      </p:sp>
      <p:sp>
        <p:nvSpPr>
          <p:cNvPr id="13" name="TextBox 12"/>
          <p:cNvSpPr txBox="1"/>
          <p:nvPr/>
        </p:nvSpPr>
        <p:spPr>
          <a:xfrm>
            <a:off x="6654088" y="1723281"/>
            <a:ext cx="2356048" cy="4524315"/>
          </a:xfrm>
          <a:prstGeom prst="rect">
            <a:avLst/>
          </a:prstGeom>
          <a:noFill/>
        </p:spPr>
        <p:txBody>
          <a:bodyPr wrap="square" rtlCol="0">
            <a:spAutoFit/>
          </a:bodyPr>
          <a:lstStyle/>
          <a:p>
            <a:r>
              <a:rPr lang="en-GB" sz="2400" b="1" dirty="0" smtClean="0">
                <a:solidFill>
                  <a:srgbClr val="D35241"/>
                </a:solidFill>
              </a:rPr>
              <a:t>3. </a:t>
            </a:r>
            <a:r>
              <a:rPr lang="en-US" sz="2400" dirty="0" smtClean="0"/>
              <a:t>Oil and gas move </a:t>
            </a:r>
            <a:r>
              <a:rPr lang="en-US" sz="2400" dirty="0"/>
              <a:t>upwards through tiny pores in the </a:t>
            </a:r>
            <a:r>
              <a:rPr lang="en-US" sz="2400" dirty="0" smtClean="0"/>
              <a:t>rock. Oil and gas gets </a:t>
            </a:r>
            <a:r>
              <a:rPr lang="en-US" sz="2400" dirty="0"/>
              <a:t>trapped under impermeable layers </a:t>
            </a:r>
            <a:r>
              <a:rPr lang="en-US" sz="2400" dirty="0" smtClean="0"/>
              <a:t>of rock</a:t>
            </a:r>
            <a:r>
              <a:rPr lang="en-US" sz="2400" dirty="0"/>
              <a:t> </a:t>
            </a:r>
            <a:r>
              <a:rPr lang="en-US" sz="2400" dirty="0" smtClean="0"/>
              <a:t>and can be then be taken out using long powerful drills.</a:t>
            </a:r>
            <a:endParaRPr lang="en-US" sz="2400" dirty="0"/>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7721" b="14466"/>
          <a:stretch/>
        </p:blipFill>
        <p:spPr bwMode="auto">
          <a:xfrm>
            <a:off x="-108520" y="-75874"/>
            <a:ext cx="5338888" cy="17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375" y="3501008"/>
            <a:ext cx="6741550" cy="2800767"/>
          </a:xfrm>
          <a:prstGeom prst="rect">
            <a:avLst/>
          </a:prstGeom>
          <a:noFill/>
        </p:spPr>
        <p:txBody>
          <a:bodyPr wrap="square" rtlCol="0">
            <a:spAutoFit/>
          </a:bodyPr>
          <a:lstStyle/>
          <a:p>
            <a:pPr marL="285750" indent="-285750">
              <a:buFont typeface="Arial" panose="020B0604020202020204" pitchFamily="34" charset="0"/>
              <a:buChar char="•"/>
            </a:pPr>
            <a:r>
              <a:rPr lang="en-GB" sz="2400" dirty="0"/>
              <a:t>C</a:t>
            </a:r>
            <a:r>
              <a:rPr lang="en-GB" sz="2400" dirty="0" smtClean="0"/>
              <a:t>rude </a:t>
            </a:r>
            <a:r>
              <a:rPr lang="en-GB" sz="2400" dirty="0"/>
              <a:t>oil </a:t>
            </a:r>
            <a:r>
              <a:rPr lang="en-GB" sz="2400" dirty="0" smtClean="0"/>
              <a:t>is turned into </a:t>
            </a:r>
            <a:r>
              <a:rPr lang="en-GB" sz="2400" dirty="0"/>
              <a:t>jet engine oil, petrol and diesel which are </a:t>
            </a:r>
            <a:r>
              <a:rPr lang="en-GB" sz="2400" dirty="0" smtClean="0"/>
              <a:t>used as a </a:t>
            </a:r>
            <a:r>
              <a:rPr lang="en-GB" sz="2400" b="1" dirty="0" smtClean="0">
                <a:solidFill>
                  <a:srgbClr val="D35241"/>
                </a:solidFill>
              </a:rPr>
              <a:t>fuel</a:t>
            </a:r>
            <a:r>
              <a:rPr lang="en-GB" sz="2400" dirty="0" smtClean="0"/>
              <a:t> </a:t>
            </a:r>
            <a:r>
              <a:rPr lang="en-GB" sz="2400" dirty="0"/>
              <a:t>in planes and cars. </a:t>
            </a:r>
            <a:endParaRPr lang="en-GB" sz="2400" dirty="0" smtClean="0"/>
          </a:p>
          <a:p>
            <a:endParaRPr lang="en-GB" sz="2400" dirty="0"/>
          </a:p>
          <a:p>
            <a:pPr marL="285750" indent="-285750">
              <a:buFont typeface="Arial" panose="020B0604020202020204" pitchFamily="34" charset="0"/>
              <a:buChar char="•"/>
            </a:pPr>
            <a:r>
              <a:rPr lang="en-GB" sz="2400" dirty="0" smtClean="0"/>
              <a:t>When oil and gas are burnt they release </a:t>
            </a:r>
            <a:r>
              <a:rPr lang="en-GB" sz="2400" b="1" dirty="0" smtClean="0">
                <a:solidFill>
                  <a:srgbClr val="D35241"/>
                </a:solidFill>
              </a:rPr>
              <a:t>carbon dioxide </a:t>
            </a:r>
            <a:r>
              <a:rPr lang="en-GB" sz="2400" dirty="0" smtClean="0"/>
              <a:t>gas</a:t>
            </a:r>
            <a:r>
              <a:rPr lang="en-GB" dirty="0" smtClean="0"/>
              <a:t> </a:t>
            </a:r>
            <a:r>
              <a:rPr lang="en-GB" sz="2400" dirty="0" smtClean="0"/>
              <a:t>into the atmosphere. CO</a:t>
            </a:r>
            <a:r>
              <a:rPr lang="en-GB" dirty="0" smtClean="0"/>
              <a:t>2</a:t>
            </a:r>
            <a:r>
              <a:rPr lang="en-GB" sz="2400" dirty="0" smtClean="0"/>
              <a:t> is a </a:t>
            </a:r>
            <a:r>
              <a:rPr lang="en-GB" sz="2400" b="1" dirty="0" smtClean="0">
                <a:solidFill>
                  <a:srgbClr val="D35241"/>
                </a:solidFill>
              </a:rPr>
              <a:t>greenhouse gas</a:t>
            </a:r>
            <a:r>
              <a:rPr lang="en-GB" sz="2400" dirty="0" smtClean="0">
                <a:solidFill>
                  <a:srgbClr val="D35241"/>
                </a:solidFill>
              </a:rPr>
              <a:t> </a:t>
            </a:r>
            <a:r>
              <a:rPr lang="en-GB" sz="2400" dirty="0" smtClean="0"/>
              <a:t>and contributes to global warming</a:t>
            </a:r>
            <a:r>
              <a:rPr lang="en-GB" sz="3200" dirty="0" smtClean="0"/>
              <a:t>.</a:t>
            </a:r>
            <a:endParaRPr lang="en-GB" sz="2800" dirty="0" smtClean="0"/>
          </a:p>
        </p:txBody>
      </p:sp>
      <p:sp>
        <p:nvSpPr>
          <p:cNvPr id="11" name="TextBox 10"/>
          <p:cNvSpPr txBox="1"/>
          <p:nvPr/>
        </p:nvSpPr>
        <p:spPr>
          <a:xfrm>
            <a:off x="269092" y="2454133"/>
            <a:ext cx="1602432" cy="800219"/>
          </a:xfrm>
          <a:prstGeom prst="rect">
            <a:avLst/>
          </a:prstGeom>
          <a:noFill/>
        </p:spPr>
        <p:txBody>
          <a:bodyPr wrap="square" rtlCol="0">
            <a:spAutoFit/>
          </a:bodyPr>
          <a:lstStyle/>
          <a:p>
            <a:r>
              <a:rPr lang="en-GB" sz="2800" b="1" dirty="0" smtClean="0"/>
              <a:t>Oil &amp; gas </a:t>
            </a:r>
            <a:endParaRPr lang="en-GB" b="1" dirty="0"/>
          </a:p>
          <a:p>
            <a:endParaRPr lang="en-GB" dirty="0"/>
          </a:p>
        </p:txBody>
      </p:sp>
      <p:sp>
        <p:nvSpPr>
          <p:cNvPr id="12" name="Rectangle 11"/>
          <p:cNvSpPr/>
          <p:nvPr/>
        </p:nvSpPr>
        <p:spPr>
          <a:xfrm>
            <a:off x="4260489" y="2422613"/>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13" name="Rectangle 12"/>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14" name="TextBox 13"/>
          <p:cNvSpPr txBox="1"/>
          <p:nvPr/>
        </p:nvSpPr>
        <p:spPr>
          <a:xfrm>
            <a:off x="7145149" y="2473622"/>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15" name="Right Arrow 14"/>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7" y="1766944"/>
            <a:ext cx="419582" cy="687189"/>
          </a:xfrm>
          <a:prstGeom prst="rect">
            <a:avLst/>
          </a:prstGeom>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644" y="1353214"/>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260" y="1100362"/>
            <a:ext cx="1268660" cy="1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958514" y="4347216"/>
            <a:ext cx="1872651" cy="76468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74081">
            <a:off x="6845899" y="3175212"/>
            <a:ext cx="2043603" cy="795608"/>
          </a:xfrm>
          <a:prstGeom prst="rect">
            <a:avLst/>
          </a:prstGeom>
        </p:spPr>
      </p:pic>
      <p:pic>
        <p:nvPicPr>
          <p:cNvPr id="2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696725" y="175188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ircular Arrow 2"/>
          <p:cNvSpPr/>
          <p:nvPr/>
        </p:nvSpPr>
        <p:spPr>
          <a:xfrm>
            <a:off x="5766395" y="141890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42941" b="24917"/>
          <a:stretch/>
        </p:blipFill>
        <p:spPr bwMode="auto">
          <a:xfrm>
            <a:off x="13416" y="-33907"/>
            <a:ext cx="4887768" cy="17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35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0600" y="1052736"/>
            <a:ext cx="8085816" cy="5696180"/>
            <a:chOff x="230600" y="1052736"/>
            <a:chExt cx="8085816" cy="569618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052736"/>
              <a:ext cx="6984776" cy="5696180"/>
            </a:xfrm>
            <a:prstGeom prst="rect">
              <a:avLst/>
            </a:prstGeom>
          </p:spPr>
        </p:pic>
        <p:sp>
          <p:nvSpPr>
            <p:cNvPr id="3" name="TextBox 2"/>
            <p:cNvSpPr txBox="1"/>
            <p:nvPr/>
          </p:nvSpPr>
          <p:spPr>
            <a:xfrm>
              <a:off x="3131840" y="3608438"/>
              <a:ext cx="3312368" cy="646331"/>
            </a:xfrm>
            <a:prstGeom prst="rect">
              <a:avLst/>
            </a:prstGeom>
            <a:noFill/>
          </p:spPr>
          <p:txBody>
            <a:bodyPr wrap="square" rtlCol="0">
              <a:spAutoFit/>
            </a:bodyPr>
            <a:lstStyle/>
            <a:p>
              <a:r>
                <a:rPr lang="en-GB" sz="3600" b="1" dirty="0" smtClean="0"/>
                <a:t>Tropical swamp</a:t>
              </a:r>
              <a:endParaRPr lang="en-GB" sz="3600" b="1" dirty="0"/>
            </a:p>
          </p:txBody>
        </p:sp>
        <p:sp>
          <p:nvSpPr>
            <p:cNvPr id="7" name="TextBox 6"/>
            <p:cNvSpPr txBox="1"/>
            <p:nvPr/>
          </p:nvSpPr>
          <p:spPr>
            <a:xfrm>
              <a:off x="3419872" y="5949280"/>
              <a:ext cx="3240360" cy="584775"/>
            </a:xfrm>
            <a:prstGeom prst="rect">
              <a:avLst/>
            </a:prstGeom>
            <a:noFill/>
          </p:spPr>
          <p:txBody>
            <a:bodyPr wrap="square" rtlCol="0">
              <a:spAutoFit/>
            </a:bodyPr>
            <a:lstStyle/>
            <a:p>
              <a:r>
                <a:rPr lang="en-GB" sz="3200" b="1" dirty="0" smtClean="0"/>
                <a:t>Older rock layers</a:t>
              </a:r>
              <a:endParaRPr lang="en-GB" sz="3200" b="1" dirty="0"/>
            </a:p>
          </p:txBody>
        </p:sp>
        <p:sp>
          <p:nvSpPr>
            <p:cNvPr id="9" name="TextBox 8"/>
            <p:cNvSpPr txBox="1"/>
            <p:nvPr/>
          </p:nvSpPr>
          <p:spPr>
            <a:xfrm>
              <a:off x="230600" y="1196752"/>
              <a:ext cx="2808312" cy="1200329"/>
            </a:xfrm>
            <a:prstGeom prst="rect">
              <a:avLst/>
            </a:prstGeom>
            <a:solidFill>
              <a:schemeClr val="bg1">
                <a:alpha val="59000"/>
              </a:schemeClr>
            </a:solidFill>
          </p:spPr>
          <p:txBody>
            <a:bodyPr wrap="square" rtlCol="0">
              <a:spAutoFit/>
            </a:bodyPr>
            <a:lstStyle/>
            <a:p>
              <a:r>
                <a:rPr lang="en-GB" sz="2400" b="1" dirty="0" smtClean="0"/>
                <a:t>Carboniferous Period 360-299 million years ago</a:t>
              </a:r>
              <a:endParaRPr lang="en-GB" sz="2400" b="1" dirty="0"/>
            </a:p>
          </p:txBody>
        </p:sp>
      </p:gr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325" y="1292066"/>
            <a:ext cx="6188131" cy="5456850"/>
          </a:xfrm>
          <a:prstGeom prst="rect">
            <a:avLst/>
          </a:prstGeom>
        </p:spPr>
      </p:pic>
      <p:sp>
        <p:nvSpPr>
          <p:cNvPr id="5" name="TextBox 4"/>
          <p:cNvSpPr txBox="1"/>
          <p:nvPr/>
        </p:nvSpPr>
        <p:spPr>
          <a:xfrm>
            <a:off x="251520" y="1628800"/>
            <a:ext cx="2808312" cy="1200329"/>
          </a:xfrm>
          <a:prstGeom prst="rect">
            <a:avLst/>
          </a:prstGeom>
          <a:solidFill>
            <a:schemeClr val="bg1">
              <a:alpha val="59000"/>
            </a:schemeClr>
          </a:solidFill>
        </p:spPr>
        <p:txBody>
          <a:bodyPr wrap="square" rtlCol="0">
            <a:spAutoFit/>
          </a:bodyPr>
          <a:lstStyle/>
          <a:p>
            <a:r>
              <a:rPr lang="en-GB" sz="2400" b="1" dirty="0" smtClean="0"/>
              <a:t>Jurassic Period </a:t>
            </a:r>
          </a:p>
          <a:p>
            <a:r>
              <a:rPr lang="en-GB" sz="2400" b="1" dirty="0" smtClean="0"/>
              <a:t>201- 145 million years ago</a:t>
            </a:r>
            <a:endParaRPr lang="en-GB" sz="2400" b="1" dirty="0"/>
          </a:p>
        </p:txBody>
      </p:sp>
      <p:sp>
        <p:nvSpPr>
          <p:cNvPr id="6" name="TextBox 5"/>
          <p:cNvSpPr txBox="1"/>
          <p:nvPr/>
        </p:nvSpPr>
        <p:spPr>
          <a:xfrm>
            <a:off x="2103821" y="3708915"/>
            <a:ext cx="4844443" cy="584775"/>
          </a:xfrm>
          <a:prstGeom prst="rect">
            <a:avLst/>
          </a:prstGeom>
          <a:noFill/>
        </p:spPr>
        <p:txBody>
          <a:bodyPr wrap="square" rtlCol="0">
            <a:spAutoFit/>
          </a:bodyPr>
          <a:lstStyle/>
          <a:p>
            <a:r>
              <a:rPr lang="en-GB" sz="3200" b="1" dirty="0" smtClean="0">
                <a:solidFill>
                  <a:schemeClr val="bg1"/>
                </a:solidFill>
              </a:rPr>
              <a:t>Dead plants turn into peat</a:t>
            </a:r>
            <a:endParaRPr lang="en-GB" sz="3200" b="1" dirty="0">
              <a:solidFill>
                <a:schemeClr val="bg1"/>
              </a:solidFill>
            </a:endParaRPr>
          </a:p>
        </p:txBody>
      </p:sp>
      <p:sp>
        <p:nvSpPr>
          <p:cNvPr id="7" name="TextBox 6"/>
          <p:cNvSpPr txBox="1"/>
          <p:nvPr/>
        </p:nvSpPr>
        <p:spPr>
          <a:xfrm>
            <a:off x="2929202" y="6049757"/>
            <a:ext cx="3384376" cy="584775"/>
          </a:xfrm>
          <a:prstGeom prst="rect">
            <a:avLst/>
          </a:prstGeom>
          <a:noFill/>
        </p:spPr>
        <p:txBody>
          <a:bodyPr wrap="square" rtlCol="0">
            <a:spAutoFit/>
          </a:bodyPr>
          <a:lstStyle/>
          <a:p>
            <a:r>
              <a:rPr lang="en-GB" sz="3200" b="1" dirty="0" smtClean="0"/>
              <a:t>Older rock layers</a:t>
            </a:r>
            <a:endParaRPr lang="en-GB" sz="3200" b="1" dirty="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49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972" y="1039694"/>
            <a:ext cx="6144484" cy="5692100"/>
          </a:xfrm>
          <a:prstGeom prst="rect">
            <a:avLst/>
          </a:prstGeom>
        </p:spPr>
      </p:pic>
      <p:sp>
        <p:nvSpPr>
          <p:cNvPr id="5" name="TextBox 4"/>
          <p:cNvSpPr txBox="1"/>
          <p:nvPr/>
        </p:nvSpPr>
        <p:spPr>
          <a:xfrm>
            <a:off x="306030" y="2184834"/>
            <a:ext cx="2051219" cy="461665"/>
          </a:xfrm>
          <a:prstGeom prst="rect">
            <a:avLst/>
          </a:prstGeom>
          <a:solidFill>
            <a:schemeClr val="bg1">
              <a:alpha val="59000"/>
            </a:schemeClr>
          </a:solidFill>
        </p:spPr>
        <p:txBody>
          <a:bodyPr wrap="square" rtlCol="0">
            <a:spAutoFit/>
          </a:bodyPr>
          <a:lstStyle/>
          <a:p>
            <a:r>
              <a:rPr lang="en-GB" sz="2400" b="1" dirty="0" smtClean="0"/>
              <a:t>Modern day</a:t>
            </a:r>
            <a:endParaRPr lang="en-GB" sz="2400" b="1" dirty="0"/>
          </a:p>
        </p:txBody>
      </p:sp>
      <p:sp>
        <p:nvSpPr>
          <p:cNvPr id="6" name="TextBox 5"/>
          <p:cNvSpPr txBox="1"/>
          <p:nvPr/>
        </p:nvSpPr>
        <p:spPr>
          <a:xfrm>
            <a:off x="2838819" y="4856118"/>
            <a:ext cx="3723864" cy="584775"/>
          </a:xfrm>
          <a:prstGeom prst="rect">
            <a:avLst/>
          </a:prstGeom>
          <a:noFill/>
        </p:spPr>
        <p:txBody>
          <a:bodyPr wrap="square" rtlCol="0">
            <a:spAutoFit/>
          </a:bodyPr>
          <a:lstStyle/>
          <a:p>
            <a:r>
              <a:rPr lang="en-GB" sz="3200" b="1" dirty="0" smtClean="0">
                <a:solidFill>
                  <a:schemeClr val="bg1"/>
                </a:solidFill>
              </a:rPr>
              <a:t>Peat turns into Coal</a:t>
            </a:r>
            <a:endParaRPr lang="en-GB" sz="3200" b="1" dirty="0">
              <a:solidFill>
                <a:schemeClr val="bg1"/>
              </a:solidFill>
            </a:endParaRPr>
          </a:p>
        </p:txBody>
      </p:sp>
      <p:sp>
        <p:nvSpPr>
          <p:cNvPr id="7" name="Right Arrow 6"/>
          <p:cNvSpPr/>
          <p:nvPr/>
        </p:nvSpPr>
        <p:spPr>
          <a:xfrm rot="16200000" flipH="1">
            <a:off x="1617065" y="3683056"/>
            <a:ext cx="2016224" cy="985177"/>
          </a:xfrm>
          <a:prstGeom prst="rightArrow">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Heat</a:t>
            </a:r>
            <a:endParaRPr lang="en-GB" sz="3200" b="1" dirty="0"/>
          </a:p>
        </p:txBody>
      </p:sp>
      <p:sp>
        <p:nvSpPr>
          <p:cNvPr id="8" name="Right Arrow 7"/>
          <p:cNvSpPr/>
          <p:nvPr/>
        </p:nvSpPr>
        <p:spPr>
          <a:xfrm rot="16200000" flipH="1">
            <a:off x="5554571" y="3683057"/>
            <a:ext cx="2016224" cy="985177"/>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Pressure</a:t>
            </a:r>
            <a:endParaRPr lang="en-GB" sz="2800" b="1" dirty="0"/>
          </a:p>
        </p:txBody>
      </p:sp>
      <p:sp>
        <p:nvSpPr>
          <p:cNvPr id="9" name="TextBox 8"/>
          <p:cNvSpPr txBox="1"/>
          <p:nvPr/>
        </p:nvSpPr>
        <p:spPr>
          <a:xfrm>
            <a:off x="3045177" y="6147019"/>
            <a:ext cx="3384956" cy="584775"/>
          </a:xfrm>
          <a:prstGeom prst="rect">
            <a:avLst/>
          </a:prstGeom>
          <a:noFill/>
        </p:spPr>
        <p:txBody>
          <a:bodyPr wrap="square" rtlCol="0">
            <a:spAutoFit/>
          </a:bodyPr>
          <a:lstStyle/>
          <a:p>
            <a:pPr algn="ctr"/>
            <a:r>
              <a:rPr lang="en-GB" sz="3200" b="1" dirty="0" smtClean="0">
                <a:solidFill>
                  <a:schemeClr val="bg1"/>
                </a:solidFill>
              </a:rPr>
              <a:t>Older rocks</a:t>
            </a:r>
            <a:endParaRPr lang="en-GB" sz="3200" b="1" dirty="0">
              <a:solidFill>
                <a:schemeClr val="bg1"/>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5" r="17615" b="35032"/>
          <a:stretch/>
        </p:blipFill>
        <p:spPr bwMode="auto">
          <a:xfrm>
            <a:off x="134112" y="260648"/>
            <a:ext cx="670560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2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04" y="2438002"/>
            <a:ext cx="1011007" cy="800219"/>
          </a:xfrm>
          <a:prstGeom prst="rect">
            <a:avLst/>
          </a:prstGeom>
          <a:noFill/>
        </p:spPr>
        <p:txBody>
          <a:bodyPr wrap="square" rtlCol="0">
            <a:spAutoFit/>
          </a:bodyPr>
          <a:lstStyle/>
          <a:p>
            <a:r>
              <a:rPr lang="en-GB" sz="2800" b="1" dirty="0" smtClean="0"/>
              <a:t>Coal</a:t>
            </a:r>
            <a:endParaRPr lang="en-GB" b="1" dirty="0"/>
          </a:p>
          <a:p>
            <a:endParaRPr lang="en-GB" dirty="0"/>
          </a:p>
        </p:txBody>
      </p:sp>
      <p:sp>
        <p:nvSpPr>
          <p:cNvPr id="6" name="Rectangle 5"/>
          <p:cNvSpPr/>
          <p:nvPr/>
        </p:nvSpPr>
        <p:spPr>
          <a:xfrm>
            <a:off x="4260489" y="2422613"/>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7" name="Rectangle 6"/>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8" name="TextBox 7"/>
          <p:cNvSpPr txBox="1"/>
          <p:nvPr/>
        </p:nvSpPr>
        <p:spPr>
          <a:xfrm>
            <a:off x="7145149" y="2473622"/>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9" name="Right Arrow 8"/>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253" y="1248202"/>
            <a:ext cx="963971" cy="12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870" y="1746183"/>
            <a:ext cx="1306874" cy="8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0551" y="1053426"/>
            <a:ext cx="942203" cy="1465004"/>
          </a:xfrm>
          <a:prstGeom prst="rect">
            <a:avLst/>
          </a:prstGeom>
        </p:spPr>
      </p:pic>
      <p:sp>
        <p:nvSpPr>
          <p:cNvPr id="20" name="Right Arrow 19"/>
          <p:cNvSpPr/>
          <p:nvPr/>
        </p:nvSpPr>
        <p:spPr>
          <a:xfrm rot="5400000">
            <a:off x="803814" y="3106923"/>
            <a:ext cx="532985" cy="262595"/>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541" y="3482985"/>
            <a:ext cx="942203" cy="1465004"/>
          </a:xfrm>
          <a:prstGeom prst="rect">
            <a:avLst/>
          </a:prstGeom>
        </p:spPr>
      </p:pic>
      <p:sp>
        <p:nvSpPr>
          <p:cNvPr id="22" name="Rectangle 21"/>
          <p:cNvSpPr/>
          <p:nvPr/>
        </p:nvSpPr>
        <p:spPr>
          <a:xfrm>
            <a:off x="80275" y="5022847"/>
            <a:ext cx="2497693" cy="461665"/>
          </a:xfrm>
          <a:prstGeom prst="rect">
            <a:avLst/>
          </a:prstGeom>
        </p:spPr>
        <p:txBody>
          <a:bodyPr wrap="square">
            <a:spAutoFit/>
          </a:bodyPr>
          <a:lstStyle/>
          <a:p>
            <a:pPr algn="ctr"/>
            <a:r>
              <a:rPr lang="en-GB" sz="2400" b="1" dirty="0">
                <a:sym typeface="Wingdings" panose="05000000000000000000" pitchFamily="2" charset="2"/>
              </a:rPr>
              <a:t>burned </a:t>
            </a:r>
            <a:r>
              <a:rPr lang="en-GB" sz="2400" b="1" dirty="0" smtClean="0">
                <a:sym typeface="Wingdings" panose="05000000000000000000" pitchFamily="2" charset="2"/>
              </a:rPr>
              <a:t>for heat</a:t>
            </a:r>
            <a:endParaRPr lang="en-GB" sz="2400" b="1" dirty="0">
              <a:sym typeface="Wingdings" panose="05000000000000000000" pitchFamily="2" charset="2"/>
            </a:endParaRPr>
          </a:p>
        </p:txBody>
      </p:sp>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392041" y="1708052"/>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815865" y="3861048"/>
            <a:ext cx="5973183" cy="2062103"/>
          </a:xfrm>
          <a:prstGeom prst="rect">
            <a:avLst/>
          </a:prstGeom>
        </p:spPr>
        <p:txBody>
          <a:bodyPr wrap="square">
            <a:spAutoFit/>
          </a:bodyPr>
          <a:lstStyle/>
          <a:p>
            <a:pPr marL="342900" indent="-342900">
              <a:buFont typeface="Arial" panose="020B0604020202020204" pitchFamily="34" charset="0"/>
              <a:buChar char="•"/>
            </a:pPr>
            <a:r>
              <a:rPr lang="en-GB" sz="2400" dirty="0" smtClean="0"/>
              <a:t>Coal is </a:t>
            </a:r>
            <a:r>
              <a:rPr lang="en-GB" sz="2400" b="1" dirty="0" smtClean="0">
                <a:solidFill>
                  <a:srgbClr val="D35241"/>
                </a:solidFill>
              </a:rPr>
              <a:t>cheap</a:t>
            </a:r>
            <a:r>
              <a:rPr lang="en-GB" sz="2400" dirty="0" smtClean="0"/>
              <a:t> and there is </a:t>
            </a:r>
            <a:r>
              <a:rPr lang="en-GB" sz="2400" b="1" dirty="0" smtClean="0">
                <a:solidFill>
                  <a:srgbClr val="D35241"/>
                </a:solidFill>
              </a:rPr>
              <a:t>lots of it</a:t>
            </a:r>
            <a:r>
              <a:rPr lang="en-GB" sz="2400" dirty="0" smtClean="0"/>
              <a:t>!</a:t>
            </a:r>
          </a:p>
          <a:p>
            <a:pPr marL="342900" indent="-342900">
              <a:buFont typeface="Arial" panose="020B0604020202020204" pitchFamily="34" charset="0"/>
              <a:buChar char="•"/>
            </a:pPr>
            <a:r>
              <a:rPr lang="en-GB" sz="2400" dirty="0" smtClean="0"/>
              <a:t>When coal is are </a:t>
            </a:r>
            <a:r>
              <a:rPr lang="en-GB" sz="2400" dirty="0"/>
              <a:t>burnt </a:t>
            </a:r>
            <a:r>
              <a:rPr lang="en-GB" sz="2400" dirty="0" smtClean="0"/>
              <a:t>it releases </a:t>
            </a:r>
            <a:r>
              <a:rPr lang="en-GB" sz="2400" b="1" dirty="0" smtClean="0">
                <a:solidFill>
                  <a:srgbClr val="D35241"/>
                </a:solidFill>
              </a:rPr>
              <a:t>carbon dioxide, sulphur dioxide</a:t>
            </a:r>
            <a:r>
              <a:rPr lang="en-GB" sz="2400" b="1" dirty="0" smtClean="0"/>
              <a:t> </a:t>
            </a:r>
            <a:r>
              <a:rPr lang="en-GB" sz="2400" dirty="0" smtClean="0"/>
              <a:t>and</a:t>
            </a:r>
            <a:r>
              <a:rPr lang="en-GB" sz="2400" b="1" dirty="0" smtClean="0"/>
              <a:t> </a:t>
            </a:r>
            <a:r>
              <a:rPr lang="en-GB" sz="2400" b="1" dirty="0" smtClean="0">
                <a:solidFill>
                  <a:srgbClr val="D35241"/>
                </a:solidFill>
              </a:rPr>
              <a:t>nitrogen dioxide</a:t>
            </a:r>
            <a:r>
              <a:rPr lang="en-GB" sz="2400" b="1" dirty="0" smtClean="0"/>
              <a:t> </a:t>
            </a:r>
            <a:r>
              <a:rPr lang="en-GB" sz="2400" dirty="0" smtClean="0"/>
              <a:t>into </a:t>
            </a:r>
            <a:r>
              <a:rPr lang="en-GB" sz="2400" dirty="0"/>
              <a:t>the </a:t>
            </a:r>
            <a:r>
              <a:rPr lang="en-GB" sz="2400" dirty="0" smtClean="0"/>
              <a:t>atmosphere contributing </a:t>
            </a:r>
            <a:r>
              <a:rPr lang="en-GB" sz="2400" dirty="0"/>
              <a:t>to global </a:t>
            </a:r>
            <a:r>
              <a:rPr lang="en-GB" sz="2400" dirty="0" smtClean="0"/>
              <a:t>warming and acid rain</a:t>
            </a:r>
            <a:r>
              <a:rPr lang="en-GB" sz="3200" dirty="0" smtClean="0"/>
              <a:t>.</a:t>
            </a:r>
            <a:endParaRPr lang="en-GB" sz="2800" dirty="0"/>
          </a:p>
        </p:txBody>
      </p:sp>
      <p:sp>
        <p:nvSpPr>
          <p:cNvPr id="23" name="Circular Arrow 22"/>
          <p:cNvSpPr/>
          <p:nvPr/>
        </p:nvSpPr>
        <p:spPr>
          <a:xfrm>
            <a:off x="5441193" y="1423120"/>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280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241" y="1576554"/>
            <a:ext cx="982217" cy="1888501"/>
          </a:xfrm>
          <a:prstGeom prst="rect">
            <a:avLst/>
          </a:prstGeom>
        </p:spPr>
      </p:pic>
      <p:sp>
        <p:nvSpPr>
          <p:cNvPr id="5" name="Rectangle 4"/>
          <p:cNvSpPr/>
          <p:nvPr/>
        </p:nvSpPr>
        <p:spPr>
          <a:xfrm>
            <a:off x="220695" y="4293096"/>
            <a:ext cx="8716749" cy="1938992"/>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rgbClr val="D35241"/>
                </a:solidFill>
              </a:rPr>
              <a:t>Uranium</a:t>
            </a:r>
            <a:r>
              <a:rPr lang="en-GB" sz="2400" b="1" dirty="0" smtClean="0"/>
              <a:t> </a:t>
            </a:r>
            <a:r>
              <a:rPr lang="en-GB" sz="2400" dirty="0" smtClean="0"/>
              <a:t>and </a:t>
            </a:r>
            <a:r>
              <a:rPr lang="en-GB" sz="2400" b="1" dirty="0" smtClean="0">
                <a:solidFill>
                  <a:srgbClr val="D35241"/>
                </a:solidFill>
              </a:rPr>
              <a:t>plutonium</a:t>
            </a:r>
            <a:r>
              <a:rPr lang="en-GB" sz="2400" dirty="0" smtClean="0"/>
              <a:t> are nuclear fuels</a:t>
            </a:r>
          </a:p>
          <a:p>
            <a:pPr marL="342900" indent="-342900">
              <a:buFont typeface="Arial" panose="020B0604020202020204" pitchFamily="34" charset="0"/>
              <a:buChar char="•"/>
            </a:pPr>
            <a:r>
              <a:rPr lang="en-GB" sz="2400" dirty="0" smtClean="0"/>
              <a:t>Nuclear fuels do not produce harmful greenhouse gases</a:t>
            </a:r>
          </a:p>
          <a:p>
            <a:pPr marL="342900" indent="-342900">
              <a:buFont typeface="Arial" panose="020B0604020202020204" pitchFamily="34" charset="0"/>
              <a:buChar char="•"/>
            </a:pPr>
            <a:r>
              <a:rPr lang="en-GB" sz="2400" dirty="0" smtClean="0"/>
              <a:t>Nuclear power is very </a:t>
            </a:r>
            <a:r>
              <a:rPr lang="en-GB" sz="2400" b="1" dirty="0" smtClean="0">
                <a:solidFill>
                  <a:srgbClr val="D35241"/>
                </a:solidFill>
              </a:rPr>
              <a:t>efficient</a:t>
            </a:r>
          </a:p>
          <a:p>
            <a:pPr marL="342900" indent="-342900">
              <a:buFont typeface="Arial" panose="020B0604020202020204" pitchFamily="34" charset="0"/>
              <a:buChar char="•"/>
            </a:pPr>
            <a:r>
              <a:rPr lang="en-GB" sz="2400" dirty="0" smtClean="0"/>
              <a:t>Nuclear power produces </a:t>
            </a:r>
            <a:r>
              <a:rPr lang="en-GB" sz="2400" b="1" dirty="0" smtClean="0">
                <a:solidFill>
                  <a:srgbClr val="D35241"/>
                </a:solidFill>
              </a:rPr>
              <a:t>radioactive waste </a:t>
            </a:r>
            <a:r>
              <a:rPr lang="en-GB" sz="2400" dirty="0" smtClean="0"/>
              <a:t>which is dangerous and has to be seal in containers and buried for thousands of years</a:t>
            </a:r>
          </a:p>
        </p:txBody>
      </p:sp>
      <p:sp>
        <p:nvSpPr>
          <p:cNvPr id="6" name="Rectangle 5"/>
          <p:cNvSpPr/>
          <p:nvPr/>
        </p:nvSpPr>
        <p:spPr>
          <a:xfrm>
            <a:off x="4649914" y="3196896"/>
            <a:ext cx="2263104" cy="830997"/>
          </a:xfrm>
          <a:prstGeom prst="rect">
            <a:avLst/>
          </a:prstGeom>
        </p:spPr>
        <p:txBody>
          <a:bodyPr wrap="square">
            <a:spAutoFit/>
          </a:bodyPr>
          <a:lstStyle/>
          <a:p>
            <a:pPr algn="ctr"/>
            <a:r>
              <a:rPr lang="en-GB" sz="2400" b="1" dirty="0" smtClean="0">
                <a:sym typeface="Wingdings" panose="05000000000000000000" pitchFamily="2" charset="2"/>
              </a:rPr>
              <a:t>steam </a:t>
            </a:r>
            <a:r>
              <a:rPr lang="en-GB" sz="2400" b="1" dirty="0">
                <a:sym typeface="Wingdings" panose="05000000000000000000" pitchFamily="2" charset="2"/>
              </a:rPr>
              <a:t>propels turbine</a:t>
            </a:r>
            <a:endParaRPr lang="en-GB" sz="2400" b="1" dirty="0"/>
          </a:p>
        </p:txBody>
      </p:sp>
      <p:sp>
        <p:nvSpPr>
          <p:cNvPr id="7" name="TextBox 6"/>
          <p:cNvSpPr txBox="1"/>
          <p:nvPr/>
        </p:nvSpPr>
        <p:spPr>
          <a:xfrm>
            <a:off x="7261154" y="3349435"/>
            <a:ext cx="1676291" cy="523220"/>
          </a:xfrm>
          <a:prstGeom prst="rect">
            <a:avLst/>
          </a:prstGeom>
          <a:noFill/>
        </p:spPr>
        <p:txBody>
          <a:bodyPr wrap="square" rtlCol="0">
            <a:spAutoFit/>
          </a:bodyPr>
          <a:lstStyle/>
          <a:p>
            <a:r>
              <a:rPr lang="en-GB" sz="2800" b="1" dirty="0" smtClean="0"/>
              <a:t>Electricity</a:t>
            </a:r>
            <a:endParaRPr lang="en-GB" sz="2800" b="1" dirty="0"/>
          </a:p>
        </p:txBody>
      </p:sp>
      <p:sp>
        <p:nvSpPr>
          <p:cNvPr id="10" name="Right Arrow 9"/>
          <p:cNvSpPr/>
          <p:nvPr/>
        </p:nvSpPr>
        <p:spPr>
          <a:xfrm>
            <a:off x="6898405"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0294">
            <a:off x="4571999" y="2130629"/>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07192" y="2075599"/>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96" y="2100352"/>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424420"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7287" y="3410990"/>
            <a:ext cx="1093460" cy="461665"/>
          </a:xfrm>
          <a:prstGeom prst="rect">
            <a:avLst/>
          </a:prstGeom>
        </p:spPr>
        <p:txBody>
          <a:bodyPr wrap="square">
            <a:spAutoFit/>
          </a:bodyPr>
          <a:lstStyle/>
          <a:p>
            <a:pPr algn="ctr"/>
            <a:r>
              <a:rPr lang="en-GB" sz="2400" b="1" dirty="0" smtClean="0">
                <a:sym typeface="Wingdings" panose="05000000000000000000" pitchFamily="2" charset="2"/>
              </a:rPr>
              <a:t>Heat</a:t>
            </a:r>
            <a:endParaRPr lang="en-GB" sz="2400" b="1" dirty="0"/>
          </a:p>
        </p:txBody>
      </p:sp>
      <p:sp>
        <p:nvSpPr>
          <p:cNvPr id="16" name="Rectangle 15"/>
          <p:cNvSpPr/>
          <p:nvPr/>
        </p:nvSpPr>
        <p:spPr>
          <a:xfrm>
            <a:off x="332207" y="3455727"/>
            <a:ext cx="2669631" cy="461665"/>
          </a:xfrm>
          <a:prstGeom prst="rect">
            <a:avLst/>
          </a:prstGeom>
        </p:spPr>
        <p:txBody>
          <a:bodyPr wrap="square">
            <a:spAutoFit/>
          </a:bodyPr>
          <a:lstStyle/>
          <a:p>
            <a:pPr algn="ctr"/>
            <a:r>
              <a:rPr lang="en-GB" sz="2400" b="1" dirty="0" smtClean="0">
                <a:sym typeface="Wingdings" panose="05000000000000000000" pitchFamily="2" charset="2"/>
              </a:rPr>
              <a:t>Nuclear reactions</a:t>
            </a:r>
            <a:endParaRPr lang="en-GB" sz="2400" b="1" dirty="0"/>
          </a:p>
        </p:txBody>
      </p:sp>
      <p:sp>
        <p:nvSpPr>
          <p:cNvPr id="17" name="Right Arrow 16"/>
          <p:cNvSpPr/>
          <p:nvPr/>
        </p:nvSpPr>
        <p:spPr>
          <a:xfrm>
            <a:off x="4129856"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43165" y="1826505"/>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300" y="2121877"/>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83" r="-7141"/>
          <a:stretch/>
        </p:blipFill>
        <p:spPr bwMode="auto">
          <a:xfrm flipH="1">
            <a:off x="3001838" y="1818312"/>
            <a:ext cx="1250283" cy="13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a:xfrm>
            <a:off x="5558441" y="177894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6" y="0"/>
            <a:ext cx="8553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A6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R</a:t>
            </a:r>
            <a:r>
              <a:rPr lang="en-GB" sz="3200" b="1" dirty="0" smtClean="0"/>
              <a:t>enewable</a:t>
            </a:r>
            <a:endParaRPr lang="en-GB" sz="3200" b="1" dirty="0"/>
          </a:p>
        </p:txBody>
      </p:sp>
      <p:cxnSp>
        <p:nvCxnSpPr>
          <p:cNvPr id="10" name="Straight Arrow Connector 9"/>
          <p:cNvCxnSpPr/>
          <p:nvPr/>
        </p:nvCxnSpPr>
        <p:spPr>
          <a:xfrm flipH="1" flipV="1">
            <a:off x="2483768" y="3104964"/>
            <a:ext cx="406732" cy="684076"/>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47168" y="2843355"/>
            <a:ext cx="156780" cy="850993"/>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05968" y="3104964"/>
            <a:ext cx="622216" cy="58938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627784" y="4005440"/>
            <a:ext cx="262716" cy="719704"/>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2" y="3933056"/>
            <a:ext cx="2603643" cy="267497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655" y="1568771"/>
            <a:ext cx="3385471" cy="253469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1127287"/>
            <a:ext cx="2449968" cy="2083641"/>
          </a:xfrm>
          <a:prstGeom prst="rect">
            <a:avLst/>
          </a:prstGeom>
        </p:spPr>
      </p:pic>
      <p:sp>
        <p:nvSpPr>
          <p:cNvPr id="24" name="TextBox 23"/>
          <p:cNvSpPr txBox="1"/>
          <p:nvPr/>
        </p:nvSpPr>
        <p:spPr>
          <a:xfrm>
            <a:off x="355173" y="3104964"/>
            <a:ext cx="2160240" cy="523220"/>
          </a:xfrm>
          <a:prstGeom prst="rect">
            <a:avLst/>
          </a:prstGeom>
          <a:noFill/>
        </p:spPr>
        <p:txBody>
          <a:bodyPr wrap="square" rtlCol="0">
            <a:spAutoFit/>
          </a:bodyPr>
          <a:lstStyle/>
          <a:p>
            <a:r>
              <a:rPr lang="en-GB" sz="2800" b="1" dirty="0" smtClean="0"/>
              <a:t>Geothermal</a:t>
            </a:r>
            <a:endParaRPr lang="en-GB" sz="2800" b="1" dirty="0"/>
          </a:p>
        </p:txBody>
      </p:sp>
      <p:sp>
        <p:nvSpPr>
          <p:cNvPr id="25" name="TextBox 24"/>
          <p:cNvSpPr txBox="1"/>
          <p:nvPr/>
        </p:nvSpPr>
        <p:spPr>
          <a:xfrm>
            <a:off x="1547664" y="5776052"/>
            <a:ext cx="1080120" cy="523220"/>
          </a:xfrm>
          <a:prstGeom prst="rect">
            <a:avLst/>
          </a:prstGeom>
          <a:noFill/>
        </p:spPr>
        <p:txBody>
          <a:bodyPr wrap="square" rtlCol="0">
            <a:spAutoFit/>
          </a:bodyPr>
          <a:lstStyle/>
          <a:p>
            <a:r>
              <a:rPr lang="en-GB" sz="2800" b="1" dirty="0" smtClean="0"/>
              <a:t>Wind</a:t>
            </a:r>
            <a:endParaRPr lang="en-GB" sz="2800" b="1" dirty="0"/>
          </a:p>
        </p:txBody>
      </p:sp>
      <p:sp>
        <p:nvSpPr>
          <p:cNvPr id="26" name="TextBox 25"/>
          <p:cNvSpPr txBox="1"/>
          <p:nvPr/>
        </p:nvSpPr>
        <p:spPr>
          <a:xfrm>
            <a:off x="4881637" y="6031877"/>
            <a:ext cx="2520280" cy="523220"/>
          </a:xfrm>
          <a:prstGeom prst="rect">
            <a:avLst/>
          </a:prstGeom>
          <a:noFill/>
        </p:spPr>
        <p:txBody>
          <a:bodyPr wrap="square" rtlCol="0">
            <a:spAutoFit/>
          </a:bodyPr>
          <a:lstStyle/>
          <a:p>
            <a:r>
              <a:rPr lang="en-GB" sz="2800" b="1" dirty="0" smtClean="0"/>
              <a:t>Hydroelectric</a:t>
            </a:r>
            <a:endParaRPr lang="en-GB" sz="2800" b="1" dirty="0"/>
          </a:p>
        </p:txBody>
      </p:sp>
      <p:sp>
        <p:nvSpPr>
          <p:cNvPr id="28" name="TextBox 27"/>
          <p:cNvSpPr txBox="1"/>
          <p:nvPr/>
        </p:nvSpPr>
        <p:spPr>
          <a:xfrm>
            <a:off x="7401917" y="1907497"/>
            <a:ext cx="972616" cy="523220"/>
          </a:xfrm>
          <a:prstGeom prst="rect">
            <a:avLst/>
          </a:prstGeom>
          <a:noFill/>
        </p:spPr>
        <p:txBody>
          <a:bodyPr wrap="square" rtlCol="0">
            <a:spAutoFit/>
          </a:bodyPr>
          <a:lstStyle/>
          <a:p>
            <a:r>
              <a:rPr lang="en-GB" sz="2800" b="1" dirty="0" smtClean="0"/>
              <a:t>Solar</a:t>
            </a:r>
            <a:endParaRPr lang="en-GB" sz="2800" b="1"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47105">
            <a:off x="3484595" y="1092733"/>
            <a:ext cx="1670753" cy="1918417"/>
          </a:xfrm>
          <a:prstGeom prst="rect">
            <a:avLst/>
          </a:prstGeom>
        </p:spPr>
      </p:pic>
      <p:sp>
        <p:nvSpPr>
          <p:cNvPr id="30" name="TextBox 29"/>
          <p:cNvSpPr txBox="1"/>
          <p:nvPr/>
        </p:nvSpPr>
        <p:spPr>
          <a:xfrm>
            <a:off x="4490747" y="2843354"/>
            <a:ext cx="1355570" cy="523220"/>
          </a:xfrm>
          <a:prstGeom prst="rect">
            <a:avLst/>
          </a:prstGeom>
          <a:noFill/>
        </p:spPr>
        <p:txBody>
          <a:bodyPr wrap="square" rtlCol="0">
            <a:spAutoFit/>
          </a:bodyPr>
          <a:lstStyle/>
          <a:p>
            <a:r>
              <a:rPr lang="en-GB" sz="2800" b="1" dirty="0" smtClean="0"/>
              <a:t>Biofuel</a:t>
            </a:r>
            <a:endParaRPr lang="en-GB" sz="2800" b="1"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5968" y="4602126"/>
            <a:ext cx="3399925" cy="1771504"/>
          </a:xfrm>
          <a:prstGeom prst="rect">
            <a:avLst/>
          </a:prstGeom>
        </p:spPr>
      </p:pic>
      <p:cxnSp>
        <p:nvCxnSpPr>
          <p:cNvPr id="21" name="Straight Arrow Connector 20"/>
          <p:cNvCxnSpPr/>
          <p:nvPr/>
        </p:nvCxnSpPr>
        <p:spPr>
          <a:xfrm>
            <a:off x="5198569" y="4103467"/>
            <a:ext cx="1029615" cy="477661"/>
          </a:xfrm>
          <a:prstGeom prst="straightConnector1">
            <a:avLst/>
          </a:prstGeom>
          <a:ln w="57150">
            <a:solidFill>
              <a:srgbClr val="A6D67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418" r="32250" b="33455"/>
          <a:stretch/>
        </p:blipFill>
        <p:spPr bwMode="auto">
          <a:xfrm>
            <a:off x="355173" y="164419"/>
            <a:ext cx="5358203" cy="106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6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979" y="1916832"/>
            <a:ext cx="3995003" cy="4104456"/>
          </a:xfrm>
          <a:prstGeom prst="rect">
            <a:avLst/>
          </a:prstGeom>
        </p:spPr>
      </p:pic>
      <p:sp>
        <p:nvSpPr>
          <p:cNvPr id="3" name="TextBox 2"/>
          <p:cNvSpPr txBox="1"/>
          <p:nvPr/>
        </p:nvSpPr>
        <p:spPr>
          <a:xfrm>
            <a:off x="242791" y="1916832"/>
            <a:ext cx="4833265"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Large windmills are called </a:t>
            </a:r>
            <a:r>
              <a:rPr lang="en-GB" sz="2400" b="1" dirty="0" smtClean="0">
                <a:solidFill>
                  <a:srgbClr val="2BB8C9"/>
                </a:solidFill>
              </a:rPr>
              <a:t>wind turbines</a:t>
            </a:r>
          </a:p>
          <a:p>
            <a:pPr marL="285750" indent="-285750">
              <a:buFont typeface="Arial" panose="020B0604020202020204" pitchFamily="34" charset="0"/>
              <a:buChar char="•"/>
            </a:pPr>
            <a:r>
              <a:rPr lang="en-GB" sz="2400" dirty="0" smtClean="0"/>
              <a:t>When the wind blows, the blades move and this spins a </a:t>
            </a:r>
            <a:r>
              <a:rPr lang="en-GB" sz="2400" b="1" dirty="0" smtClean="0">
                <a:solidFill>
                  <a:srgbClr val="2BB8C9"/>
                </a:solidFill>
              </a:rPr>
              <a:t>turbine </a:t>
            </a:r>
            <a:r>
              <a:rPr lang="en-GB" sz="2400" dirty="0" smtClean="0"/>
              <a:t>which is connected to a </a:t>
            </a:r>
            <a:r>
              <a:rPr lang="en-GB" sz="2400" b="1" dirty="0" smtClean="0">
                <a:solidFill>
                  <a:srgbClr val="2BB8C9"/>
                </a:solidFill>
              </a:rPr>
              <a:t>generator </a:t>
            </a:r>
            <a:r>
              <a:rPr lang="en-GB" sz="2400" dirty="0" smtClean="0"/>
              <a:t>which generates </a:t>
            </a:r>
            <a:r>
              <a:rPr lang="en-GB" sz="2400" b="1" dirty="0" smtClean="0">
                <a:solidFill>
                  <a:srgbClr val="2BB8C9"/>
                </a:solidFill>
              </a:rPr>
              <a:t>electricity</a:t>
            </a:r>
            <a:r>
              <a:rPr lang="en-GB" sz="2400" dirty="0" smtClean="0"/>
              <a:t>.</a:t>
            </a:r>
          </a:p>
          <a:p>
            <a:pPr marL="285750" indent="-285750">
              <a:buFont typeface="Arial" panose="020B0604020202020204" pitchFamily="34" charset="0"/>
              <a:buChar char="•"/>
            </a:pPr>
            <a:r>
              <a:rPr lang="en-GB" sz="2400" b="1" dirty="0" smtClean="0">
                <a:solidFill>
                  <a:srgbClr val="2BB8C9"/>
                </a:solidFill>
              </a:rPr>
              <a:t>Wind farms </a:t>
            </a:r>
            <a:r>
              <a:rPr lang="en-GB" sz="2400" dirty="0" smtClean="0"/>
              <a:t>are made up of lots of wind turbines this allows lots of electricity to be generated</a:t>
            </a:r>
          </a:p>
          <a:p>
            <a:pPr marL="285750" indent="-285750">
              <a:buFont typeface="Arial" panose="020B0604020202020204" pitchFamily="34" charset="0"/>
              <a:buChar char="•"/>
            </a:pPr>
            <a:r>
              <a:rPr lang="en-GB" sz="2400" dirty="0" smtClean="0"/>
              <a:t>Wind farms are built in </a:t>
            </a:r>
            <a:r>
              <a:rPr lang="en-GB" sz="2400" b="1" dirty="0" smtClean="0">
                <a:solidFill>
                  <a:srgbClr val="2BB8C9"/>
                </a:solidFill>
              </a:rPr>
              <a:t>windy areas</a:t>
            </a:r>
          </a:p>
          <a:p>
            <a:pPr marL="285750" indent="-285750">
              <a:buFont typeface="Arial" panose="020B0604020202020204" pitchFamily="34" charset="0"/>
              <a:buChar char="•"/>
            </a:pPr>
            <a:r>
              <a:rPr lang="en-GB" sz="2400" dirty="0" smtClean="0"/>
              <a:t>No wind = no electricity</a:t>
            </a:r>
          </a:p>
          <a:p>
            <a:pPr marL="285750" indent="-285750">
              <a:buFont typeface="Arial" panose="020B0604020202020204" pitchFamily="34" charset="0"/>
              <a:buChar char="•"/>
            </a:pPr>
            <a:endParaRPr lang="en-GB" dirty="0" smtClean="0"/>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4985" b="33252"/>
          <a:stretch/>
        </p:blipFill>
        <p:spPr bwMode="auto">
          <a:xfrm>
            <a:off x="0" y="188640"/>
            <a:ext cx="5588872" cy="10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0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632" y="2564904"/>
            <a:ext cx="4647409" cy="46499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55976" y="1963465"/>
            <a:ext cx="4392488" cy="3777283"/>
          </a:xfrm>
        </p:spPr>
        <p:txBody>
          <a:bodyPr>
            <a:noAutofit/>
          </a:bodyPr>
          <a:lstStyle/>
          <a:p>
            <a:pPr marL="0" indent="0">
              <a:buNone/>
            </a:pPr>
            <a:r>
              <a:rPr lang="en-GB" sz="4000" b="1" dirty="0">
                <a:solidFill>
                  <a:srgbClr val="2BB8C9"/>
                </a:solidFill>
              </a:rPr>
              <a:t>What is a </a:t>
            </a:r>
            <a:r>
              <a:rPr lang="en-GB" sz="4000" b="1" u="sng" dirty="0">
                <a:solidFill>
                  <a:srgbClr val="2BB8C9"/>
                </a:solidFill>
              </a:rPr>
              <a:t>natural resource</a:t>
            </a:r>
            <a:r>
              <a:rPr lang="en-GB" sz="4000" b="1" dirty="0">
                <a:solidFill>
                  <a:srgbClr val="2BB8C9"/>
                </a:solidFill>
              </a:rPr>
              <a:t>?  </a:t>
            </a:r>
          </a:p>
          <a:p>
            <a:pPr marL="0" indent="0">
              <a:buNone/>
            </a:pPr>
            <a:endParaRPr lang="en-GB" sz="4000" b="1" dirty="0" smtClean="0">
              <a:solidFill>
                <a:srgbClr val="2BB8C9"/>
              </a:solidFill>
            </a:endParaRPr>
          </a:p>
          <a:p>
            <a:pPr marL="0" indent="0">
              <a:buNone/>
            </a:pPr>
            <a:r>
              <a:rPr lang="en-GB" sz="4000" b="1" dirty="0" smtClean="0">
                <a:solidFill>
                  <a:srgbClr val="2BB8C9"/>
                </a:solidFill>
              </a:rPr>
              <a:t>What </a:t>
            </a:r>
            <a:r>
              <a:rPr lang="en-GB" sz="4000" b="1" u="sng" dirty="0">
                <a:solidFill>
                  <a:srgbClr val="2BB8C9"/>
                </a:solidFill>
              </a:rPr>
              <a:t>natural resources </a:t>
            </a:r>
            <a:r>
              <a:rPr lang="en-GB" sz="4000" b="1" dirty="0">
                <a:solidFill>
                  <a:srgbClr val="2BB8C9"/>
                </a:solidFill>
              </a:rPr>
              <a:t>do you know?  </a:t>
            </a:r>
          </a:p>
        </p:txBody>
      </p:sp>
    </p:spTree>
    <p:extLst>
      <p:ext uri="{BB962C8B-B14F-4D97-AF65-F5344CB8AC3E}">
        <p14:creationId xmlns:p14="http://schemas.microsoft.com/office/powerpoint/2010/main" val="251592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1192526"/>
            <a:ext cx="3217337" cy="2408813"/>
          </a:xfrm>
        </p:spPr>
      </p:pic>
      <p:sp>
        <p:nvSpPr>
          <p:cNvPr id="3" name="TextBox 2"/>
          <p:cNvSpPr txBox="1"/>
          <p:nvPr/>
        </p:nvSpPr>
        <p:spPr>
          <a:xfrm>
            <a:off x="251520" y="3472458"/>
            <a:ext cx="8738930" cy="3385542"/>
          </a:xfrm>
          <a:prstGeom prst="rect">
            <a:avLst/>
          </a:prstGeom>
          <a:noFill/>
        </p:spPr>
        <p:txBody>
          <a:bodyPr wrap="square" rtlCol="0">
            <a:spAutoFit/>
          </a:bodyPr>
          <a:lstStyle/>
          <a:p>
            <a:pPr marL="285750" indent="-285750">
              <a:buFont typeface="Arial" panose="020B0604020202020204" pitchFamily="34" charset="0"/>
              <a:buChar char="•"/>
            </a:pPr>
            <a:r>
              <a:rPr lang="en-GB" sz="2800" b="1" dirty="0" smtClean="0">
                <a:solidFill>
                  <a:srgbClr val="2BB8C9"/>
                </a:solidFill>
              </a:rPr>
              <a:t>Solar energy </a:t>
            </a:r>
            <a:r>
              <a:rPr lang="en-GB" sz="2800" dirty="0" smtClean="0"/>
              <a:t>is from </a:t>
            </a:r>
            <a:r>
              <a:rPr lang="en-GB" sz="2800" b="1" dirty="0" smtClean="0">
                <a:solidFill>
                  <a:srgbClr val="2BB8C9"/>
                </a:solidFill>
              </a:rPr>
              <a:t>sunlight</a:t>
            </a:r>
          </a:p>
          <a:p>
            <a:pPr marL="285750" indent="-285750">
              <a:buFont typeface="Arial" panose="020B0604020202020204" pitchFamily="34" charset="0"/>
              <a:buChar char="•"/>
            </a:pPr>
            <a:r>
              <a:rPr lang="en-GB" sz="2800" dirty="0" smtClean="0"/>
              <a:t>Solar energy can be used to generate </a:t>
            </a:r>
            <a:r>
              <a:rPr lang="en-GB" sz="2800" b="1" dirty="0" smtClean="0">
                <a:solidFill>
                  <a:srgbClr val="2BB8C9"/>
                </a:solidFill>
              </a:rPr>
              <a:t>heat or electricity</a:t>
            </a:r>
          </a:p>
          <a:p>
            <a:pPr marL="285750" indent="-285750">
              <a:buFont typeface="Arial" panose="020B0604020202020204" pitchFamily="34" charset="0"/>
              <a:buChar char="•"/>
            </a:pPr>
            <a:r>
              <a:rPr lang="en-GB" sz="2800" b="1" dirty="0" smtClean="0">
                <a:solidFill>
                  <a:srgbClr val="2BB8C9"/>
                </a:solidFill>
              </a:rPr>
              <a:t>Solar panels </a:t>
            </a:r>
            <a:r>
              <a:rPr lang="en-GB" sz="2800" dirty="0" smtClean="0"/>
              <a:t>filled with water are used to produce heat</a:t>
            </a:r>
          </a:p>
          <a:p>
            <a:pPr marL="285750" indent="-285750">
              <a:buFont typeface="Arial" panose="020B0604020202020204" pitchFamily="34" charset="0"/>
              <a:buChar char="•"/>
            </a:pPr>
            <a:r>
              <a:rPr lang="en-GB" sz="2800" b="1" dirty="0" smtClean="0">
                <a:solidFill>
                  <a:srgbClr val="2BB8C9"/>
                </a:solidFill>
              </a:rPr>
              <a:t>Photovoltaic cells </a:t>
            </a:r>
            <a:r>
              <a:rPr lang="en-GB" sz="2800" dirty="0" smtClean="0"/>
              <a:t>are used to turn sunlight into electricity</a:t>
            </a:r>
          </a:p>
          <a:p>
            <a:pPr marL="285750" indent="-285750">
              <a:buFont typeface="Arial" panose="020B0604020202020204" pitchFamily="34" charset="0"/>
              <a:buChar char="•"/>
            </a:pPr>
            <a:r>
              <a:rPr lang="en-GB" sz="2800" dirty="0" smtClean="0"/>
              <a:t>Solar panels can be put of building roofs</a:t>
            </a:r>
          </a:p>
          <a:p>
            <a:pPr marL="285750" indent="-285750">
              <a:buFont typeface="Arial" panose="020B0604020202020204" pitchFamily="34" charset="0"/>
              <a:buChar char="•"/>
            </a:pPr>
            <a:r>
              <a:rPr lang="en-GB" sz="2800" dirty="0" smtClean="0"/>
              <a:t>Solar panels are </a:t>
            </a:r>
            <a:r>
              <a:rPr lang="en-GB" sz="2800" b="1" dirty="0" smtClean="0">
                <a:solidFill>
                  <a:srgbClr val="2BB8C9"/>
                </a:solidFill>
              </a:rPr>
              <a:t>expensive</a:t>
            </a:r>
            <a:r>
              <a:rPr lang="en-GB" sz="2800" dirty="0" smtClean="0"/>
              <a:t> and you need a lot of them!</a:t>
            </a:r>
            <a:endParaRPr lang="en-GB" dirty="0" smtClean="0"/>
          </a:p>
          <a:p>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35631" flipH="1">
            <a:off x="7460049" y="2108272"/>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285" y="2257146"/>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83" r="-7141"/>
          <a:stretch/>
        </p:blipFill>
        <p:spPr bwMode="auto">
          <a:xfrm flipH="1">
            <a:off x="5993493" y="1309937"/>
            <a:ext cx="1005082" cy="108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20536032">
            <a:off x="4914846" y="2010297"/>
            <a:ext cx="1067460"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297964">
            <a:off x="4788460" y="2844790"/>
            <a:ext cx="2410064" cy="234844"/>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1520" y="1995536"/>
            <a:ext cx="1728192" cy="523220"/>
          </a:xfrm>
          <a:prstGeom prst="rect">
            <a:avLst/>
          </a:prstGeom>
          <a:noFill/>
        </p:spPr>
        <p:txBody>
          <a:bodyPr wrap="square" rtlCol="0">
            <a:spAutoFit/>
          </a:bodyPr>
          <a:lstStyle/>
          <a:p>
            <a:r>
              <a:rPr lang="en-GB" sz="2800" b="1" dirty="0" smtClean="0"/>
              <a:t>Sunlight</a:t>
            </a:r>
            <a:endParaRPr lang="en-GB" sz="2800" b="1" dirty="0"/>
          </a:p>
        </p:txBody>
      </p:sp>
      <p:sp>
        <p:nvSpPr>
          <p:cNvPr id="11" name="TextBox 10"/>
          <p:cNvSpPr txBox="1"/>
          <p:nvPr/>
        </p:nvSpPr>
        <p:spPr>
          <a:xfrm>
            <a:off x="2555776" y="1622307"/>
            <a:ext cx="1921193" cy="523220"/>
          </a:xfrm>
          <a:prstGeom prst="rect">
            <a:avLst/>
          </a:prstGeom>
          <a:noFill/>
        </p:spPr>
        <p:txBody>
          <a:bodyPr wrap="square" rtlCol="0">
            <a:spAutoFit/>
          </a:bodyPr>
          <a:lstStyle/>
          <a:p>
            <a:r>
              <a:rPr lang="en-GB" sz="2800" b="1" dirty="0" smtClean="0"/>
              <a:t>Solar panel</a:t>
            </a:r>
            <a:endParaRPr lang="en-GB" sz="2800" b="1" dirty="0"/>
          </a:p>
        </p:txBody>
      </p:sp>
      <p:sp>
        <p:nvSpPr>
          <p:cNvPr id="12" name="TextBox 11"/>
          <p:cNvSpPr txBox="1"/>
          <p:nvPr/>
        </p:nvSpPr>
        <p:spPr>
          <a:xfrm>
            <a:off x="6979751" y="1591825"/>
            <a:ext cx="960597" cy="523220"/>
          </a:xfrm>
          <a:prstGeom prst="rect">
            <a:avLst/>
          </a:prstGeom>
          <a:noFill/>
        </p:spPr>
        <p:txBody>
          <a:bodyPr wrap="square" rtlCol="0">
            <a:spAutoFit/>
          </a:bodyPr>
          <a:lstStyle/>
          <a:p>
            <a:r>
              <a:rPr lang="en-GB" sz="2800" b="1" dirty="0" smtClean="0"/>
              <a:t>Heat</a:t>
            </a:r>
            <a:endParaRPr lang="en-GB" sz="2800" b="1" dirty="0"/>
          </a:p>
        </p:txBody>
      </p:sp>
      <p:sp>
        <p:nvSpPr>
          <p:cNvPr id="13" name="TextBox 12"/>
          <p:cNvSpPr txBox="1"/>
          <p:nvPr/>
        </p:nvSpPr>
        <p:spPr>
          <a:xfrm>
            <a:off x="7128284" y="3420775"/>
            <a:ext cx="1944216" cy="523220"/>
          </a:xfrm>
          <a:prstGeom prst="rect">
            <a:avLst/>
          </a:prstGeom>
          <a:noFill/>
        </p:spPr>
        <p:txBody>
          <a:bodyPr wrap="square" rtlCol="0">
            <a:spAutoFit/>
          </a:bodyPr>
          <a:lstStyle/>
          <a:p>
            <a:r>
              <a:rPr lang="en-GB" sz="2800" b="1" dirty="0" smtClean="0"/>
              <a:t>Electricity</a:t>
            </a:r>
            <a:endParaRPr lang="en-GB" sz="2800" b="1" dirty="0"/>
          </a:p>
        </p:txBody>
      </p:sp>
      <p:pic>
        <p:nvPicPr>
          <p:cNvPr id="133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731" t="14059" r="33850" b="33897"/>
          <a:stretch/>
        </p:blipFill>
        <p:spPr bwMode="auto">
          <a:xfrm>
            <a:off x="512063" y="475488"/>
            <a:ext cx="5193793" cy="83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595" y="2215430"/>
            <a:ext cx="5331716" cy="3796673"/>
          </a:xfrm>
          <a:prstGeom prst="rect">
            <a:avLst/>
          </a:prstGeom>
        </p:spPr>
      </p:pic>
      <p:sp>
        <p:nvSpPr>
          <p:cNvPr id="3" name="TextBox 2"/>
          <p:cNvSpPr txBox="1"/>
          <p:nvPr/>
        </p:nvSpPr>
        <p:spPr>
          <a:xfrm>
            <a:off x="179512" y="1815451"/>
            <a:ext cx="3384376" cy="4524315"/>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2BB8C9"/>
                </a:solidFill>
              </a:rPr>
              <a:t>Geothermal energy </a:t>
            </a:r>
            <a:r>
              <a:rPr lang="en-GB" sz="2400" dirty="0" smtClean="0"/>
              <a:t>is heat energy from the Earth</a:t>
            </a:r>
          </a:p>
          <a:p>
            <a:pPr marL="285750" indent="-285750">
              <a:buFont typeface="Arial" panose="020B0604020202020204" pitchFamily="34" charset="0"/>
              <a:buChar char="•"/>
            </a:pPr>
            <a:r>
              <a:rPr lang="en-GB" sz="2400" dirty="0" smtClean="0"/>
              <a:t>Water can be </a:t>
            </a:r>
            <a:r>
              <a:rPr lang="en-GB" sz="2400" b="1" dirty="0" smtClean="0">
                <a:solidFill>
                  <a:srgbClr val="2BB8C9"/>
                </a:solidFill>
              </a:rPr>
              <a:t>pumped down</a:t>
            </a:r>
            <a:r>
              <a:rPr lang="en-GB" sz="2400" dirty="0" smtClean="0"/>
              <a:t> into hot rock where it is heated.</a:t>
            </a:r>
          </a:p>
          <a:p>
            <a:pPr marL="285750" indent="-285750">
              <a:buFont typeface="Arial" panose="020B0604020202020204" pitchFamily="34" charset="0"/>
              <a:buChar char="•"/>
            </a:pPr>
            <a:r>
              <a:rPr lang="en-GB" sz="2400" dirty="0" smtClean="0"/>
              <a:t>Geothermal energy can be used to produce </a:t>
            </a:r>
            <a:r>
              <a:rPr lang="en-GB" sz="2400" b="1" dirty="0" smtClean="0">
                <a:solidFill>
                  <a:srgbClr val="2BB8C9"/>
                </a:solidFill>
              </a:rPr>
              <a:t>heat or electricity</a:t>
            </a:r>
          </a:p>
          <a:p>
            <a:pPr marL="285750" indent="-285750">
              <a:buFont typeface="Arial" panose="020B0604020202020204" pitchFamily="34" charset="0"/>
              <a:buChar char="•"/>
            </a:pPr>
            <a:r>
              <a:rPr lang="en-GB" sz="2400" b="1" dirty="0" smtClean="0">
                <a:solidFill>
                  <a:srgbClr val="2BB8C9"/>
                </a:solidFill>
              </a:rPr>
              <a:t>Iceland</a:t>
            </a:r>
            <a:r>
              <a:rPr lang="en-GB" sz="2400" dirty="0" smtClean="0"/>
              <a:t> is very volcanic so uses a lot of geothermal energy.</a:t>
            </a:r>
          </a:p>
        </p:txBody>
      </p:sp>
      <p:sp>
        <p:nvSpPr>
          <p:cNvPr id="6" name="TextBox 5"/>
          <p:cNvSpPr txBox="1"/>
          <p:nvPr/>
        </p:nvSpPr>
        <p:spPr>
          <a:xfrm>
            <a:off x="4716016" y="3955546"/>
            <a:ext cx="691082" cy="584775"/>
          </a:xfrm>
          <a:prstGeom prst="rect">
            <a:avLst/>
          </a:prstGeom>
          <a:noFill/>
        </p:spPr>
        <p:txBody>
          <a:bodyPr wrap="square" rtlCol="0">
            <a:spAutoFit/>
          </a:bodyPr>
          <a:lstStyle/>
          <a:p>
            <a:pPr algn="ctr"/>
            <a:r>
              <a:rPr lang="en-GB" sz="1600" b="1" dirty="0" smtClean="0">
                <a:solidFill>
                  <a:schemeClr val="bg1"/>
                </a:solidFill>
              </a:rPr>
              <a:t>Cold water</a:t>
            </a:r>
            <a:endParaRPr lang="en-GB" sz="1600" b="1" dirty="0">
              <a:solidFill>
                <a:schemeClr val="bg1"/>
              </a:solidFill>
            </a:endParaRPr>
          </a:p>
        </p:txBody>
      </p:sp>
      <p:sp>
        <p:nvSpPr>
          <p:cNvPr id="7" name="TextBox 6"/>
          <p:cNvSpPr txBox="1"/>
          <p:nvPr/>
        </p:nvSpPr>
        <p:spPr>
          <a:xfrm>
            <a:off x="7077955" y="3968725"/>
            <a:ext cx="758130" cy="584775"/>
          </a:xfrm>
          <a:prstGeom prst="rect">
            <a:avLst/>
          </a:prstGeom>
          <a:noFill/>
        </p:spPr>
        <p:txBody>
          <a:bodyPr wrap="square" rtlCol="0">
            <a:spAutoFit/>
          </a:bodyPr>
          <a:lstStyle/>
          <a:p>
            <a:pPr algn="ctr"/>
            <a:r>
              <a:rPr lang="en-GB" sz="1600" b="1" dirty="0" smtClean="0">
                <a:solidFill>
                  <a:schemeClr val="bg1"/>
                </a:solidFill>
              </a:rPr>
              <a:t>Hot water</a:t>
            </a:r>
            <a:endParaRPr lang="en-GB" sz="1600" b="1" dirty="0">
              <a:solidFill>
                <a:schemeClr val="bg1"/>
              </a:solidFill>
            </a:endParaRPr>
          </a:p>
        </p:txBody>
      </p:sp>
      <p:sp>
        <p:nvSpPr>
          <p:cNvPr id="8" name="TextBox 7"/>
          <p:cNvSpPr txBox="1"/>
          <p:nvPr/>
        </p:nvSpPr>
        <p:spPr>
          <a:xfrm>
            <a:off x="6714107" y="3394122"/>
            <a:ext cx="864096" cy="338554"/>
          </a:xfrm>
          <a:prstGeom prst="rect">
            <a:avLst/>
          </a:prstGeom>
          <a:noFill/>
        </p:spPr>
        <p:txBody>
          <a:bodyPr wrap="square" rtlCol="0">
            <a:spAutoFit/>
          </a:bodyPr>
          <a:lstStyle/>
          <a:p>
            <a:r>
              <a:rPr lang="en-GB" sz="1600" b="1" dirty="0" smtClean="0">
                <a:solidFill>
                  <a:schemeClr val="bg1"/>
                </a:solidFill>
              </a:rPr>
              <a:t>Steam</a:t>
            </a:r>
            <a:endParaRPr lang="en-GB" sz="1600" b="1" dirty="0">
              <a:solidFill>
                <a:schemeClr val="bg1"/>
              </a:solidFill>
            </a:endParaRPr>
          </a:p>
        </p:txBody>
      </p:sp>
      <p:sp>
        <p:nvSpPr>
          <p:cNvPr id="9" name="TextBox 8"/>
          <p:cNvSpPr txBox="1"/>
          <p:nvPr/>
        </p:nvSpPr>
        <p:spPr>
          <a:xfrm>
            <a:off x="5962877" y="1842327"/>
            <a:ext cx="1115077" cy="338554"/>
          </a:xfrm>
          <a:prstGeom prst="rect">
            <a:avLst/>
          </a:prstGeom>
          <a:noFill/>
        </p:spPr>
        <p:txBody>
          <a:bodyPr wrap="square" rtlCol="0">
            <a:spAutoFit/>
          </a:bodyPr>
          <a:lstStyle/>
          <a:p>
            <a:r>
              <a:rPr lang="en-GB" sz="1600" b="1" dirty="0"/>
              <a:t>G</a:t>
            </a:r>
            <a:r>
              <a:rPr lang="en-GB" sz="1600" b="1" dirty="0" smtClean="0"/>
              <a:t>enerator</a:t>
            </a:r>
            <a:endParaRPr lang="en-GB" sz="1600" b="1" dirty="0"/>
          </a:p>
        </p:txBody>
      </p:sp>
      <p:sp>
        <p:nvSpPr>
          <p:cNvPr id="10" name="TextBox 9"/>
          <p:cNvSpPr txBox="1"/>
          <p:nvPr/>
        </p:nvSpPr>
        <p:spPr>
          <a:xfrm>
            <a:off x="7410785" y="1384395"/>
            <a:ext cx="1440160" cy="584775"/>
          </a:xfrm>
          <a:prstGeom prst="rect">
            <a:avLst/>
          </a:prstGeom>
          <a:noFill/>
        </p:spPr>
        <p:txBody>
          <a:bodyPr wrap="square" rtlCol="0">
            <a:spAutoFit/>
          </a:bodyPr>
          <a:lstStyle/>
          <a:p>
            <a:pPr algn="ctr"/>
            <a:r>
              <a:rPr lang="en-GB" sz="1600" b="1" dirty="0" smtClean="0"/>
              <a:t>Electricity pylon</a:t>
            </a:r>
            <a:endParaRPr lang="en-GB" sz="1600" b="1" dirty="0"/>
          </a:p>
        </p:txBody>
      </p:sp>
      <p:sp>
        <p:nvSpPr>
          <p:cNvPr id="12" name="TextBox 11"/>
          <p:cNvSpPr txBox="1"/>
          <p:nvPr/>
        </p:nvSpPr>
        <p:spPr>
          <a:xfrm>
            <a:off x="4557203" y="1866097"/>
            <a:ext cx="1224136" cy="584775"/>
          </a:xfrm>
          <a:prstGeom prst="rect">
            <a:avLst/>
          </a:prstGeom>
          <a:noFill/>
        </p:spPr>
        <p:txBody>
          <a:bodyPr wrap="square" rtlCol="0">
            <a:spAutoFit/>
          </a:bodyPr>
          <a:lstStyle/>
          <a:p>
            <a:r>
              <a:rPr lang="en-GB" sz="1600" b="1" dirty="0" smtClean="0"/>
              <a:t>Cooling tower</a:t>
            </a:r>
            <a:endParaRPr lang="en-GB" sz="1600" b="1" dirty="0"/>
          </a:p>
        </p:txBody>
      </p:sp>
      <p:cxnSp>
        <p:nvCxnSpPr>
          <p:cNvPr id="14" name="Straight Arrow Connector 13"/>
          <p:cNvCxnSpPr/>
          <p:nvPr/>
        </p:nvCxnSpPr>
        <p:spPr>
          <a:xfrm flipV="1">
            <a:off x="7056276" y="3140968"/>
            <a:ext cx="180020" cy="28803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94579" y="2158484"/>
            <a:ext cx="193645" cy="766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69271" y="2215430"/>
            <a:ext cx="295001" cy="5654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948264" y="2498179"/>
            <a:ext cx="129691" cy="5524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57745" y="2214249"/>
            <a:ext cx="985386" cy="338554"/>
          </a:xfrm>
          <a:prstGeom prst="rect">
            <a:avLst/>
          </a:prstGeom>
          <a:noFill/>
        </p:spPr>
        <p:txBody>
          <a:bodyPr wrap="square" rtlCol="0">
            <a:spAutoFit/>
          </a:bodyPr>
          <a:lstStyle/>
          <a:p>
            <a:r>
              <a:rPr lang="en-GB" sz="1600" b="1" dirty="0" smtClean="0"/>
              <a:t>Turbine</a:t>
            </a:r>
            <a:endParaRPr lang="en-GB" sz="1600" b="1" dirty="0"/>
          </a:p>
        </p:txBody>
      </p:sp>
      <p:sp>
        <p:nvSpPr>
          <p:cNvPr id="31" name="TextBox 30"/>
          <p:cNvSpPr txBox="1"/>
          <p:nvPr/>
        </p:nvSpPr>
        <p:spPr>
          <a:xfrm>
            <a:off x="5312521" y="5704326"/>
            <a:ext cx="1833634" cy="338554"/>
          </a:xfrm>
          <a:prstGeom prst="rect">
            <a:avLst/>
          </a:prstGeom>
          <a:noFill/>
        </p:spPr>
        <p:txBody>
          <a:bodyPr wrap="square" rtlCol="0">
            <a:spAutoFit/>
          </a:bodyPr>
          <a:lstStyle/>
          <a:p>
            <a:pPr algn="ctr"/>
            <a:r>
              <a:rPr lang="en-GB" sz="1600" b="1" dirty="0" smtClean="0">
                <a:solidFill>
                  <a:schemeClr val="bg1"/>
                </a:solidFill>
              </a:rPr>
              <a:t>Water is heated</a:t>
            </a:r>
            <a:endParaRPr lang="en-GB" sz="1600" b="1" dirty="0">
              <a:solidFill>
                <a:schemeClr val="bg1"/>
              </a:solidFill>
            </a:endParaRPr>
          </a:p>
        </p:txBody>
      </p:sp>
      <p:cxnSp>
        <p:nvCxnSpPr>
          <p:cNvPr id="33" name="Straight Arrow Connector 32"/>
          <p:cNvCxnSpPr/>
          <p:nvPr/>
        </p:nvCxnSpPr>
        <p:spPr>
          <a:xfrm>
            <a:off x="8008943" y="1945723"/>
            <a:ext cx="0" cy="2697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5" t="-4821" r="19205" b="17568"/>
          <a:stretch/>
        </p:blipFill>
        <p:spPr bwMode="auto">
          <a:xfrm>
            <a:off x="173291" y="270160"/>
            <a:ext cx="6628935" cy="12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298" y="3270871"/>
            <a:ext cx="5119430" cy="3524234"/>
          </a:xfrm>
          <a:prstGeom prst="rect">
            <a:avLst/>
          </a:prstGeom>
        </p:spPr>
      </p:pic>
      <p:sp>
        <p:nvSpPr>
          <p:cNvPr id="3" name="Content Placeholder 2"/>
          <p:cNvSpPr>
            <a:spLocks noGrp="1"/>
          </p:cNvSpPr>
          <p:nvPr>
            <p:ph idx="1"/>
          </p:nvPr>
        </p:nvSpPr>
        <p:spPr>
          <a:xfrm>
            <a:off x="295156" y="2996952"/>
            <a:ext cx="4032448" cy="3356992"/>
          </a:xfrm>
        </p:spPr>
        <p:txBody>
          <a:bodyPr>
            <a:noAutofit/>
          </a:bodyPr>
          <a:lstStyle/>
          <a:p>
            <a:r>
              <a:rPr lang="en-GB" sz="2500" dirty="0" smtClean="0"/>
              <a:t>When electricity is needed, water is released and flows downwards with </a:t>
            </a:r>
            <a:r>
              <a:rPr lang="en-GB" sz="2500" b="1" dirty="0" smtClean="0">
                <a:solidFill>
                  <a:srgbClr val="2BB8C9"/>
                </a:solidFill>
              </a:rPr>
              <a:t>gravity</a:t>
            </a:r>
            <a:r>
              <a:rPr lang="en-GB" sz="2500" dirty="0" smtClean="0"/>
              <a:t> to spin a </a:t>
            </a:r>
            <a:r>
              <a:rPr lang="en-GB" sz="2500" b="1" dirty="0" smtClean="0">
                <a:solidFill>
                  <a:srgbClr val="2BB8C9"/>
                </a:solidFill>
              </a:rPr>
              <a:t>turbine</a:t>
            </a:r>
            <a:r>
              <a:rPr lang="en-GB" sz="2500" dirty="0" smtClean="0"/>
              <a:t>.</a:t>
            </a:r>
          </a:p>
          <a:p>
            <a:r>
              <a:rPr lang="en-GB" sz="2500" dirty="0" smtClean="0"/>
              <a:t>More reliable that solar and wind power.</a:t>
            </a:r>
          </a:p>
          <a:p>
            <a:r>
              <a:rPr lang="en-GB" sz="2500" dirty="0" smtClean="0"/>
              <a:t>Hydroelectric dams are very </a:t>
            </a:r>
            <a:r>
              <a:rPr lang="en-GB" sz="2500" b="1" dirty="0" smtClean="0">
                <a:solidFill>
                  <a:srgbClr val="2BB8C9"/>
                </a:solidFill>
              </a:rPr>
              <a:t>expensive</a:t>
            </a:r>
            <a:r>
              <a:rPr lang="en-GB" sz="2500" dirty="0" smtClean="0"/>
              <a:t> and can </a:t>
            </a:r>
            <a:r>
              <a:rPr lang="en-GB" sz="2500" b="1" dirty="0" smtClean="0">
                <a:solidFill>
                  <a:srgbClr val="2BB8C9"/>
                </a:solidFill>
              </a:rPr>
              <a:t>harm wildlife.</a:t>
            </a:r>
          </a:p>
        </p:txBody>
      </p:sp>
      <p:sp>
        <p:nvSpPr>
          <p:cNvPr id="6" name="Rectangle 5"/>
          <p:cNvSpPr/>
          <p:nvPr/>
        </p:nvSpPr>
        <p:spPr>
          <a:xfrm>
            <a:off x="305780" y="1772816"/>
            <a:ext cx="8586700" cy="1292662"/>
          </a:xfrm>
          <a:prstGeom prst="rect">
            <a:avLst/>
          </a:prstGeom>
        </p:spPr>
        <p:txBody>
          <a:bodyPr wrap="square">
            <a:spAutoFit/>
          </a:bodyPr>
          <a:lstStyle/>
          <a:p>
            <a:pPr marL="285750" indent="-285750">
              <a:buFont typeface="Arial" panose="020B0604020202020204" pitchFamily="34" charset="0"/>
              <a:buChar char="•"/>
            </a:pPr>
            <a:r>
              <a:rPr lang="en-GB" sz="2500" b="1" dirty="0">
                <a:solidFill>
                  <a:srgbClr val="2BB8C9"/>
                </a:solidFill>
              </a:rPr>
              <a:t>Hydroelectric power </a:t>
            </a:r>
            <a:r>
              <a:rPr lang="en-GB" sz="2500" dirty="0"/>
              <a:t>is a way of harnessing energy from running water. </a:t>
            </a:r>
          </a:p>
          <a:p>
            <a:pPr marL="285750" indent="-285750">
              <a:buFont typeface="Arial" panose="020B0604020202020204" pitchFamily="34" charset="0"/>
              <a:buChar char="•"/>
            </a:pPr>
            <a:r>
              <a:rPr lang="en-GB" sz="2500" dirty="0"/>
              <a:t>Hydroelectric </a:t>
            </a:r>
            <a:r>
              <a:rPr lang="en-GB" sz="2500" b="1" dirty="0">
                <a:solidFill>
                  <a:srgbClr val="2BB8C9"/>
                </a:solidFill>
              </a:rPr>
              <a:t>dams</a:t>
            </a:r>
            <a:r>
              <a:rPr lang="en-GB" sz="2500" dirty="0"/>
              <a:t> trap water in </a:t>
            </a:r>
            <a:r>
              <a:rPr lang="en-GB" sz="2500" b="1" dirty="0">
                <a:solidFill>
                  <a:srgbClr val="2BB8C9"/>
                </a:solidFill>
              </a:rPr>
              <a:t>reservoirs</a:t>
            </a:r>
          </a:p>
        </p:txBody>
      </p:sp>
      <p:sp>
        <p:nvSpPr>
          <p:cNvPr id="7" name="TextBox 6"/>
          <p:cNvSpPr txBox="1"/>
          <p:nvPr/>
        </p:nvSpPr>
        <p:spPr>
          <a:xfrm>
            <a:off x="4584258" y="4581128"/>
            <a:ext cx="1224136" cy="646331"/>
          </a:xfrm>
          <a:prstGeom prst="rect">
            <a:avLst/>
          </a:prstGeom>
          <a:noFill/>
        </p:spPr>
        <p:txBody>
          <a:bodyPr wrap="square" rtlCol="0">
            <a:spAutoFit/>
          </a:bodyPr>
          <a:lstStyle/>
          <a:p>
            <a:pPr algn="ctr"/>
            <a:r>
              <a:rPr lang="en-GB" b="1" dirty="0" smtClean="0"/>
              <a:t>Reservoir of water</a:t>
            </a:r>
            <a:endParaRPr lang="en-GB" b="1" dirty="0"/>
          </a:p>
        </p:txBody>
      </p:sp>
      <p:sp>
        <p:nvSpPr>
          <p:cNvPr id="8" name="TextBox 7"/>
          <p:cNvSpPr txBox="1"/>
          <p:nvPr/>
        </p:nvSpPr>
        <p:spPr>
          <a:xfrm>
            <a:off x="6486328" y="3484657"/>
            <a:ext cx="1512168" cy="646331"/>
          </a:xfrm>
          <a:prstGeom prst="rect">
            <a:avLst/>
          </a:prstGeom>
          <a:noFill/>
        </p:spPr>
        <p:txBody>
          <a:bodyPr wrap="square" rtlCol="0">
            <a:spAutoFit/>
          </a:bodyPr>
          <a:lstStyle/>
          <a:p>
            <a:pPr algn="ctr"/>
            <a:r>
              <a:rPr lang="en-GB" b="1" dirty="0" smtClean="0"/>
              <a:t>Hydroelectric dam</a:t>
            </a:r>
            <a:endParaRPr lang="en-GB" b="1" dirty="0"/>
          </a:p>
        </p:txBody>
      </p:sp>
      <p:sp>
        <p:nvSpPr>
          <p:cNvPr id="9" name="TextBox 8"/>
          <p:cNvSpPr txBox="1"/>
          <p:nvPr/>
        </p:nvSpPr>
        <p:spPr>
          <a:xfrm>
            <a:off x="4860032" y="6284596"/>
            <a:ext cx="1512168" cy="369332"/>
          </a:xfrm>
          <a:prstGeom prst="rect">
            <a:avLst/>
          </a:prstGeom>
          <a:noFill/>
        </p:spPr>
        <p:txBody>
          <a:bodyPr wrap="square" rtlCol="0">
            <a:spAutoFit/>
          </a:bodyPr>
          <a:lstStyle/>
          <a:p>
            <a:pPr algn="ctr"/>
            <a:r>
              <a:rPr lang="en-GB" b="1" dirty="0" smtClean="0"/>
              <a:t>Turbine</a:t>
            </a:r>
            <a:endParaRPr lang="en-GB" b="1" dirty="0"/>
          </a:p>
        </p:txBody>
      </p:sp>
      <p:sp>
        <p:nvSpPr>
          <p:cNvPr id="10" name="TextBox 9"/>
          <p:cNvSpPr txBox="1"/>
          <p:nvPr/>
        </p:nvSpPr>
        <p:spPr>
          <a:xfrm>
            <a:off x="4584258" y="5936292"/>
            <a:ext cx="1512168" cy="369332"/>
          </a:xfrm>
          <a:prstGeom prst="rect">
            <a:avLst/>
          </a:prstGeom>
          <a:noFill/>
        </p:spPr>
        <p:txBody>
          <a:bodyPr wrap="square" rtlCol="0">
            <a:spAutoFit/>
          </a:bodyPr>
          <a:lstStyle/>
          <a:p>
            <a:pPr algn="ctr"/>
            <a:r>
              <a:rPr lang="en-GB" b="1" dirty="0" smtClean="0"/>
              <a:t>Generator</a:t>
            </a:r>
            <a:endParaRPr lang="en-GB" b="1" dirty="0"/>
          </a:p>
        </p:txBody>
      </p:sp>
      <p:cxnSp>
        <p:nvCxnSpPr>
          <p:cNvPr id="11" name="Straight Arrow Connector 10"/>
          <p:cNvCxnSpPr>
            <a:stCxn id="8" idx="2"/>
          </p:cNvCxnSpPr>
          <p:nvPr/>
        </p:nvCxnSpPr>
        <p:spPr>
          <a:xfrm flipH="1">
            <a:off x="7069901" y="4130988"/>
            <a:ext cx="172511" cy="3061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616117" y="5404549"/>
            <a:ext cx="756083" cy="5949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994158" y="5702024"/>
            <a:ext cx="378042" cy="7164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2" y="188640"/>
            <a:ext cx="7194550"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1916832"/>
            <a:ext cx="3384513" cy="3886217"/>
          </a:xfrm>
        </p:spPr>
      </p:pic>
      <p:sp>
        <p:nvSpPr>
          <p:cNvPr id="3" name="TextBox 2"/>
          <p:cNvSpPr txBox="1"/>
          <p:nvPr/>
        </p:nvSpPr>
        <p:spPr>
          <a:xfrm>
            <a:off x="467544" y="1844824"/>
            <a:ext cx="4680520" cy="4801314"/>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rgbClr val="2BB8C9"/>
                </a:solidFill>
              </a:rPr>
              <a:t>Biofuels</a:t>
            </a:r>
            <a:r>
              <a:rPr lang="en-GB" sz="2400" dirty="0" smtClean="0"/>
              <a:t> are made from </a:t>
            </a:r>
            <a:r>
              <a:rPr lang="en-GB" sz="2400" b="1" dirty="0" smtClean="0">
                <a:solidFill>
                  <a:srgbClr val="2BB8C9"/>
                </a:solidFill>
              </a:rPr>
              <a:t>crops.</a:t>
            </a:r>
          </a:p>
          <a:p>
            <a:pPr marL="285750" indent="-285750">
              <a:buFont typeface="Arial" panose="020B0604020202020204" pitchFamily="34" charset="0"/>
              <a:buChar char="•"/>
            </a:pPr>
            <a:r>
              <a:rPr lang="en-GB" sz="2400" dirty="0" smtClean="0"/>
              <a:t>Ideally biofuels should be</a:t>
            </a:r>
            <a:r>
              <a:rPr lang="en-GB" sz="2400" b="1" dirty="0" smtClean="0">
                <a:solidFill>
                  <a:srgbClr val="2BB8C9"/>
                </a:solidFill>
              </a:rPr>
              <a:t> carbon neutral </a:t>
            </a:r>
            <a:r>
              <a:rPr lang="en-GB" sz="2400" dirty="0" smtClean="0"/>
              <a:t>– absorb carbon dioxide as they grow and then give off carbon dioxide when they are burnt.</a:t>
            </a:r>
          </a:p>
          <a:p>
            <a:pPr marL="285750" indent="-285750">
              <a:buFont typeface="Arial" panose="020B0604020202020204" pitchFamily="34" charset="0"/>
              <a:buChar char="•"/>
            </a:pPr>
            <a:r>
              <a:rPr lang="en-GB" sz="2400" dirty="0" smtClean="0"/>
              <a:t>However </a:t>
            </a:r>
            <a:r>
              <a:rPr lang="en-US" sz="2400" b="1" dirty="0" smtClean="0">
                <a:solidFill>
                  <a:srgbClr val="2BB8C9"/>
                </a:solidFill>
              </a:rPr>
              <a:t>fossil </a:t>
            </a:r>
            <a:r>
              <a:rPr lang="en-US" sz="2400" b="1" dirty="0">
                <a:solidFill>
                  <a:srgbClr val="2BB8C9"/>
                </a:solidFill>
              </a:rPr>
              <a:t>fuels are used </a:t>
            </a:r>
            <a:r>
              <a:rPr lang="en-US" sz="2400" b="1" dirty="0" smtClean="0">
                <a:solidFill>
                  <a:srgbClr val="2BB8C9"/>
                </a:solidFill>
              </a:rPr>
              <a:t>in the production of biofuels</a:t>
            </a:r>
            <a:r>
              <a:rPr lang="en-US" sz="2400" dirty="0" smtClean="0"/>
              <a:t>, for </a:t>
            </a:r>
            <a:r>
              <a:rPr lang="en-US" sz="2400" dirty="0"/>
              <a:t>example in making </a:t>
            </a:r>
            <a:r>
              <a:rPr lang="en-US" sz="2400" dirty="0" smtClean="0"/>
              <a:t>fertilizers so they are </a:t>
            </a:r>
            <a:r>
              <a:rPr lang="en-US" sz="2400" u="sng" dirty="0" smtClean="0"/>
              <a:t>not carbon neutral</a:t>
            </a:r>
            <a:r>
              <a:rPr lang="en-US" sz="2400" dirty="0" smtClean="0"/>
              <a:t>. </a:t>
            </a:r>
            <a:endParaRPr lang="en-GB" sz="2400" dirty="0" smtClean="0"/>
          </a:p>
          <a:p>
            <a:pPr marL="285750" indent="-285750">
              <a:buFont typeface="Arial" panose="020B0604020202020204" pitchFamily="34" charset="0"/>
              <a:buChar char="•"/>
            </a:pPr>
            <a:r>
              <a:rPr lang="en-GB" sz="2400" dirty="0" smtClean="0"/>
              <a:t>Crops for biofuels could be used to feed people instead</a:t>
            </a:r>
          </a:p>
          <a:p>
            <a:endParaRPr lang="en-GB" dirty="0"/>
          </a:p>
        </p:txBody>
      </p:sp>
      <p:pic>
        <p:nvPicPr>
          <p:cNvPr id="174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6" t="17638" r="28448" b="32176"/>
          <a:stretch/>
        </p:blipFill>
        <p:spPr bwMode="auto">
          <a:xfrm>
            <a:off x="469667" y="463296"/>
            <a:ext cx="5701609" cy="8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46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ng 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24744"/>
            <a:ext cx="3139785" cy="2229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9248">
            <a:off x="288124" y="1982165"/>
            <a:ext cx="2481960" cy="25499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5668">
            <a:off x="5630409" y="2810299"/>
            <a:ext cx="3385471" cy="25346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2514091"/>
            <a:ext cx="1557354" cy="299431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51133">
            <a:off x="4277362" y="1378796"/>
            <a:ext cx="1575393" cy="24495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5531">
            <a:off x="4643159" y="4541057"/>
            <a:ext cx="2449968" cy="208364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67475">
            <a:off x="499580" y="4470991"/>
            <a:ext cx="1669901" cy="2223773"/>
          </a:xfrm>
          <a:prstGeom prst="rect">
            <a:avLst/>
          </a:prstGeom>
        </p:spPr>
      </p:pic>
      <p:pic>
        <p:nvPicPr>
          <p:cNvPr id="1843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4133" t="10900" r="40785" b="18845"/>
          <a:stretch/>
        </p:blipFill>
        <p:spPr bwMode="auto">
          <a:xfrm>
            <a:off x="353568" y="121919"/>
            <a:ext cx="4711490" cy="142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79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4536504" cy="2880320"/>
          </a:xfrm>
        </p:spPr>
        <p:txBody>
          <a:bodyPr>
            <a:noAutofit/>
          </a:bodyPr>
          <a:lstStyle/>
          <a:p>
            <a:pPr marL="0" indent="0">
              <a:buNone/>
            </a:pPr>
            <a:r>
              <a:rPr lang="en-GB" sz="3600" b="1" dirty="0" smtClean="0">
                <a:solidFill>
                  <a:srgbClr val="2BB8C9"/>
                </a:solidFill>
              </a:rPr>
              <a:t>Have a look at some electrical appliances around the classroom</a:t>
            </a:r>
            <a:r>
              <a:rPr lang="en-GB" sz="3600" b="1" dirty="0">
                <a:solidFill>
                  <a:srgbClr val="2BB8C9"/>
                </a:solidFill>
              </a:rPr>
              <a:t> </a:t>
            </a:r>
            <a:r>
              <a:rPr lang="en-GB" sz="3600" b="1" dirty="0" smtClean="0">
                <a:solidFill>
                  <a:srgbClr val="2BB8C9"/>
                </a:solidFill>
              </a:rPr>
              <a:t>or school. </a:t>
            </a:r>
          </a:p>
          <a:p>
            <a:pPr marL="0" indent="0">
              <a:buNone/>
            </a:pPr>
            <a:endParaRPr lang="en-GB" sz="3600" b="1" dirty="0">
              <a:solidFill>
                <a:srgbClr val="2BB8C9"/>
              </a:solidFill>
            </a:endParaRPr>
          </a:p>
          <a:p>
            <a:pPr marL="0" indent="0">
              <a:buNone/>
            </a:pPr>
            <a:r>
              <a:rPr lang="en-GB" sz="3600" b="1" dirty="0" smtClean="0">
                <a:solidFill>
                  <a:srgbClr val="2BB8C9"/>
                </a:solidFill>
              </a:rPr>
              <a:t>See if you can find their energy ratings.</a:t>
            </a:r>
            <a:endParaRPr lang="en-GB" sz="3600" b="1" dirty="0">
              <a:solidFill>
                <a:srgbClr val="2BB8C9"/>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41" t="13597" r="20711" b="29686"/>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93"/>
          <a:stretch/>
        </p:blipFill>
        <p:spPr bwMode="auto">
          <a:xfrm rot="20963921">
            <a:off x="5070972" y="2335818"/>
            <a:ext cx="3293641" cy="328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7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kettl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3221" y="1907240"/>
            <a:ext cx="1774575" cy="21193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light bulb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47245">
            <a:off x="341137" y="4630992"/>
            <a:ext cx="1461821" cy="21850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ght bulb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3270">
            <a:off x="5178560" y="1200028"/>
            <a:ext cx="2188990" cy="13265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v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7771" y="2674966"/>
            <a:ext cx="3181409" cy="22341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laptop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782" y="4672007"/>
            <a:ext cx="2734926" cy="21030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oaster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8858" y="4863624"/>
            <a:ext cx="2320322" cy="190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41199" y="2810188"/>
            <a:ext cx="1368823" cy="523220"/>
          </a:xfrm>
          <a:prstGeom prst="rect">
            <a:avLst/>
          </a:prstGeom>
          <a:noFill/>
        </p:spPr>
        <p:txBody>
          <a:bodyPr wrap="square" rtlCol="0">
            <a:spAutoFit/>
          </a:bodyPr>
          <a:lstStyle/>
          <a:p>
            <a:r>
              <a:rPr lang="en-GB" sz="2800" b="1" dirty="0" smtClean="0"/>
              <a:t>2400 w</a:t>
            </a:r>
            <a:endParaRPr lang="en-GB" sz="2800" b="1" dirty="0"/>
          </a:p>
        </p:txBody>
      </p:sp>
      <p:sp>
        <p:nvSpPr>
          <p:cNvPr id="16" name="TextBox 15"/>
          <p:cNvSpPr txBox="1"/>
          <p:nvPr/>
        </p:nvSpPr>
        <p:spPr>
          <a:xfrm>
            <a:off x="5495092" y="1384020"/>
            <a:ext cx="1368823" cy="523220"/>
          </a:xfrm>
          <a:prstGeom prst="rect">
            <a:avLst/>
          </a:prstGeom>
          <a:noFill/>
        </p:spPr>
        <p:txBody>
          <a:bodyPr wrap="square" rtlCol="0">
            <a:spAutoFit/>
          </a:bodyPr>
          <a:lstStyle/>
          <a:p>
            <a:r>
              <a:rPr lang="en-GB" sz="2800" b="1" dirty="0" smtClean="0"/>
              <a:t>50 w</a:t>
            </a:r>
            <a:endParaRPr lang="en-GB" sz="2800" b="1" dirty="0"/>
          </a:p>
        </p:txBody>
      </p:sp>
      <p:sp>
        <p:nvSpPr>
          <p:cNvPr id="17" name="TextBox 16"/>
          <p:cNvSpPr txBox="1"/>
          <p:nvPr/>
        </p:nvSpPr>
        <p:spPr>
          <a:xfrm>
            <a:off x="435659" y="5026754"/>
            <a:ext cx="1135172" cy="523220"/>
          </a:xfrm>
          <a:prstGeom prst="rect">
            <a:avLst/>
          </a:prstGeom>
          <a:noFill/>
        </p:spPr>
        <p:txBody>
          <a:bodyPr wrap="square" rtlCol="0">
            <a:spAutoFit/>
          </a:bodyPr>
          <a:lstStyle/>
          <a:p>
            <a:r>
              <a:rPr lang="en-GB" sz="2800" b="1" dirty="0" smtClean="0"/>
              <a:t>10 w</a:t>
            </a:r>
            <a:endParaRPr lang="en-GB" sz="2800" b="1" dirty="0"/>
          </a:p>
        </p:txBody>
      </p:sp>
      <p:sp>
        <p:nvSpPr>
          <p:cNvPr id="18" name="TextBox 17"/>
          <p:cNvSpPr txBox="1"/>
          <p:nvPr/>
        </p:nvSpPr>
        <p:spPr>
          <a:xfrm>
            <a:off x="4865011" y="3185132"/>
            <a:ext cx="1368823" cy="523220"/>
          </a:xfrm>
          <a:prstGeom prst="rect">
            <a:avLst/>
          </a:prstGeom>
          <a:noFill/>
        </p:spPr>
        <p:txBody>
          <a:bodyPr wrap="square" rtlCol="0">
            <a:spAutoFit/>
          </a:bodyPr>
          <a:lstStyle/>
          <a:p>
            <a:r>
              <a:rPr lang="en-GB" sz="2800" b="1" dirty="0" smtClean="0"/>
              <a:t>150 w</a:t>
            </a:r>
            <a:endParaRPr lang="en-GB" sz="2800" b="1" dirty="0"/>
          </a:p>
        </p:txBody>
      </p:sp>
      <p:sp>
        <p:nvSpPr>
          <p:cNvPr id="19" name="TextBox 18"/>
          <p:cNvSpPr txBox="1"/>
          <p:nvPr/>
        </p:nvSpPr>
        <p:spPr>
          <a:xfrm>
            <a:off x="1602774" y="4823415"/>
            <a:ext cx="1368823" cy="523220"/>
          </a:xfrm>
          <a:prstGeom prst="rect">
            <a:avLst/>
          </a:prstGeom>
          <a:noFill/>
        </p:spPr>
        <p:txBody>
          <a:bodyPr wrap="square" rtlCol="0">
            <a:spAutoFit/>
          </a:bodyPr>
          <a:lstStyle/>
          <a:p>
            <a:r>
              <a:rPr lang="en-GB" sz="2800" b="1" dirty="0" smtClean="0"/>
              <a:t>100w</a:t>
            </a:r>
            <a:endParaRPr lang="en-GB" sz="2800" b="1" dirty="0"/>
          </a:p>
        </p:txBody>
      </p:sp>
      <p:sp>
        <p:nvSpPr>
          <p:cNvPr id="20" name="TextBox 19"/>
          <p:cNvSpPr txBox="1"/>
          <p:nvPr/>
        </p:nvSpPr>
        <p:spPr>
          <a:xfrm>
            <a:off x="4604204" y="5553926"/>
            <a:ext cx="1368823" cy="523220"/>
          </a:xfrm>
          <a:prstGeom prst="rect">
            <a:avLst/>
          </a:prstGeom>
          <a:noFill/>
        </p:spPr>
        <p:txBody>
          <a:bodyPr wrap="square" rtlCol="0">
            <a:spAutoFit/>
          </a:bodyPr>
          <a:lstStyle/>
          <a:p>
            <a:r>
              <a:rPr lang="en-GB" sz="2800" b="1" dirty="0" smtClean="0"/>
              <a:t>800w</a:t>
            </a:r>
            <a:endParaRPr lang="en-GB" sz="2800" b="1" dirty="0"/>
          </a:p>
        </p:txBody>
      </p:sp>
      <p:pic>
        <p:nvPicPr>
          <p:cNvPr id="1046" name="Picture 22" descr="Image result for washing machine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3915" y="4359460"/>
            <a:ext cx="2042248" cy="245485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00627" y="6043076"/>
            <a:ext cx="1368823" cy="523220"/>
          </a:xfrm>
          <a:prstGeom prst="rect">
            <a:avLst/>
          </a:prstGeom>
          <a:noFill/>
        </p:spPr>
        <p:txBody>
          <a:bodyPr wrap="square" rtlCol="0">
            <a:spAutoFit/>
          </a:bodyPr>
          <a:lstStyle/>
          <a:p>
            <a:r>
              <a:rPr lang="en-GB" sz="2800" b="1" dirty="0" smtClean="0"/>
              <a:t>700 w</a:t>
            </a:r>
            <a:endParaRPr lang="en-GB" sz="2800" b="1" dirty="0"/>
          </a:p>
        </p:txBody>
      </p:sp>
      <p:pic>
        <p:nvPicPr>
          <p:cNvPr id="1048" name="Picture 24" descr="Image result for iphone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592768">
            <a:off x="216146" y="2418777"/>
            <a:ext cx="2144200" cy="231573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887249" y="3651767"/>
            <a:ext cx="1733979" cy="830997"/>
          </a:xfrm>
          <a:prstGeom prst="rect">
            <a:avLst/>
          </a:prstGeom>
          <a:noFill/>
        </p:spPr>
        <p:txBody>
          <a:bodyPr wrap="square" rtlCol="0">
            <a:spAutoFit/>
          </a:bodyPr>
          <a:lstStyle/>
          <a:p>
            <a:r>
              <a:rPr lang="en-GB" sz="2800" b="1" dirty="0" smtClean="0"/>
              <a:t>4w </a:t>
            </a:r>
            <a:r>
              <a:rPr lang="en-GB" sz="2000" b="1" dirty="0" smtClean="0"/>
              <a:t>(charging)</a:t>
            </a:r>
            <a:endParaRPr lang="en-GB" sz="2000" b="1" dirty="0"/>
          </a:p>
        </p:txBody>
      </p:sp>
      <p:sp>
        <p:nvSpPr>
          <p:cNvPr id="3" name="Rectangle 2"/>
          <p:cNvSpPr/>
          <p:nvPr/>
        </p:nvSpPr>
        <p:spPr>
          <a:xfrm>
            <a:off x="293011" y="1769403"/>
            <a:ext cx="4572000" cy="1200329"/>
          </a:xfrm>
          <a:prstGeom prst="rect">
            <a:avLst/>
          </a:prstGeom>
        </p:spPr>
        <p:txBody>
          <a:bodyPr>
            <a:spAutoFit/>
          </a:bodyPr>
          <a:lstStyle/>
          <a:p>
            <a:pPr algn="ctr"/>
            <a:r>
              <a:rPr lang="en-GB" sz="2400" b="1" dirty="0" smtClean="0">
                <a:solidFill>
                  <a:srgbClr val="D35241"/>
                </a:solidFill>
              </a:rPr>
              <a:t>Power </a:t>
            </a:r>
            <a:r>
              <a:rPr lang="en-GB" sz="2400" b="1" dirty="0">
                <a:solidFill>
                  <a:srgbClr val="D35241"/>
                </a:solidFill>
              </a:rPr>
              <a:t>(watts) =</a:t>
            </a:r>
            <a:endParaRPr lang="en-GB" sz="2400" b="1" dirty="0" smtClean="0">
              <a:solidFill>
                <a:srgbClr val="D35241"/>
              </a:solidFill>
            </a:endParaRPr>
          </a:p>
          <a:p>
            <a:r>
              <a:rPr lang="en-GB" sz="2400" b="1" dirty="0" smtClean="0">
                <a:solidFill>
                  <a:srgbClr val="2BB8C9"/>
                </a:solidFill>
              </a:rPr>
              <a:t>Energy </a:t>
            </a:r>
            <a:r>
              <a:rPr lang="en-GB" sz="2400" b="1" dirty="0">
                <a:solidFill>
                  <a:srgbClr val="2BB8C9"/>
                </a:solidFill>
              </a:rPr>
              <a:t>(joules</a:t>
            </a:r>
            <a:r>
              <a:rPr lang="en-GB" sz="2400" b="1" dirty="0" smtClean="0">
                <a:solidFill>
                  <a:srgbClr val="2BB8C9"/>
                </a:solidFill>
              </a:rPr>
              <a:t>) </a:t>
            </a:r>
            <a:r>
              <a:rPr lang="en-GB" sz="2400" b="1" dirty="0" smtClean="0"/>
              <a:t>÷</a:t>
            </a:r>
            <a:r>
              <a:rPr lang="en-GB" sz="2400" b="1" dirty="0" smtClean="0">
                <a:solidFill>
                  <a:srgbClr val="2BB8C9"/>
                </a:solidFill>
              </a:rPr>
              <a:t> </a:t>
            </a:r>
            <a:r>
              <a:rPr lang="en-GB" sz="2400" b="1" dirty="0" smtClean="0"/>
              <a:t>Time </a:t>
            </a:r>
            <a:r>
              <a:rPr lang="en-GB" sz="2400" b="1" dirty="0"/>
              <a:t>(seconds) </a:t>
            </a:r>
          </a:p>
          <a:p>
            <a:endParaRPr lang="en-GB" sz="2400" b="1" dirty="0">
              <a:solidFill>
                <a:srgbClr val="2BB8C9"/>
              </a:solidFill>
            </a:endParaRPr>
          </a:p>
        </p:txBody>
      </p:sp>
      <p:pic>
        <p:nvPicPr>
          <p:cNvPr id="19458"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3741" t="13597" r="20711" b="29686"/>
          <a:stretch/>
        </p:blipFill>
        <p:spPr bwMode="auto">
          <a:xfrm>
            <a:off x="293011" y="304800"/>
            <a:ext cx="6424782" cy="74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5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19" grpId="0"/>
      <p:bldP spid="20"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 jar sainsbur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44" y="4221088"/>
            <a:ext cx="1253972" cy="2336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inned tomatoes"/>
          <p:cNvPicPr>
            <a:picLocks noChangeAspect="1" noChangeArrowheads="1"/>
          </p:cNvPicPr>
          <p:nvPr/>
        </p:nvPicPr>
        <p:blipFill rotWithShape="1">
          <a:blip r:embed="rId4">
            <a:extLst>
              <a:ext uri="{28A0092B-C50C-407E-A947-70E740481C1C}">
                <a14:useLocalDpi xmlns:a14="http://schemas.microsoft.com/office/drawing/2010/main" val="0"/>
              </a:ext>
            </a:extLst>
          </a:blip>
          <a:srcRect l="30996" t="7187" r="28977"/>
          <a:stretch/>
        </p:blipFill>
        <p:spPr bwMode="auto">
          <a:xfrm>
            <a:off x="3617328" y="1682716"/>
            <a:ext cx="1278120" cy="19500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in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002" y="1412776"/>
            <a:ext cx="2820205" cy="21479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lass jam jar"/>
          <p:cNvPicPr>
            <a:picLocks noChangeAspect="1" noChangeArrowheads="1"/>
          </p:cNvPicPr>
          <p:nvPr/>
        </p:nvPicPr>
        <p:blipFill rotWithShape="1">
          <a:blip r:embed="rId6">
            <a:extLst>
              <a:ext uri="{28A0092B-C50C-407E-A947-70E740481C1C}">
                <a14:useLocalDpi xmlns:a14="http://schemas.microsoft.com/office/drawing/2010/main" val="0"/>
              </a:ext>
            </a:extLst>
          </a:blip>
          <a:srcRect l="21539" t="6855" r="22141" b="5687"/>
          <a:stretch/>
        </p:blipFill>
        <p:spPr bwMode="auto">
          <a:xfrm>
            <a:off x="7377857" y="4077072"/>
            <a:ext cx="1306496" cy="20288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89816" y="5346635"/>
            <a:ext cx="2232248" cy="954107"/>
          </a:xfrm>
          <a:prstGeom prst="rect">
            <a:avLst/>
          </a:prstGeom>
          <a:noFill/>
        </p:spPr>
        <p:txBody>
          <a:bodyPr wrap="square" rtlCol="0">
            <a:spAutoFit/>
          </a:bodyPr>
          <a:lstStyle/>
          <a:p>
            <a:pPr algn="ctr"/>
            <a:r>
              <a:rPr lang="en-GB" sz="2800" b="1" dirty="0" smtClean="0"/>
              <a:t>Energy saved = 10-15%</a:t>
            </a:r>
            <a:endParaRPr lang="en-GB" sz="2800" b="1" dirty="0"/>
          </a:p>
        </p:txBody>
      </p:sp>
      <p:sp>
        <p:nvSpPr>
          <p:cNvPr id="12" name="TextBox 11"/>
          <p:cNvSpPr txBox="1"/>
          <p:nvPr/>
        </p:nvSpPr>
        <p:spPr>
          <a:xfrm>
            <a:off x="5028096" y="2853584"/>
            <a:ext cx="2232248" cy="954107"/>
          </a:xfrm>
          <a:prstGeom prst="rect">
            <a:avLst/>
          </a:prstGeom>
          <a:noFill/>
        </p:spPr>
        <p:txBody>
          <a:bodyPr wrap="square" rtlCol="0">
            <a:spAutoFit/>
          </a:bodyPr>
          <a:lstStyle/>
          <a:p>
            <a:pPr algn="ctr"/>
            <a:r>
              <a:rPr lang="en-GB" sz="2800" b="1" dirty="0" smtClean="0"/>
              <a:t>Energy saved = 94%</a:t>
            </a:r>
            <a:endParaRPr lang="en-GB" sz="2800" b="1" dirty="0"/>
          </a:p>
        </p:txBody>
      </p:sp>
      <p:pic>
        <p:nvPicPr>
          <p:cNvPr id="2060" name="Picture 12" descr="Image result for recycl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43952" y="1832868"/>
            <a:ext cx="1055004" cy="1020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recycle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3952" y="4429472"/>
            <a:ext cx="1123975" cy="1087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894228"/>
            <a:ext cx="336580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Everyday products like food containers, smartphones, computers and cars require a </a:t>
            </a:r>
            <a:r>
              <a:rPr lang="en-GB" sz="2400" b="1" dirty="0" smtClean="0">
                <a:solidFill>
                  <a:srgbClr val="2BB8C9"/>
                </a:solidFill>
              </a:rPr>
              <a:t>lot of energy to produce</a:t>
            </a:r>
          </a:p>
          <a:p>
            <a:pPr marL="285750" indent="-285750">
              <a:buFont typeface="Arial" panose="020B0604020202020204" pitchFamily="34" charset="0"/>
              <a:buChar char="•"/>
            </a:pPr>
            <a:r>
              <a:rPr lang="en-GB" sz="2400" b="1" dirty="0" smtClean="0">
                <a:solidFill>
                  <a:srgbClr val="2BB8C9"/>
                </a:solidFill>
              </a:rPr>
              <a:t>Recycling</a:t>
            </a:r>
            <a:r>
              <a:rPr lang="en-GB" sz="2400" dirty="0" smtClean="0"/>
              <a:t> products </a:t>
            </a:r>
            <a:r>
              <a:rPr lang="en-GB" sz="2400" b="1" dirty="0" smtClean="0">
                <a:solidFill>
                  <a:srgbClr val="2BB8C9"/>
                </a:solidFill>
              </a:rPr>
              <a:t>saves energy</a:t>
            </a:r>
          </a:p>
          <a:p>
            <a:pPr marL="285750" indent="-285750">
              <a:buFont typeface="Arial" panose="020B0604020202020204" pitchFamily="34" charset="0"/>
              <a:buChar char="•"/>
            </a:pPr>
            <a:r>
              <a:rPr lang="en-GB" sz="2400" dirty="0" smtClean="0"/>
              <a:t>The amount of energy you save depends on the product but it is </a:t>
            </a:r>
            <a:r>
              <a:rPr lang="en-GB" sz="2400" b="1" dirty="0" smtClean="0">
                <a:solidFill>
                  <a:srgbClr val="2BB8C9"/>
                </a:solidFill>
              </a:rPr>
              <a:t>always worth recycling!</a:t>
            </a:r>
            <a:endParaRPr lang="en-GB" sz="2400" b="1" dirty="0">
              <a:solidFill>
                <a:srgbClr val="2BB8C9"/>
              </a:solidFill>
            </a:endParaRPr>
          </a:p>
        </p:txBody>
      </p:sp>
      <p:sp>
        <p:nvSpPr>
          <p:cNvPr id="16" name="TextBox 15"/>
          <p:cNvSpPr txBox="1"/>
          <p:nvPr/>
        </p:nvSpPr>
        <p:spPr>
          <a:xfrm>
            <a:off x="6914981" y="3281883"/>
            <a:ext cx="2232248" cy="830997"/>
          </a:xfrm>
          <a:prstGeom prst="rect">
            <a:avLst/>
          </a:prstGeom>
          <a:noFill/>
        </p:spPr>
        <p:txBody>
          <a:bodyPr wrap="square" rtlCol="0">
            <a:spAutoFit/>
          </a:bodyPr>
          <a:lstStyle/>
          <a:p>
            <a:pPr algn="ctr"/>
            <a:r>
              <a:rPr lang="en-GB" sz="2400" b="1" dirty="0" smtClean="0">
                <a:solidFill>
                  <a:srgbClr val="2BB8C9"/>
                </a:solidFill>
              </a:rPr>
              <a:t>Recycled aluminium can</a:t>
            </a:r>
            <a:endParaRPr lang="en-GB" sz="2400" b="1" dirty="0">
              <a:solidFill>
                <a:srgbClr val="2BB8C9"/>
              </a:solidFill>
            </a:endParaRPr>
          </a:p>
        </p:txBody>
      </p:sp>
      <p:sp>
        <p:nvSpPr>
          <p:cNvPr id="17" name="TextBox 16"/>
          <p:cNvSpPr txBox="1"/>
          <p:nvPr/>
        </p:nvSpPr>
        <p:spPr>
          <a:xfrm>
            <a:off x="7047927" y="6027003"/>
            <a:ext cx="1939401" cy="830997"/>
          </a:xfrm>
          <a:prstGeom prst="rect">
            <a:avLst/>
          </a:prstGeom>
          <a:noFill/>
        </p:spPr>
        <p:txBody>
          <a:bodyPr wrap="square" rtlCol="0">
            <a:spAutoFit/>
          </a:bodyPr>
          <a:lstStyle/>
          <a:p>
            <a:pPr algn="ctr"/>
            <a:r>
              <a:rPr lang="en-GB" sz="2400" b="1" dirty="0" smtClean="0">
                <a:solidFill>
                  <a:srgbClr val="2BB8C9"/>
                </a:solidFill>
              </a:rPr>
              <a:t>Recycled glass jar</a:t>
            </a:r>
            <a:endParaRPr lang="en-GB" sz="2400" b="1" dirty="0">
              <a:solidFill>
                <a:srgbClr val="2BB8C9"/>
              </a:solidFill>
            </a:endParaRPr>
          </a:p>
        </p:txBody>
      </p:sp>
      <p:pic>
        <p:nvPicPr>
          <p:cNvPr id="2048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562" t="13904" r="22649" b="33889"/>
          <a:stretch/>
        </p:blipFill>
        <p:spPr bwMode="auto">
          <a:xfrm>
            <a:off x="414528" y="304800"/>
            <a:ext cx="6206474" cy="92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0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6336704" cy="4869160"/>
          </a:xfrm>
        </p:spPr>
        <p:txBody>
          <a:bodyPr>
            <a:normAutofit fontScale="85000" lnSpcReduction="20000"/>
          </a:bodyPr>
          <a:lstStyle/>
          <a:p>
            <a:pPr marL="0" indent="0">
              <a:buNone/>
            </a:pPr>
            <a:r>
              <a:rPr lang="en-GB" b="1" dirty="0" smtClean="0"/>
              <a:t>1. ____________ are </a:t>
            </a:r>
            <a:r>
              <a:rPr lang="en-GB" b="1" dirty="0"/>
              <a:t>natural substances required by humans for different needs.</a:t>
            </a:r>
          </a:p>
          <a:p>
            <a:pPr marL="0" indent="0">
              <a:buNone/>
            </a:pPr>
            <a:endParaRPr lang="en-GB" b="1" dirty="0" smtClean="0"/>
          </a:p>
          <a:p>
            <a:pPr marL="0" indent="0">
              <a:buNone/>
            </a:pPr>
            <a:r>
              <a:rPr lang="en-GB" b="1" dirty="0" smtClean="0"/>
              <a:t>2. Heat energy from the Earth is known as _______________ energy.</a:t>
            </a:r>
          </a:p>
          <a:p>
            <a:pPr marL="0" indent="0">
              <a:buNone/>
            </a:pPr>
            <a:endParaRPr lang="en-GB" b="1" dirty="0" smtClean="0"/>
          </a:p>
          <a:p>
            <a:pPr marL="0" indent="0">
              <a:buNone/>
            </a:pPr>
            <a:r>
              <a:rPr lang="en-GB" b="1" dirty="0" smtClean="0"/>
              <a:t>3. __________ resources can be replaced and will not run out</a:t>
            </a:r>
          </a:p>
          <a:p>
            <a:pPr marL="0" indent="0">
              <a:buNone/>
            </a:pPr>
            <a:endParaRPr lang="en-GB" b="1" dirty="0" smtClean="0"/>
          </a:p>
          <a:p>
            <a:pPr marL="0" indent="0">
              <a:buNone/>
            </a:pPr>
            <a:r>
              <a:rPr lang="en-GB" b="1" dirty="0" smtClean="0"/>
              <a:t>4. Oil</a:t>
            </a:r>
            <a:r>
              <a:rPr lang="en-GB" b="1" dirty="0"/>
              <a:t>, </a:t>
            </a:r>
            <a:r>
              <a:rPr lang="en-GB" b="1" dirty="0" smtClean="0"/>
              <a:t>coal</a:t>
            </a:r>
            <a:r>
              <a:rPr lang="en-GB" b="1" dirty="0"/>
              <a:t>, </a:t>
            </a:r>
            <a:r>
              <a:rPr lang="en-GB" b="1" dirty="0" smtClean="0"/>
              <a:t>wind</a:t>
            </a:r>
            <a:r>
              <a:rPr lang="en-GB" b="1" dirty="0"/>
              <a:t>, sunlight and waves can be used to produce energy they are examples of _____________. </a:t>
            </a:r>
          </a:p>
          <a:p>
            <a:pPr marL="0" indent="0">
              <a:buNone/>
            </a:pPr>
            <a:endParaRPr lang="en-US" dirty="0"/>
          </a:p>
          <a:p>
            <a:pPr marL="0" indent="0">
              <a:buNone/>
            </a:pPr>
            <a:endParaRPr lang="en-GB" dirty="0" smtClean="0"/>
          </a:p>
          <a:p>
            <a:pPr marL="0" indent="0">
              <a:buNone/>
            </a:pPr>
            <a:endParaRPr lang="en-GB" dirty="0" smtClean="0"/>
          </a:p>
        </p:txBody>
      </p:sp>
      <p:sp>
        <p:nvSpPr>
          <p:cNvPr id="4"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smtClean="0">
                <a:solidFill>
                  <a:srgbClr val="D35241"/>
                </a:solidFill>
              </a:rPr>
              <a:t>Renewable</a:t>
            </a:r>
            <a:endParaRPr lang="en-GB" b="1" dirty="0">
              <a:solidFill>
                <a:srgbClr val="D35241"/>
              </a:solidFill>
            </a:endParaRPr>
          </a:p>
          <a:p>
            <a:pPr marL="0" indent="0">
              <a:lnSpc>
                <a:spcPct val="120000"/>
              </a:lnSpc>
              <a:spcBef>
                <a:spcPts val="0"/>
              </a:spcBef>
              <a:spcAft>
                <a:spcPts val="1200"/>
              </a:spcAft>
              <a:buFont typeface="Arial" panose="020B0604020202020204" pitchFamily="34" charset="0"/>
              <a:buNone/>
            </a:pPr>
            <a:r>
              <a:rPr lang="en-GB" b="1" dirty="0" smtClean="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smtClean="0">
                <a:solidFill>
                  <a:srgbClr val="D35241"/>
                </a:solidFill>
              </a:rPr>
              <a:t>Coal</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Non-renewable</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Solar</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Oil</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Geothermal</a:t>
            </a:r>
          </a:p>
          <a:p>
            <a:pPr marL="0" indent="0">
              <a:lnSpc>
                <a:spcPct val="120000"/>
              </a:lnSpc>
              <a:spcBef>
                <a:spcPts val="0"/>
              </a:spcBef>
              <a:spcAft>
                <a:spcPts val="1200"/>
              </a:spcAft>
              <a:buNone/>
            </a:pPr>
            <a:r>
              <a:rPr lang="en-GB" b="1" dirty="0" smtClean="0">
                <a:solidFill>
                  <a:srgbClr val="2BB8C9"/>
                </a:solidFill>
              </a:rPr>
              <a:t>Natural </a:t>
            </a:r>
            <a:r>
              <a:rPr lang="en-GB" b="1" dirty="0">
                <a:solidFill>
                  <a:srgbClr val="2BB8C9"/>
                </a:solidFill>
              </a:rPr>
              <a:t>resources</a:t>
            </a:r>
          </a:p>
          <a:p>
            <a:pPr marL="0" indent="0">
              <a:buFont typeface="Arial" panose="020B0604020202020204" pitchFamily="34" charset="0"/>
              <a:buNone/>
            </a:pPr>
            <a:endParaRPr lang="en-GB" dirty="0" smtClean="0"/>
          </a:p>
        </p:txBody>
      </p:sp>
      <p:sp>
        <p:nvSpPr>
          <p:cNvPr id="5" name="Title 4"/>
          <p:cNvSpPr>
            <a:spLocks noGrp="1"/>
          </p:cNvSpPr>
          <p:nvPr>
            <p:ph type="title"/>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4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916832"/>
            <a:ext cx="6048672" cy="453650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b="1" dirty="0" smtClean="0"/>
              <a:t>5. _______ is a non-renewable fuel formed from ancient land plants</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GB" b="1" dirty="0" smtClean="0"/>
              <a:t>6. _____________ resources </a:t>
            </a:r>
            <a:r>
              <a:rPr lang="en-US" b="1" dirty="0" smtClean="0"/>
              <a:t>cannot be easily replaced, because they have taken millions of years to form.</a:t>
            </a:r>
          </a:p>
          <a:p>
            <a:pPr marL="0" indent="0">
              <a:buFont typeface="Arial" panose="020B0604020202020204" pitchFamily="34" charset="0"/>
              <a:buNone/>
            </a:pPr>
            <a:endParaRPr lang="en-US" b="1" dirty="0" smtClean="0"/>
          </a:p>
          <a:p>
            <a:pPr marL="0" indent="0">
              <a:buFont typeface="Arial" panose="020B0604020202020204" pitchFamily="34" charset="0"/>
              <a:buNone/>
            </a:pPr>
            <a:r>
              <a:rPr lang="en-GB" b="1" dirty="0" smtClean="0"/>
              <a:t>7. _____ and gas are formed from marine microscopic plankton</a:t>
            </a:r>
          </a:p>
          <a:p>
            <a:pPr marL="0" indent="0">
              <a:buFont typeface="Arial" panose="020B0604020202020204" pitchFamily="34" charset="0"/>
              <a:buNone/>
            </a:pPr>
            <a:endParaRPr lang="en-GB" b="1" dirty="0" smtClean="0"/>
          </a:p>
          <a:p>
            <a:pPr marL="0" indent="0">
              <a:buFont typeface="Arial" panose="020B0604020202020204" pitchFamily="34" charset="0"/>
              <a:buNone/>
            </a:pPr>
            <a:r>
              <a:rPr lang="en-GB" b="1" dirty="0" smtClean="0"/>
              <a:t>8. The energy from sunlight is known as ________ energy and can be used to make electricity or heat.</a:t>
            </a:r>
          </a:p>
          <a:p>
            <a:pPr marL="0" indent="0">
              <a:buFont typeface="Arial" panose="020B0604020202020204" pitchFamily="34" charset="0"/>
              <a:buNone/>
            </a:pPr>
            <a:endParaRPr lang="en-GB" dirty="0" smtClean="0"/>
          </a:p>
        </p:txBody>
      </p:sp>
      <p:sp>
        <p:nvSpPr>
          <p:cNvPr id="6" name="Content Placeholder 2"/>
          <p:cNvSpPr txBox="1">
            <a:spLocks/>
          </p:cNvSpPr>
          <p:nvPr/>
        </p:nvSpPr>
        <p:spPr>
          <a:xfrm>
            <a:off x="6588224" y="1556792"/>
            <a:ext cx="2304256"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1200"/>
              </a:spcAft>
              <a:buNone/>
            </a:pPr>
            <a:r>
              <a:rPr lang="en-GB" b="1" dirty="0" smtClean="0">
                <a:solidFill>
                  <a:srgbClr val="D35241"/>
                </a:solidFill>
              </a:rPr>
              <a:t>Renewable</a:t>
            </a:r>
            <a:endParaRPr lang="en-GB" b="1" dirty="0">
              <a:solidFill>
                <a:srgbClr val="D35241"/>
              </a:solidFill>
            </a:endParaRPr>
          </a:p>
          <a:p>
            <a:pPr marL="0" indent="0">
              <a:lnSpc>
                <a:spcPct val="120000"/>
              </a:lnSpc>
              <a:spcBef>
                <a:spcPts val="0"/>
              </a:spcBef>
              <a:spcAft>
                <a:spcPts val="1200"/>
              </a:spcAft>
              <a:buFont typeface="Arial" panose="020B0604020202020204" pitchFamily="34" charset="0"/>
              <a:buNone/>
            </a:pPr>
            <a:r>
              <a:rPr lang="en-GB" b="1" dirty="0" smtClean="0">
                <a:solidFill>
                  <a:srgbClr val="2BB8C9"/>
                </a:solidFill>
              </a:rPr>
              <a:t>Energy resources</a:t>
            </a:r>
          </a:p>
          <a:p>
            <a:pPr marL="0" indent="0">
              <a:lnSpc>
                <a:spcPct val="120000"/>
              </a:lnSpc>
              <a:spcBef>
                <a:spcPts val="0"/>
              </a:spcBef>
              <a:spcAft>
                <a:spcPts val="1200"/>
              </a:spcAft>
              <a:buFont typeface="Arial" panose="020B0604020202020204" pitchFamily="34" charset="0"/>
              <a:buNone/>
            </a:pPr>
            <a:r>
              <a:rPr lang="en-GB" b="1" dirty="0" smtClean="0">
                <a:solidFill>
                  <a:srgbClr val="D35241"/>
                </a:solidFill>
              </a:rPr>
              <a:t>Coal</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Non-renewable</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Solar</a:t>
            </a:r>
            <a:endParaRPr lang="en-GB" b="1" dirty="0">
              <a:solidFill>
                <a:srgbClr val="D35241"/>
              </a:solidFill>
            </a:endParaRPr>
          </a:p>
          <a:p>
            <a:pPr marL="0" indent="0">
              <a:lnSpc>
                <a:spcPct val="120000"/>
              </a:lnSpc>
              <a:spcBef>
                <a:spcPts val="0"/>
              </a:spcBef>
              <a:spcAft>
                <a:spcPts val="1200"/>
              </a:spcAft>
              <a:buNone/>
            </a:pPr>
            <a:r>
              <a:rPr lang="en-GB" b="1" dirty="0" smtClean="0">
                <a:solidFill>
                  <a:srgbClr val="2BB8C9"/>
                </a:solidFill>
              </a:rPr>
              <a:t>Oil</a:t>
            </a:r>
            <a:endParaRPr lang="en-GB" b="1" dirty="0">
              <a:solidFill>
                <a:srgbClr val="2BB8C9"/>
              </a:solidFill>
            </a:endParaRPr>
          </a:p>
          <a:p>
            <a:pPr marL="0" indent="0">
              <a:lnSpc>
                <a:spcPct val="120000"/>
              </a:lnSpc>
              <a:spcBef>
                <a:spcPts val="0"/>
              </a:spcBef>
              <a:spcAft>
                <a:spcPts val="1200"/>
              </a:spcAft>
              <a:buNone/>
            </a:pPr>
            <a:r>
              <a:rPr lang="en-GB" b="1" dirty="0" smtClean="0">
                <a:solidFill>
                  <a:srgbClr val="D35241"/>
                </a:solidFill>
              </a:rPr>
              <a:t>Geothermal</a:t>
            </a:r>
          </a:p>
          <a:p>
            <a:pPr marL="0" indent="0">
              <a:lnSpc>
                <a:spcPct val="120000"/>
              </a:lnSpc>
              <a:spcBef>
                <a:spcPts val="0"/>
              </a:spcBef>
              <a:spcAft>
                <a:spcPts val="1200"/>
              </a:spcAft>
              <a:buNone/>
            </a:pPr>
            <a:r>
              <a:rPr lang="en-GB" b="1" dirty="0" smtClean="0">
                <a:solidFill>
                  <a:srgbClr val="2BB8C9"/>
                </a:solidFill>
              </a:rPr>
              <a:t>Natural </a:t>
            </a:r>
            <a:r>
              <a:rPr lang="en-GB" b="1" dirty="0">
                <a:solidFill>
                  <a:srgbClr val="2BB8C9"/>
                </a:solidFill>
              </a:rPr>
              <a:t>resources</a:t>
            </a:r>
          </a:p>
          <a:p>
            <a:pPr marL="0" indent="0">
              <a:buFont typeface="Arial" panose="020B0604020202020204" pitchFamily="34" charset="0"/>
              <a:buNone/>
            </a:pPr>
            <a:endParaRPr lang="en-GB"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57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124" y="1926553"/>
            <a:ext cx="8500348" cy="1142407"/>
          </a:xfrm>
        </p:spPr>
        <p:txBody>
          <a:bodyPr>
            <a:noAutofit/>
          </a:bodyPr>
          <a:lstStyle/>
          <a:p>
            <a:pPr marL="0" indent="0">
              <a:spcBef>
                <a:spcPts val="0"/>
              </a:spcBef>
              <a:buNone/>
              <a:defRPr/>
            </a:pPr>
            <a:r>
              <a:rPr lang="en-GB" b="1" dirty="0">
                <a:solidFill>
                  <a:srgbClr val="2BB8C9"/>
                </a:solidFill>
              </a:rPr>
              <a:t>Natural resources </a:t>
            </a:r>
            <a:r>
              <a:rPr lang="en-GB" dirty="0"/>
              <a:t>– natural substances required by humans for different </a:t>
            </a:r>
            <a:r>
              <a:rPr lang="en-GB" dirty="0" smtClean="0"/>
              <a:t>needs.</a:t>
            </a:r>
          </a:p>
          <a:p>
            <a:pPr marL="0" indent="0">
              <a:spcBef>
                <a:spcPts val="0"/>
              </a:spcBef>
              <a:buNone/>
              <a:defRPr/>
            </a:pPr>
            <a:endParaRPr lang="en-GB" dirty="0" smtClean="0"/>
          </a:p>
          <a:p>
            <a:pPr>
              <a:spcBef>
                <a:spcPts val="0"/>
              </a:spcBef>
              <a:defRPr/>
            </a:pPr>
            <a:endParaRPr lang="en-GB" dirty="0"/>
          </a:p>
          <a:p>
            <a:endParaRPr lang="en-GB" sz="2800" dirty="0"/>
          </a:p>
        </p:txBody>
      </p:sp>
      <p:pic>
        <p:nvPicPr>
          <p:cNvPr id="3078" name="Picture 6" descr="Wheat, Bread, Cereal, Straw, R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5" r="25085"/>
          <a:stretch/>
        </p:blipFill>
        <p:spPr bwMode="auto">
          <a:xfrm>
            <a:off x="2791956" y="3183458"/>
            <a:ext cx="2214196"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2" descr="File:Gold-Quartz-265787.jpg"/>
          <p:cNvPicPr>
            <a:picLocks noChangeAspect="1" noChangeArrowheads="1"/>
          </p:cNvPicPr>
          <p:nvPr/>
        </p:nvPicPr>
        <p:blipFill rotWithShape="1">
          <a:blip r:embed="rId4">
            <a:extLst>
              <a:ext uri="{28A0092B-C50C-407E-A947-70E740481C1C}">
                <a14:useLocalDpi xmlns:a14="http://schemas.microsoft.com/office/drawing/2010/main" val="0"/>
              </a:ext>
            </a:extLst>
          </a:blip>
          <a:srcRect l="11038" t="7701" r="17303" b="7701"/>
          <a:stretch/>
        </p:blipFill>
        <p:spPr bwMode="auto">
          <a:xfrm>
            <a:off x="192800" y="3098211"/>
            <a:ext cx="2235748"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orestry, Logging, Deforestation, Timber, Lumber"/>
          <p:cNvPicPr>
            <a:picLocks noChangeAspect="1" noChangeArrowheads="1"/>
          </p:cNvPicPr>
          <p:nvPr/>
        </p:nvPicPr>
        <p:blipFill rotWithShape="1">
          <a:blip r:embed="rId5">
            <a:extLst>
              <a:ext uri="{28A0092B-C50C-407E-A947-70E740481C1C}">
                <a14:useLocalDpi xmlns:a14="http://schemas.microsoft.com/office/drawing/2010/main" val="0"/>
              </a:ext>
            </a:extLst>
          </a:blip>
          <a:srcRect l="17008" r="26554" b="18949"/>
          <a:stretch/>
        </p:blipFill>
        <p:spPr bwMode="auto">
          <a:xfrm>
            <a:off x="6732240" y="4625856"/>
            <a:ext cx="2256114"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Niagara, Cases, Water, Waterfall, Border, On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 t="5336" r="24794" b="139"/>
          <a:stretch/>
        </p:blipFill>
        <p:spPr bwMode="auto">
          <a:xfrm>
            <a:off x="1282866" y="4596044"/>
            <a:ext cx="2291363"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a:off x="159330" y="348553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Metals and minerals</a:t>
            </a:r>
            <a:endParaRPr lang="en-GB" b="1" dirty="0">
              <a:solidFill>
                <a:schemeClr val="bg1"/>
              </a:solidFill>
              <a:effectLst>
                <a:outerShdw blurRad="38100" dist="38100" dir="2700000" algn="tl">
                  <a:srgbClr val="000000">
                    <a:alpha val="43137"/>
                  </a:srgbClr>
                </a:outerShdw>
              </a:effectLst>
            </a:endParaRPr>
          </a:p>
        </p:txBody>
      </p:sp>
      <p:sp>
        <p:nvSpPr>
          <p:cNvPr id="38" name="Content Placeholder 2"/>
          <p:cNvSpPr txBox="1">
            <a:spLocks/>
          </p:cNvSpPr>
          <p:nvPr/>
        </p:nvSpPr>
        <p:spPr>
          <a:xfrm>
            <a:off x="1331568" y="5343458"/>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Water</a:t>
            </a:r>
            <a:endParaRPr lang="en-GB" sz="3600" b="1" dirty="0">
              <a:solidFill>
                <a:schemeClr val="bg1"/>
              </a:solidFill>
              <a:effectLst>
                <a:outerShdw blurRad="38100" dist="38100" dir="2700000" algn="tl">
                  <a:srgbClr val="000000">
                    <a:alpha val="43137"/>
                  </a:srgbClr>
                </a:outerShdw>
              </a:effectLst>
            </a:endParaRPr>
          </a:p>
        </p:txBody>
      </p:sp>
      <p:sp>
        <p:nvSpPr>
          <p:cNvPr id="39" name="Content Placeholder 2"/>
          <p:cNvSpPr txBox="1">
            <a:spLocks/>
          </p:cNvSpPr>
          <p:nvPr/>
        </p:nvSpPr>
        <p:spPr>
          <a:xfrm>
            <a:off x="2760676" y="3963689"/>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Crops</a:t>
            </a:r>
            <a:endParaRPr lang="en-GB" sz="3600" b="1" dirty="0">
              <a:solidFill>
                <a:schemeClr val="bg1"/>
              </a:solidFill>
              <a:effectLst>
                <a:outerShdw blurRad="38100" dist="38100" dir="2700000" algn="tl">
                  <a:srgbClr val="000000">
                    <a:alpha val="43137"/>
                  </a:srgbClr>
                </a:outerShdw>
              </a:effectLst>
            </a:endParaRPr>
          </a:p>
        </p:txBody>
      </p:sp>
      <p:sp>
        <p:nvSpPr>
          <p:cNvPr id="41" name="Content Placeholder 2"/>
          <p:cNvSpPr txBox="1">
            <a:spLocks/>
          </p:cNvSpPr>
          <p:nvPr/>
        </p:nvSpPr>
        <p:spPr>
          <a:xfrm>
            <a:off x="6685666" y="5405281"/>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smtClean="0">
                <a:solidFill>
                  <a:schemeClr val="bg1"/>
                </a:solidFill>
                <a:effectLst>
                  <a:outerShdw blurRad="38100" dist="38100" dir="2700000" algn="tl">
                    <a:srgbClr val="000000">
                      <a:alpha val="43137"/>
                    </a:srgbClr>
                  </a:outerShdw>
                </a:effectLst>
              </a:rPr>
              <a:t>Forests</a:t>
            </a:r>
            <a:endParaRPr lang="en-GB" sz="3600" b="1" dirty="0">
              <a:solidFill>
                <a:schemeClr val="bg1"/>
              </a:solidFill>
              <a:effectLst>
                <a:outerShdw blurRad="38100" dist="38100" dir="2700000" algn="tl">
                  <a:srgbClr val="000000">
                    <a:alpha val="43137"/>
                  </a:srgbClr>
                </a:outerShdw>
              </a:effectLst>
            </a:endParaRPr>
          </a:p>
        </p:txBody>
      </p:sp>
      <p:pic>
        <p:nvPicPr>
          <p:cNvPr id="3094" name="Picture 22" descr="Sloth, Three Finger Sloth, Jungle, Costa Ric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099" r="5968"/>
          <a:stretch/>
        </p:blipFill>
        <p:spPr bwMode="auto">
          <a:xfrm>
            <a:off x="5534322" y="3149118"/>
            <a:ext cx="2165790" cy="2157162"/>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5465873" y="3637652"/>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Rainforests</a:t>
            </a:r>
            <a:endParaRPr lang="en-GB" b="1" dirty="0">
              <a:solidFill>
                <a:schemeClr val="bg1"/>
              </a:solidFill>
              <a:effectLst>
                <a:outerShdw blurRad="38100" dist="38100" dir="2700000" algn="tl">
                  <a:srgbClr val="000000">
                    <a:alpha val="43137"/>
                  </a:srgbClr>
                </a:outerShdw>
              </a:effectLst>
            </a:endParaRPr>
          </a:p>
        </p:txBody>
      </p:sp>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l="11747" r="11747"/>
          <a:stretch/>
        </p:blipFill>
        <p:spPr>
          <a:xfrm>
            <a:off x="4139952" y="4620428"/>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sp>
        <p:nvSpPr>
          <p:cNvPr id="45" name="Content Placeholder 2"/>
          <p:cNvSpPr txBox="1">
            <a:spLocks/>
          </p:cNvSpPr>
          <p:nvPr/>
        </p:nvSpPr>
        <p:spPr>
          <a:xfrm>
            <a:off x="4122368" y="5262436"/>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effectLst>
                  <a:outerShdw blurRad="38100" dist="38100" dir="2700000" algn="tl">
                    <a:srgbClr val="000000">
                      <a:alpha val="43137"/>
                    </a:srgbClr>
                  </a:outerShdw>
                </a:effectLst>
              </a:rPr>
              <a:t>Coal, oil and gas</a:t>
            </a:r>
            <a:endParaRPr lang="en-GB"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528" y="188640"/>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1"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a:spLocks noGrp="1"/>
          </p:cNvSpPr>
          <p:nvPr>
            <p:ph idx="1"/>
          </p:nvPr>
        </p:nvSpPr>
        <p:spPr>
          <a:xfrm>
            <a:off x="683568" y="2132856"/>
            <a:ext cx="4392488" cy="3777283"/>
          </a:xfrm>
        </p:spPr>
        <p:txBody>
          <a:bodyPr>
            <a:noAutofit/>
          </a:bodyPr>
          <a:lstStyle/>
          <a:p>
            <a:pPr marL="0" indent="0">
              <a:buNone/>
            </a:pPr>
            <a:r>
              <a:rPr lang="en-GB" sz="4000" b="1" dirty="0">
                <a:solidFill>
                  <a:srgbClr val="D35241"/>
                </a:solidFill>
              </a:rPr>
              <a:t>What is </a:t>
            </a:r>
            <a:r>
              <a:rPr lang="en-GB" sz="4000" b="1" dirty="0" smtClean="0">
                <a:solidFill>
                  <a:srgbClr val="D35241"/>
                </a:solidFill>
              </a:rPr>
              <a:t>an </a:t>
            </a:r>
            <a:r>
              <a:rPr lang="en-GB" sz="4000" b="1" u="sng" dirty="0" smtClean="0">
                <a:solidFill>
                  <a:srgbClr val="D35241"/>
                </a:solidFill>
              </a:rPr>
              <a:t>energy resource</a:t>
            </a:r>
            <a:r>
              <a:rPr lang="en-GB" sz="4000" b="1" dirty="0">
                <a:solidFill>
                  <a:srgbClr val="D35241"/>
                </a:solidFill>
              </a:rPr>
              <a:t>?  </a:t>
            </a:r>
          </a:p>
          <a:p>
            <a:pPr marL="0" indent="0">
              <a:buNone/>
            </a:pPr>
            <a:endParaRPr lang="en-GB" sz="4000" b="1" dirty="0" smtClean="0">
              <a:solidFill>
                <a:srgbClr val="D35241"/>
              </a:solidFill>
            </a:endParaRPr>
          </a:p>
          <a:p>
            <a:pPr marL="0" indent="0">
              <a:buNone/>
            </a:pPr>
            <a:r>
              <a:rPr lang="en-GB" sz="4000" b="1" dirty="0" smtClean="0">
                <a:solidFill>
                  <a:srgbClr val="D35241"/>
                </a:solidFill>
              </a:rPr>
              <a:t>What </a:t>
            </a:r>
            <a:r>
              <a:rPr lang="en-GB" sz="4000" b="1" u="sng" dirty="0" smtClean="0">
                <a:solidFill>
                  <a:srgbClr val="D35241"/>
                </a:solidFill>
              </a:rPr>
              <a:t>energy resources </a:t>
            </a:r>
            <a:r>
              <a:rPr lang="en-GB" sz="4000" b="1" dirty="0">
                <a:solidFill>
                  <a:srgbClr val="D35241"/>
                </a:solidFill>
              </a:rPr>
              <a:t>do you know?  </a:t>
            </a:r>
          </a:p>
        </p:txBody>
      </p:sp>
      <p:pic>
        <p:nvPicPr>
          <p:cNvPr id="19"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08368"/>
            <a:ext cx="4647409" cy="464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3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654" y="1956241"/>
            <a:ext cx="8683266" cy="2160239"/>
          </a:xfrm>
        </p:spPr>
        <p:txBody>
          <a:bodyPr>
            <a:noAutofit/>
          </a:bodyPr>
          <a:lstStyle/>
          <a:p>
            <a:pPr marL="0" indent="0">
              <a:buNone/>
            </a:pPr>
            <a:r>
              <a:rPr lang="en-GB" b="1" dirty="0" smtClean="0"/>
              <a:t>Natural resources </a:t>
            </a:r>
            <a:r>
              <a:rPr lang="en-GB" dirty="0" smtClean="0"/>
              <a:t>such as </a:t>
            </a:r>
            <a:r>
              <a:rPr lang="en-GB" b="1" dirty="0" smtClean="0"/>
              <a:t>oil, gas, coal, wood, wind, sunlight</a:t>
            </a:r>
            <a:r>
              <a:rPr lang="en-GB" b="1" dirty="0"/>
              <a:t> </a:t>
            </a:r>
            <a:r>
              <a:rPr lang="en-GB" dirty="0" smtClean="0"/>
              <a:t>and </a:t>
            </a:r>
            <a:r>
              <a:rPr lang="en-GB" b="1" dirty="0" smtClean="0"/>
              <a:t>waves</a:t>
            </a:r>
            <a:r>
              <a:rPr lang="en-GB" dirty="0" smtClean="0"/>
              <a:t> can be used to </a:t>
            </a:r>
            <a:r>
              <a:rPr lang="en-GB" b="1" dirty="0" smtClean="0">
                <a:solidFill>
                  <a:srgbClr val="2BB8C9"/>
                </a:solidFill>
              </a:rPr>
              <a:t>produce energy. </a:t>
            </a:r>
            <a:r>
              <a:rPr lang="en-GB" dirty="0" smtClean="0"/>
              <a:t>These are </a:t>
            </a:r>
            <a:r>
              <a:rPr lang="en-GB" b="1" dirty="0" smtClean="0">
                <a:solidFill>
                  <a:srgbClr val="2BB8C9"/>
                </a:solidFill>
              </a:rPr>
              <a:t>energy resources.</a:t>
            </a:r>
            <a:endParaRPr lang="en-GB" b="1" dirty="0">
              <a:solidFill>
                <a:srgbClr val="2BB8C9"/>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953" r="21041"/>
          <a:stretch/>
        </p:blipFill>
        <p:spPr>
          <a:xfrm>
            <a:off x="5489768" y="4927127"/>
            <a:ext cx="1782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747" r="11747"/>
          <a:stretch/>
        </p:blipFill>
        <p:spPr>
          <a:xfrm>
            <a:off x="107504" y="4116480"/>
            <a:ext cx="183610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497" r="12824"/>
          <a:stretch/>
        </p:blipFill>
        <p:spPr>
          <a:xfrm>
            <a:off x="7271918" y="4245757"/>
            <a:ext cx="18431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908" t="13674" r="35641" b="4885"/>
          <a:stretch/>
        </p:blipFill>
        <p:spPr>
          <a:xfrm>
            <a:off x="1943604" y="4927128"/>
            <a:ext cx="1807850" cy="1800000"/>
          </a:xfrm>
          <a:prstGeom prst="ellipse">
            <a:avLst/>
          </a:prstGeom>
          <a:ln w="38100">
            <a:solidFill>
              <a:schemeClr val="bg1"/>
            </a:solidFill>
          </a:ln>
          <a:effectLst>
            <a:outerShdw blurRad="50800" dist="38100" dir="2700000" algn="tl" rotWithShape="0">
              <a:prstClr val="black">
                <a:alpha val="40000"/>
              </a:prstClr>
            </a:outerShdw>
          </a:effectLst>
        </p:spPr>
      </p:pic>
      <p:pic>
        <p:nvPicPr>
          <p:cNvPr id="10" name="Picture 7" descr="Wave, Smashing, Foam, Spray, Sea, Nature, Wind, Pow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816" r="14761"/>
          <a:stretch/>
        </p:blipFill>
        <p:spPr bwMode="auto">
          <a:xfrm>
            <a:off x="3751062" y="4116480"/>
            <a:ext cx="1820450" cy="180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325096" y="4596044"/>
            <a:ext cx="1278090"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solidFill>
                  <a:schemeClr val="bg1"/>
                </a:solidFill>
              </a:rPr>
              <a:t>Coal</a:t>
            </a:r>
            <a:endParaRPr lang="en-GB" sz="4400" b="1" dirty="0">
              <a:solidFill>
                <a:schemeClr val="bg1"/>
              </a:solidFill>
            </a:endParaRPr>
          </a:p>
        </p:txBody>
      </p:sp>
      <p:sp>
        <p:nvSpPr>
          <p:cNvPr id="13" name="Content Placeholder 2"/>
          <p:cNvSpPr txBox="1">
            <a:spLocks/>
          </p:cNvSpPr>
          <p:nvPr/>
        </p:nvSpPr>
        <p:spPr>
          <a:xfrm>
            <a:off x="5559288" y="5383590"/>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smtClean="0">
                <a:solidFill>
                  <a:schemeClr val="bg1"/>
                </a:solidFill>
              </a:rPr>
              <a:t>Sunlight</a:t>
            </a:r>
            <a:endParaRPr lang="en-GB" sz="3600" b="1" dirty="0">
              <a:solidFill>
                <a:schemeClr val="bg1"/>
              </a:solidFill>
            </a:endParaRPr>
          </a:p>
        </p:txBody>
      </p:sp>
      <p:sp>
        <p:nvSpPr>
          <p:cNvPr id="14" name="Content Placeholder 2"/>
          <p:cNvSpPr txBox="1">
            <a:spLocks/>
          </p:cNvSpPr>
          <p:nvPr/>
        </p:nvSpPr>
        <p:spPr>
          <a:xfrm>
            <a:off x="7509644" y="4596043"/>
            <a:ext cx="136769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400" b="1" dirty="0" smtClean="0">
                <a:solidFill>
                  <a:schemeClr val="bg1"/>
                </a:solidFill>
              </a:rPr>
              <a:t>Oil &amp; gas</a:t>
            </a:r>
            <a:endParaRPr lang="en-GB" sz="4400" b="1" dirty="0">
              <a:solidFill>
                <a:schemeClr val="bg1"/>
              </a:solidFill>
            </a:endParaRPr>
          </a:p>
        </p:txBody>
      </p:sp>
      <p:sp>
        <p:nvSpPr>
          <p:cNvPr id="15" name="Content Placeholder 2"/>
          <p:cNvSpPr txBox="1">
            <a:spLocks/>
          </p:cNvSpPr>
          <p:nvPr/>
        </p:nvSpPr>
        <p:spPr>
          <a:xfrm>
            <a:off x="3545163" y="4354313"/>
            <a:ext cx="223224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smtClean="0">
                <a:solidFill>
                  <a:schemeClr val="bg1"/>
                </a:solidFill>
              </a:rPr>
              <a:t>Waves/</a:t>
            </a:r>
          </a:p>
          <a:p>
            <a:pPr marL="0" indent="0" algn="ctr">
              <a:buFont typeface="Arial" panose="020B0604020202020204" pitchFamily="34" charset="0"/>
              <a:buNone/>
            </a:pPr>
            <a:r>
              <a:rPr lang="en-GB" b="1" dirty="0" smtClean="0">
                <a:solidFill>
                  <a:schemeClr val="bg1"/>
                </a:solidFill>
              </a:rPr>
              <a:t>Water</a:t>
            </a:r>
            <a:endParaRPr lang="en-GB" sz="1600" b="1" dirty="0">
              <a:solidFill>
                <a:schemeClr val="bg1"/>
              </a:solidFill>
            </a:endParaRPr>
          </a:p>
        </p:txBody>
      </p:sp>
      <p:sp>
        <p:nvSpPr>
          <p:cNvPr id="16" name="Content Placeholder 2"/>
          <p:cNvSpPr txBox="1">
            <a:spLocks/>
          </p:cNvSpPr>
          <p:nvPr/>
        </p:nvSpPr>
        <p:spPr>
          <a:xfrm>
            <a:off x="2253438" y="5585396"/>
            <a:ext cx="1493832"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3600" b="1" dirty="0" smtClean="0">
                <a:solidFill>
                  <a:schemeClr val="bg1"/>
                </a:solidFill>
              </a:rPr>
              <a:t>Wind</a:t>
            </a:r>
            <a:endParaRPr lang="en-GB" sz="3600" b="1" dirty="0">
              <a:solidFill>
                <a:schemeClr val="bg1"/>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20" y="116632"/>
            <a:ext cx="70421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6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8339">
            <a:off x="5280082" y="3124589"/>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575" b="21835"/>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683568" y="2132856"/>
            <a:ext cx="4968552" cy="3777283"/>
          </a:xfrm>
        </p:spPr>
        <p:txBody>
          <a:bodyPr>
            <a:noAutofit/>
          </a:bodyPr>
          <a:lstStyle/>
          <a:p>
            <a:pPr marL="0" indent="0">
              <a:buNone/>
            </a:pPr>
            <a:r>
              <a:rPr lang="en-GB" sz="4000" b="1" dirty="0"/>
              <a:t>What is a </a:t>
            </a:r>
            <a:r>
              <a:rPr lang="en-GB" sz="4000" b="1" u="sng" dirty="0">
                <a:solidFill>
                  <a:srgbClr val="855188"/>
                </a:solidFill>
              </a:rPr>
              <a:t>non-renewable </a:t>
            </a:r>
            <a:r>
              <a:rPr lang="en-GB" sz="4000" b="1" dirty="0"/>
              <a:t>energy resource</a:t>
            </a:r>
            <a:r>
              <a:rPr lang="en-GB" sz="4000" b="1" dirty="0" smtClean="0"/>
              <a:t>?</a:t>
            </a:r>
          </a:p>
          <a:p>
            <a:pPr marL="0" indent="0">
              <a:buNone/>
            </a:pPr>
            <a:endParaRPr lang="en-GB" sz="4000" b="1" dirty="0"/>
          </a:p>
          <a:p>
            <a:pPr marL="0" indent="0">
              <a:buNone/>
            </a:pPr>
            <a:r>
              <a:rPr lang="en-GB" sz="4000" b="1" dirty="0" smtClean="0"/>
              <a:t>What </a:t>
            </a:r>
            <a:r>
              <a:rPr lang="en-GB" sz="4000" b="1" dirty="0"/>
              <a:t>is </a:t>
            </a:r>
            <a:r>
              <a:rPr lang="en-GB" sz="4000" b="1" dirty="0" smtClean="0"/>
              <a:t>a </a:t>
            </a:r>
            <a:r>
              <a:rPr lang="en-GB" sz="4000" b="1" u="sng" dirty="0" smtClean="0">
                <a:solidFill>
                  <a:srgbClr val="A6D670"/>
                </a:solidFill>
              </a:rPr>
              <a:t>renewable energy</a:t>
            </a:r>
            <a:r>
              <a:rPr lang="en-GB" sz="4000" b="1" dirty="0" smtClean="0"/>
              <a:t> resource?</a:t>
            </a:r>
            <a:endParaRPr lang="en-GB" sz="4000" b="1" dirty="0"/>
          </a:p>
          <a:p>
            <a:pPr marL="0" indent="0">
              <a:buNone/>
            </a:pPr>
            <a:endParaRPr lang="en-GB" sz="4000" b="1" dirty="0" smtClean="0">
              <a:solidFill>
                <a:srgbClr val="D3524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67662" b="53252"/>
          <a:stretch/>
        </p:blipFill>
        <p:spPr>
          <a:xfrm>
            <a:off x="6822572" y="1484784"/>
            <a:ext cx="2118760" cy="2293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947545"/>
            <a:ext cx="3001180" cy="1656488"/>
          </a:xfrm>
          <a:prstGeom prst="rect">
            <a:avLst/>
          </a:prstGeom>
        </p:spPr>
      </p:pic>
    </p:spTree>
    <p:extLst>
      <p:ext uri="{BB962C8B-B14F-4D97-AF65-F5344CB8AC3E}">
        <p14:creationId xmlns:p14="http://schemas.microsoft.com/office/powerpoint/2010/main" val="2190308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560" y="1916832"/>
            <a:ext cx="6952744" cy="2308324"/>
          </a:xfrm>
          <a:prstGeom prst="rect">
            <a:avLst/>
          </a:prstGeom>
        </p:spPr>
        <p:txBody>
          <a:bodyPr wrap="square">
            <a:spAutoFit/>
          </a:bodyPr>
          <a:lstStyle/>
          <a:p>
            <a:r>
              <a:rPr lang="en-US" sz="2400" b="1" dirty="0">
                <a:solidFill>
                  <a:srgbClr val="855188"/>
                </a:solidFill>
              </a:rPr>
              <a:t>Non-renewable</a:t>
            </a:r>
            <a:r>
              <a:rPr lang="en-US" sz="2400" b="1" dirty="0"/>
              <a:t> </a:t>
            </a:r>
            <a:r>
              <a:rPr lang="en-US" sz="2400" b="1" dirty="0">
                <a:solidFill>
                  <a:srgbClr val="855188"/>
                </a:solidFill>
              </a:rPr>
              <a:t>energy sources </a:t>
            </a:r>
            <a:r>
              <a:rPr lang="en-US" sz="2400" b="1" dirty="0" smtClean="0"/>
              <a:t>are things like oil, natural gas and coal. They cannot </a:t>
            </a:r>
            <a:r>
              <a:rPr lang="en-US" sz="2400" b="1" dirty="0"/>
              <a:t>be easily replaced, because they have taken millions of years to form.</a:t>
            </a:r>
          </a:p>
          <a:p>
            <a:endParaRPr lang="en-US" sz="2400" b="1" dirty="0"/>
          </a:p>
          <a:p>
            <a:r>
              <a:rPr lang="en-US" sz="2400" b="1" dirty="0"/>
              <a:t>We are using them faster than they are being made.  This means that one day they will run </a:t>
            </a:r>
            <a:r>
              <a:rPr lang="en-US" sz="2400" b="1" dirty="0" smtClean="0"/>
              <a:t>out!</a:t>
            </a:r>
            <a:endParaRPr lang="en-US" sz="2400" b="1" dirty="0"/>
          </a:p>
        </p:txBody>
      </p:sp>
      <p:sp>
        <p:nvSpPr>
          <p:cNvPr id="6" name="Rectangle 5"/>
          <p:cNvSpPr/>
          <p:nvPr/>
        </p:nvSpPr>
        <p:spPr>
          <a:xfrm>
            <a:off x="2339752" y="4815320"/>
            <a:ext cx="6264696" cy="1200329"/>
          </a:xfrm>
          <a:prstGeom prst="rect">
            <a:avLst/>
          </a:prstGeom>
        </p:spPr>
        <p:txBody>
          <a:bodyPr wrap="square">
            <a:spAutoFit/>
          </a:bodyPr>
          <a:lstStyle/>
          <a:p>
            <a:r>
              <a:rPr lang="en-US" sz="2400" b="1" dirty="0">
                <a:solidFill>
                  <a:srgbClr val="A6D670"/>
                </a:solidFill>
              </a:rPr>
              <a:t>Renewable energy resources </a:t>
            </a:r>
            <a:r>
              <a:rPr lang="en-US" sz="2400" b="1" dirty="0" smtClean="0"/>
              <a:t>like wind power, wave power, solar power and biofuel can </a:t>
            </a:r>
            <a:r>
              <a:rPr lang="en-US" sz="2400" b="1" dirty="0"/>
              <a:t>be easily </a:t>
            </a:r>
            <a:r>
              <a:rPr lang="en-US" sz="2400" b="1" dirty="0" smtClean="0"/>
              <a:t>replaced and will not run out.</a:t>
            </a:r>
            <a:endParaRPr lang="en-US" sz="2400" b="1" dirty="0"/>
          </a:p>
        </p:txBody>
      </p:sp>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060848"/>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0575" b="21835"/>
          <a:stretch/>
        </p:blipFill>
        <p:spPr bwMode="auto">
          <a:xfrm>
            <a:off x="-108520" y="-99392"/>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67662" b="53252"/>
          <a:stretch/>
        </p:blipFill>
        <p:spPr>
          <a:xfrm>
            <a:off x="220992" y="4365104"/>
            <a:ext cx="2118760" cy="2293185"/>
          </a:xfrm>
          <a:prstGeom prst="rect">
            <a:avLst/>
          </a:prstGeom>
        </p:spPr>
      </p:pic>
    </p:spTree>
    <p:extLst>
      <p:ext uri="{BB962C8B-B14F-4D97-AF65-F5344CB8AC3E}">
        <p14:creationId xmlns:p14="http://schemas.microsoft.com/office/powerpoint/2010/main" val="66613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71800" y="3645024"/>
            <a:ext cx="3096344" cy="576064"/>
          </a:xfrm>
          <a:prstGeom prst="roundRect">
            <a:avLst>
              <a:gd name="adj" fmla="val 500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Non- renewable</a:t>
            </a:r>
            <a:endParaRPr lang="en-GB" sz="3200" b="1" dirty="0"/>
          </a:p>
        </p:txBody>
      </p:sp>
      <p:cxnSp>
        <p:nvCxnSpPr>
          <p:cNvPr id="10" name="Straight Arrow Connector 9"/>
          <p:cNvCxnSpPr/>
          <p:nvPr/>
        </p:nvCxnSpPr>
        <p:spPr>
          <a:xfrm flipH="1" flipV="1">
            <a:off x="2281462" y="2924944"/>
            <a:ext cx="789656" cy="864097"/>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80112" y="2636912"/>
            <a:ext cx="1512168" cy="1152129"/>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48104" y="4149080"/>
            <a:ext cx="840120" cy="864096"/>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195736" y="4149080"/>
            <a:ext cx="720080" cy="648072"/>
          </a:xfrm>
          <a:prstGeom prst="straightConnector1">
            <a:avLst/>
          </a:prstGeom>
          <a:ln w="57150">
            <a:solidFill>
              <a:srgbClr val="85518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41" y="3609801"/>
            <a:ext cx="1768720" cy="275012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835" y="1088856"/>
            <a:ext cx="1669901" cy="22237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512" y="3439700"/>
            <a:ext cx="1412033" cy="2714904"/>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6816" y="1270083"/>
            <a:ext cx="1041646" cy="1706002"/>
          </a:xfrm>
          <a:prstGeom prst="rect">
            <a:avLst/>
          </a:prstGeom>
        </p:spPr>
      </p:pic>
      <p:sp>
        <p:nvSpPr>
          <p:cNvPr id="27" name="TextBox 26"/>
          <p:cNvSpPr txBox="1"/>
          <p:nvPr/>
        </p:nvSpPr>
        <p:spPr>
          <a:xfrm>
            <a:off x="2195736" y="1738428"/>
            <a:ext cx="2160240" cy="523220"/>
          </a:xfrm>
          <a:prstGeom prst="rect">
            <a:avLst/>
          </a:prstGeom>
          <a:noFill/>
        </p:spPr>
        <p:txBody>
          <a:bodyPr wrap="square" rtlCol="0">
            <a:spAutoFit/>
          </a:bodyPr>
          <a:lstStyle/>
          <a:p>
            <a:r>
              <a:rPr lang="en-GB" sz="2800" b="1" dirty="0" smtClean="0"/>
              <a:t>Natural gas</a:t>
            </a:r>
            <a:endParaRPr lang="en-GB" sz="2800" b="1" dirty="0"/>
          </a:p>
        </p:txBody>
      </p:sp>
      <p:sp>
        <p:nvSpPr>
          <p:cNvPr id="28" name="TextBox 27"/>
          <p:cNvSpPr txBox="1"/>
          <p:nvPr/>
        </p:nvSpPr>
        <p:spPr>
          <a:xfrm>
            <a:off x="5154058" y="1522984"/>
            <a:ext cx="2028212" cy="954107"/>
          </a:xfrm>
          <a:prstGeom prst="rect">
            <a:avLst/>
          </a:prstGeom>
          <a:noFill/>
        </p:spPr>
        <p:txBody>
          <a:bodyPr wrap="square" rtlCol="0">
            <a:spAutoFit/>
          </a:bodyPr>
          <a:lstStyle/>
          <a:p>
            <a:pPr algn="ctr"/>
            <a:r>
              <a:rPr lang="en-GB" sz="2800" b="1" dirty="0" smtClean="0"/>
              <a:t>Oil (petroleum)</a:t>
            </a:r>
            <a:endParaRPr lang="en-GB" sz="2800" b="1" dirty="0"/>
          </a:p>
        </p:txBody>
      </p:sp>
      <p:sp>
        <p:nvSpPr>
          <p:cNvPr id="29" name="TextBox 28"/>
          <p:cNvSpPr txBox="1"/>
          <p:nvPr/>
        </p:nvSpPr>
        <p:spPr>
          <a:xfrm>
            <a:off x="6130600" y="6154604"/>
            <a:ext cx="2781450" cy="523220"/>
          </a:xfrm>
          <a:prstGeom prst="rect">
            <a:avLst/>
          </a:prstGeom>
          <a:noFill/>
        </p:spPr>
        <p:txBody>
          <a:bodyPr wrap="square" rtlCol="0">
            <a:spAutoFit/>
          </a:bodyPr>
          <a:lstStyle/>
          <a:p>
            <a:r>
              <a:rPr lang="en-GB" sz="2800" b="1" dirty="0" smtClean="0"/>
              <a:t>Nuclear power</a:t>
            </a:r>
            <a:endParaRPr lang="en-GB" sz="2800" b="1" dirty="0"/>
          </a:p>
        </p:txBody>
      </p:sp>
      <p:sp>
        <p:nvSpPr>
          <p:cNvPr id="30" name="TextBox 29"/>
          <p:cNvSpPr txBox="1"/>
          <p:nvPr/>
        </p:nvSpPr>
        <p:spPr>
          <a:xfrm>
            <a:off x="2040433" y="5357568"/>
            <a:ext cx="1030685" cy="523220"/>
          </a:xfrm>
          <a:prstGeom prst="rect">
            <a:avLst/>
          </a:prstGeom>
          <a:noFill/>
        </p:spPr>
        <p:txBody>
          <a:bodyPr wrap="square" rtlCol="0">
            <a:spAutoFit/>
          </a:bodyPr>
          <a:lstStyle/>
          <a:p>
            <a:r>
              <a:rPr lang="en-GB" sz="2800" b="1" dirty="0" smtClean="0"/>
              <a:t>Coal</a:t>
            </a:r>
            <a:endParaRPr lang="en-GB" sz="2800" b="1"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48659">
            <a:off x="7689633" y="4341450"/>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847" y="74121"/>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19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520" y="2027562"/>
            <a:ext cx="6552728" cy="646331"/>
          </a:xfrm>
          <a:prstGeom prst="rect">
            <a:avLst/>
          </a:prstGeom>
        </p:spPr>
        <p:txBody>
          <a:bodyPr wrap="square">
            <a:spAutoFit/>
          </a:bodyPr>
          <a:lstStyle/>
          <a:p>
            <a:endParaRPr lang="en-US" dirty="0" smtClean="0"/>
          </a:p>
          <a:p>
            <a:endParaRPr lang="en-US" dirty="0"/>
          </a:p>
        </p:txBody>
      </p:sp>
      <p:sp>
        <p:nvSpPr>
          <p:cNvPr id="23" name="TextBox 22"/>
          <p:cNvSpPr txBox="1"/>
          <p:nvPr/>
        </p:nvSpPr>
        <p:spPr>
          <a:xfrm>
            <a:off x="199692" y="1842896"/>
            <a:ext cx="8764397" cy="830997"/>
          </a:xfrm>
          <a:prstGeom prst="rect">
            <a:avLst/>
          </a:prstGeom>
          <a:noFill/>
        </p:spPr>
        <p:txBody>
          <a:bodyPr wrap="square" rtlCol="0">
            <a:spAutoFit/>
          </a:bodyPr>
          <a:lstStyle/>
          <a:p>
            <a:r>
              <a:rPr lang="en-US" sz="2400" b="1" dirty="0" smtClean="0">
                <a:solidFill>
                  <a:srgbClr val="D35241"/>
                </a:solidFill>
              </a:rPr>
              <a:t>Earth’s </a:t>
            </a:r>
            <a:r>
              <a:rPr lang="en-US" sz="2400" b="1" dirty="0">
                <a:solidFill>
                  <a:srgbClr val="D35241"/>
                </a:solidFill>
              </a:rPr>
              <a:t>crude oil and natural gas is formed from marine plants and animals that died millions of years ago </a:t>
            </a:r>
            <a:endParaRPr lang="en-GB" sz="2400" b="1" dirty="0">
              <a:solidFill>
                <a:srgbClr val="D35241"/>
              </a:solidFill>
            </a:endParaRPr>
          </a:p>
        </p:txBody>
      </p:sp>
      <p:sp>
        <p:nvSpPr>
          <p:cNvPr id="25" name="TextBox 24"/>
          <p:cNvSpPr txBox="1"/>
          <p:nvPr/>
        </p:nvSpPr>
        <p:spPr>
          <a:xfrm>
            <a:off x="6434630" y="2456795"/>
            <a:ext cx="2467657" cy="4401205"/>
          </a:xfrm>
          <a:prstGeom prst="rect">
            <a:avLst/>
          </a:prstGeom>
          <a:noFill/>
        </p:spPr>
        <p:txBody>
          <a:bodyPr wrap="square" rtlCol="0">
            <a:spAutoFit/>
          </a:bodyPr>
          <a:lstStyle/>
          <a:p>
            <a:r>
              <a:rPr lang="en-GB" sz="2800" b="1" dirty="0" smtClean="0">
                <a:solidFill>
                  <a:srgbClr val="D35241"/>
                </a:solidFill>
              </a:rPr>
              <a:t>1. </a:t>
            </a:r>
            <a:r>
              <a:rPr lang="en-GB" sz="2800" dirty="0" smtClean="0"/>
              <a:t>Dead microscopic animals and plants sink to the bottom of the ocean and become buried with other sediments (sand and mud)</a:t>
            </a:r>
            <a:endParaRPr lang="en-GB" sz="28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579" b="16985"/>
          <a:stretch/>
        </p:blipFill>
        <p:spPr bwMode="auto">
          <a:xfrm>
            <a:off x="-108520" y="-75875"/>
            <a:ext cx="5351080" cy="174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692" y="2777717"/>
            <a:ext cx="6120680" cy="3792765"/>
          </a:xfrm>
          <a:prstGeom prst="rect">
            <a:avLst/>
          </a:prstGeom>
        </p:spPr>
      </p:pic>
      <p:sp>
        <p:nvSpPr>
          <p:cNvPr id="13" name="TextBox 12"/>
          <p:cNvSpPr txBox="1"/>
          <p:nvPr/>
        </p:nvSpPr>
        <p:spPr>
          <a:xfrm>
            <a:off x="1259632" y="2777716"/>
            <a:ext cx="4608512" cy="461665"/>
          </a:xfrm>
          <a:prstGeom prst="rect">
            <a:avLst/>
          </a:prstGeom>
          <a:noFill/>
        </p:spPr>
        <p:txBody>
          <a:bodyPr wrap="square" rtlCol="0">
            <a:spAutoFit/>
          </a:bodyPr>
          <a:lstStyle/>
          <a:p>
            <a:r>
              <a:rPr lang="en-GB" sz="2400" b="1" dirty="0" smtClean="0"/>
              <a:t>Phytoplankton &amp; zooplankton</a:t>
            </a:r>
            <a:endParaRPr lang="en-GB" sz="2400" b="1" dirty="0"/>
          </a:p>
        </p:txBody>
      </p:sp>
      <p:sp>
        <p:nvSpPr>
          <p:cNvPr id="14" name="TextBox 13"/>
          <p:cNvSpPr txBox="1"/>
          <p:nvPr/>
        </p:nvSpPr>
        <p:spPr>
          <a:xfrm>
            <a:off x="1929589" y="5586029"/>
            <a:ext cx="3024336" cy="523220"/>
          </a:xfrm>
          <a:prstGeom prst="rect">
            <a:avLst/>
          </a:prstGeom>
          <a:noFill/>
        </p:spPr>
        <p:txBody>
          <a:bodyPr wrap="square" rtlCol="0">
            <a:spAutoFit/>
          </a:bodyPr>
          <a:lstStyle/>
          <a:p>
            <a:r>
              <a:rPr lang="en-GB" sz="2800" b="1" dirty="0" smtClean="0">
                <a:solidFill>
                  <a:schemeClr val="bg1"/>
                </a:solidFill>
              </a:rPr>
              <a:t>Layers of sediment</a:t>
            </a:r>
            <a:endParaRPr lang="en-GB" sz="2800" b="1" dirty="0">
              <a:solidFill>
                <a:schemeClr val="bg1"/>
              </a:solidFill>
            </a:endParaRPr>
          </a:p>
        </p:txBody>
      </p:sp>
      <p:sp>
        <p:nvSpPr>
          <p:cNvPr id="15" name="TextBox 14"/>
          <p:cNvSpPr txBox="1"/>
          <p:nvPr/>
        </p:nvSpPr>
        <p:spPr>
          <a:xfrm>
            <a:off x="835040" y="4258598"/>
            <a:ext cx="2592288" cy="830997"/>
          </a:xfrm>
          <a:prstGeom prst="rect">
            <a:avLst/>
          </a:prstGeom>
          <a:noFill/>
        </p:spPr>
        <p:txBody>
          <a:bodyPr wrap="square" rtlCol="0">
            <a:spAutoFit/>
          </a:bodyPr>
          <a:lstStyle/>
          <a:p>
            <a:pPr algn="ctr"/>
            <a:r>
              <a:rPr lang="en-GB" sz="2400" b="1" dirty="0" smtClean="0"/>
              <a:t>Organic rich sediments</a:t>
            </a:r>
            <a:endParaRPr lang="en-GB" sz="2400" b="1" dirty="0"/>
          </a:p>
        </p:txBody>
      </p:sp>
    </p:spTree>
    <p:extLst>
      <p:ext uri="{BB962C8B-B14F-4D97-AF65-F5344CB8AC3E}">
        <p14:creationId xmlns:p14="http://schemas.microsoft.com/office/powerpoint/2010/main" val="21457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3856</Words>
  <Application>Microsoft Office PowerPoint</Application>
  <PresentationFormat>On-screen Show (4:3)</PresentationFormat>
  <Paragraphs>327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Amy Ball</cp:lastModifiedBy>
  <cp:revision>135</cp:revision>
  <dcterms:created xsi:type="dcterms:W3CDTF">2018-03-05T14:16:44Z</dcterms:created>
  <dcterms:modified xsi:type="dcterms:W3CDTF">2018-06-11T13:41:09Z</dcterms:modified>
</cp:coreProperties>
</file>