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5" r:id="rId3"/>
    <p:sldId id="282" r:id="rId4"/>
    <p:sldId id="301" r:id="rId5"/>
    <p:sldId id="302" r:id="rId6"/>
    <p:sldId id="258" r:id="rId7"/>
    <p:sldId id="288" r:id="rId8"/>
    <p:sldId id="281" r:id="rId9"/>
    <p:sldId id="291" r:id="rId10"/>
    <p:sldId id="293" r:id="rId11"/>
    <p:sldId id="294" r:id="rId12"/>
    <p:sldId id="304" r:id="rId13"/>
    <p:sldId id="259" r:id="rId14"/>
    <p:sldId id="305" r:id="rId15"/>
    <p:sldId id="297" r:id="rId16"/>
    <p:sldId id="260" r:id="rId17"/>
    <p:sldId id="298" r:id="rId18"/>
    <p:sldId id="295" r:id="rId19"/>
    <p:sldId id="296" r:id="rId20"/>
    <p:sldId id="262" r:id="rId21"/>
    <p:sldId id="263" r:id="rId22"/>
    <p:sldId id="306" r:id="rId23"/>
    <p:sldId id="267" r:id="rId24"/>
    <p:sldId id="268" r:id="rId25"/>
    <p:sldId id="283" r:id="rId26"/>
    <p:sldId id="292" r:id="rId27"/>
    <p:sldId id="264" r:id="rId28"/>
    <p:sldId id="284" r:id="rId29"/>
    <p:sldId id="307" r:id="rId30"/>
    <p:sldId id="265" r:id="rId31"/>
    <p:sldId id="266" r:id="rId32"/>
    <p:sldId id="286" r:id="rId33"/>
    <p:sldId id="269" r:id="rId34"/>
    <p:sldId id="287" r:id="rId35"/>
    <p:sldId id="270" r:id="rId36"/>
    <p:sldId id="308"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B8C9"/>
    <a:srgbClr val="D35241"/>
    <a:srgbClr val="82D8D0"/>
    <a:srgbClr val="A6D670"/>
    <a:srgbClr val="EF9A3F"/>
    <a:srgbClr val="2F6782"/>
    <a:srgbClr val="5EAE8F"/>
    <a:srgbClr val="945724"/>
    <a:srgbClr val="715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27" autoAdjust="0"/>
  </p:normalViewPr>
  <p:slideViewPr>
    <p:cSldViewPr>
      <p:cViewPr varScale="1">
        <p:scale>
          <a:sx n="70" d="100"/>
          <a:sy n="70" d="100"/>
        </p:scale>
        <p:origin x="11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gsl\personal\amy.ball\my%20documents\UK%20fuel%20consumpt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9572553430822"/>
          <c:y val="4.1012462452404946E-2"/>
          <c:w val="0.71549775028121487"/>
          <c:h val="0.73958825093685987"/>
        </c:manualLayout>
      </c:layout>
      <c:barChart>
        <c:barDir val="col"/>
        <c:grouping val="stacked"/>
        <c:varyColors val="0"/>
        <c:ser>
          <c:idx val="0"/>
          <c:order val="0"/>
          <c:tx>
            <c:strRef>
              <c:f>Sheet1!$H$6</c:f>
              <c:strCache>
                <c:ptCount val="1"/>
                <c:pt idx="0">
                  <c:v>wind</c:v>
                </c:pt>
              </c:strCache>
            </c:strRef>
          </c:tx>
          <c:spPr>
            <a:solidFill>
              <a:srgbClr val="00B0F0"/>
            </a:solidFill>
          </c:spPr>
          <c:invertIfNegative val="0"/>
          <c:dPt>
            <c:idx val="0"/>
            <c:invertIfNegative val="0"/>
            <c:bubble3D val="0"/>
            <c:spPr>
              <a:solidFill>
                <a:srgbClr val="D35241"/>
              </a:solidFill>
            </c:spPr>
            <c:extLst>
              <c:ext xmlns:c16="http://schemas.microsoft.com/office/drawing/2014/chart" uri="{C3380CC4-5D6E-409C-BE32-E72D297353CC}">
                <c16:uniqueId val="{00000001-B99C-453A-B792-7BDD7D8B080A}"/>
              </c:ext>
            </c:extLst>
          </c:dPt>
          <c:dPt>
            <c:idx val="1"/>
            <c:invertIfNegative val="0"/>
            <c:bubble3D val="0"/>
            <c:spPr>
              <a:solidFill>
                <a:srgbClr val="715188"/>
              </a:solidFill>
            </c:spPr>
            <c:extLst>
              <c:ext xmlns:c16="http://schemas.microsoft.com/office/drawing/2014/chart" uri="{C3380CC4-5D6E-409C-BE32-E72D297353CC}">
                <c16:uniqueId val="{00000003-B99C-453A-B792-7BDD7D8B080A}"/>
              </c:ext>
            </c:extLst>
          </c:dPt>
          <c:dPt>
            <c:idx val="2"/>
            <c:invertIfNegative val="0"/>
            <c:bubble3D val="0"/>
            <c:spPr>
              <a:solidFill>
                <a:srgbClr val="945724"/>
              </a:solidFill>
            </c:spPr>
            <c:extLst>
              <c:ext xmlns:c16="http://schemas.microsoft.com/office/drawing/2014/chart" uri="{C3380CC4-5D6E-409C-BE32-E72D297353CC}">
                <c16:uniqueId val="{00000005-B99C-453A-B792-7BDD7D8B080A}"/>
              </c:ext>
            </c:extLst>
          </c:dPt>
          <c:dPt>
            <c:idx val="3"/>
            <c:invertIfNegative val="0"/>
            <c:bubble3D val="0"/>
            <c:spPr>
              <a:solidFill>
                <a:srgbClr val="5EAE8F"/>
              </a:solidFill>
            </c:spPr>
            <c:extLst>
              <c:ext xmlns:c16="http://schemas.microsoft.com/office/drawing/2014/chart" uri="{C3380CC4-5D6E-409C-BE32-E72D297353CC}">
                <c16:uniqueId val="{00000007-B99C-453A-B792-7BDD7D8B080A}"/>
              </c:ext>
            </c:extLst>
          </c:dPt>
          <c:dPt>
            <c:idx val="4"/>
            <c:invertIfNegative val="0"/>
            <c:bubble3D val="0"/>
            <c:spPr>
              <a:solidFill>
                <a:srgbClr val="82D8D0"/>
              </a:solidFill>
            </c:spPr>
            <c:extLst>
              <c:ext xmlns:c16="http://schemas.microsoft.com/office/drawing/2014/chart" uri="{C3380CC4-5D6E-409C-BE32-E72D297353CC}">
                <c16:uniqueId val="{00000008-B99C-453A-B792-7BDD7D8B080A}"/>
              </c:ext>
            </c:extLst>
          </c:dPt>
          <c:cat>
            <c:strRef>
              <c:f>Sheet1!$I$5:$M$5</c:f>
              <c:strCache>
                <c:ptCount val="5"/>
                <c:pt idx="0">
                  <c:v>Gas</c:v>
                </c:pt>
                <c:pt idx="1">
                  <c:v>Nuclear</c:v>
                </c:pt>
                <c:pt idx="2">
                  <c:v>Coal</c:v>
                </c:pt>
                <c:pt idx="3">
                  <c:v>Oil</c:v>
                </c:pt>
                <c:pt idx="4">
                  <c:v>Renewables</c:v>
                </c:pt>
              </c:strCache>
            </c:strRef>
          </c:cat>
          <c:val>
            <c:numRef>
              <c:f>Sheet1!$I$6:$M$6</c:f>
              <c:numCache>
                <c:formatCode>General</c:formatCode>
                <c:ptCount val="5"/>
                <c:pt idx="0">
                  <c:v>143</c:v>
                </c:pt>
                <c:pt idx="1">
                  <c:v>72</c:v>
                </c:pt>
                <c:pt idx="2">
                  <c:v>31</c:v>
                </c:pt>
                <c:pt idx="3">
                  <c:v>1.8</c:v>
                </c:pt>
                <c:pt idx="4">
                  <c:v>37.4</c:v>
                </c:pt>
              </c:numCache>
            </c:numRef>
          </c:val>
          <c:extLst>
            <c:ext xmlns:c16="http://schemas.microsoft.com/office/drawing/2014/chart" uri="{C3380CC4-5D6E-409C-BE32-E72D297353CC}">
              <c16:uniqueId val="{00000009-B99C-453A-B792-7BDD7D8B080A}"/>
            </c:ext>
          </c:extLst>
        </c:ser>
        <c:ser>
          <c:idx val="1"/>
          <c:order val="1"/>
          <c:tx>
            <c:strRef>
              <c:f>Sheet1!$H$7</c:f>
              <c:strCache>
                <c:ptCount val="1"/>
                <c:pt idx="0">
                  <c:v>solar</c:v>
                </c:pt>
              </c:strCache>
            </c:strRef>
          </c:tx>
          <c:spPr>
            <a:solidFill>
              <a:srgbClr val="EF9A3F"/>
            </a:solidFill>
          </c:spPr>
          <c:invertIfNegative val="0"/>
          <c:dPt>
            <c:idx val="4"/>
            <c:invertIfNegative val="0"/>
            <c:bubble3D val="0"/>
            <c:extLst>
              <c:ext xmlns:c16="http://schemas.microsoft.com/office/drawing/2014/chart" uri="{C3380CC4-5D6E-409C-BE32-E72D297353CC}">
                <c16:uniqueId val="{0000000A-B99C-453A-B792-7BDD7D8B080A}"/>
              </c:ext>
            </c:extLst>
          </c:dPt>
          <c:cat>
            <c:strRef>
              <c:f>Sheet1!$I$5:$M$5</c:f>
              <c:strCache>
                <c:ptCount val="5"/>
                <c:pt idx="0">
                  <c:v>Gas</c:v>
                </c:pt>
                <c:pt idx="1">
                  <c:v>Nuclear</c:v>
                </c:pt>
                <c:pt idx="2">
                  <c:v>Coal</c:v>
                </c:pt>
                <c:pt idx="3">
                  <c:v>Oil</c:v>
                </c:pt>
                <c:pt idx="4">
                  <c:v>Renewables</c:v>
                </c:pt>
              </c:strCache>
            </c:strRef>
          </c:cat>
          <c:val>
            <c:numRef>
              <c:f>Sheet1!$I$7:$M$7</c:f>
              <c:numCache>
                <c:formatCode>General</c:formatCode>
                <c:ptCount val="5"/>
                <c:pt idx="4">
                  <c:v>10.4</c:v>
                </c:pt>
              </c:numCache>
            </c:numRef>
          </c:val>
          <c:extLst>
            <c:ext xmlns:c16="http://schemas.microsoft.com/office/drawing/2014/chart" uri="{C3380CC4-5D6E-409C-BE32-E72D297353CC}">
              <c16:uniqueId val="{0000000B-B99C-453A-B792-7BDD7D8B080A}"/>
            </c:ext>
          </c:extLst>
        </c:ser>
        <c:ser>
          <c:idx val="2"/>
          <c:order val="2"/>
          <c:tx>
            <c:strRef>
              <c:f>Sheet1!$H$8</c:f>
              <c:strCache>
                <c:ptCount val="1"/>
                <c:pt idx="0">
                  <c:v>hydro and pumped storage</c:v>
                </c:pt>
              </c:strCache>
            </c:strRef>
          </c:tx>
          <c:spPr>
            <a:solidFill>
              <a:srgbClr val="0070C0"/>
            </a:solidFill>
          </c:spPr>
          <c:invertIfNegative val="0"/>
          <c:dPt>
            <c:idx val="4"/>
            <c:invertIfNegative val="0"/>
            <c:bubble3D val="0"/>
            <c:spPr>
              <a:solidFill>
                <a:srgbClr val="2F6782"/>
              </a:solidFill>
            </c:spPr>
            <c:extLst>
              <c:ext xmlns:c16="http://schemas.microsoft.com/office/drawing/2014/chart" uri="{C3380CC4-5D6E-409C-BE32-E72D297353CC}">
                <c16:uniqueId val="{0000000E-B99C-453A-B792-7BDD7D8B080A}"/>
              </c:ext>
            </c:extLst>
          </c:dPt>
          <c:cat>
            <c:strRef>
              <c:f>Sheet1!$I$5:$M$5</c:f>
              <c:strCache>
                <c:ptCount val="5"/>
                <c:pt idx="0">
                  <c:v>Gas</c:v>
                </c:pt>
                <c:pt idx="1">
                  <c:v>Nuclear</c:v>
                </c:pt>
                <c:pt idx="2">
                  <c:v>Coal</c:v>
                </c:pt>
                <c:pt idx="3">
                  <c:v>Oil</c:v>
                </c:pt>
                <c:pt idx="4">
                  <c:v>Renewables</c:v>
                </c:pt>
              </c:strCache>
            </c:strRef>
          </c:cat>
          <c:val>
            <c:numRef>
              <c:f>Sheet1!$I$8:$M$8</c:f>
              <c:numCache>
                <c:formatCode>General</c:formatCode>
                <c:ptCount val="5"/>
                <c:pt idx="4">
                  <c:v>8</c:v>
                </c:pt>
              </c:numCache>
            </c:numRef>
          </c:val>
          <c:extLst>
            <c:ext xmlns:c16="http://schemas.microsoft.com/office/drawing/2014/chart" uri="{C3380CC4-5D6E-409C-BE32-E72D297353CC}">
              <c16:uniqueId val="{0000000C-B99C-453A-B792-7BDD7D8B080A}"/>
            </c:ext>
          </c:extLst>
        </c:ser>
        <c:ser>
          <c:idx val="3"/>
          <c:order val="3"/>
          <c:tx>
            <c:strRef>
              <c:f>Sheet1!$H$9</c:f>
              <c:strCache>
                <c:ptCount val="1"/>
                <c:pt idx="0">
                  <c:v>biofuels including waste</c:v>
                </c:pt>
              </c:strCache>
            </c:strRef>
          </c:tx>
          <c:spPr>
            <a:solidFill>
              <a:srgbClr val="A6D670"/>
            </a:solidFill>
          </c:spPr>
          <c:invertIfNegative val="0"/>
          <c:cat>
            <c:strRef>
              <c:f>Sheet1!$I$5:$M$5</c:f>
              <c:strCache>
                <c:ptCount val="5"/>
                <c:pt idx="0">
                  <c:v>Gas</c:v>
                </c:pt>
                <c:pt idx="1">
                  <c:v>Nuclear</c:v>
                </c:pt>
                <c:pt idx="2">
                  <c:v>Coal</c:v>
                </c:pt>
                <c:pt idx="3">
                  <c:v>Oil</c:v>
                </c:pt>
                <c:pt idx="4">
                  <c:v>Renewables</c:v>
                </c:pt>
              </c:strCache>
            </c:strRef>
          </c:cat>
          <c:val>
            <c:numRef>
              <c:f>Sheet1!$I$9:$M$9</c:f>
              <c:numCache>
                <c:formatCode>General</c:formatCode>
                <c:ptCount val="5"/>
                <c:pt idx="4">
                  <c:v>30</c:v>
                </c:pt>
              </c:numCache>
            </c:numRef>
          </c:val>
          <c:extLst>
            <c:ext xmlns:c16="http://schemas.microsoft.com/office/drawing/2014/chart" uri="{C3380CC4-5D6E-409C-BE32-E72D297353CC}">
              <c16:uniqueId val="{0000000D-B99C-453A-B792-7BDD7D8B080A}"/>
            </c:ext>
          </c:extLst>
        </c:ser>
        <c:dLbls>
          <c:showLegendKey val="0"/>
          <c:showVal val="0"/>
          <c:showCatName val="0"/>
          <c:showSerName val="0"/>
          <c:showPercent val="0"/>
          <c:showBubbleSize val="0"/>
        </c:dLbls>
        <c:gapWidth val="150"/>
        <c:overlap val="100"/>
        <c:axId val="228869632"/>
        <c:axId val="217856192"/>
      </c:barChart>
      <c:catAx>
        <c:axId val="228869632"/>
        <c:scaling>
          <c:orientation val="minMax"/>
        </c:scaling>
        <c:delete val="0"/>
        <c:axPos val="b"/>
        <c:title>
          <c:tx>
            <c:rich>
              <a:bodyPr/>
              <a:lstStyle/>
              <a:p>
                <a:pPr>
                  <a:defRPr sz="1800"/>
                </a:pPr>
                <a:r>
                  <a:rPr lang="en-GB" sz="1800"/>
                  <a:t>Fuel</a:t>
                </a:r>
                <a:r>
                  <a:rPr lang="en-GB" sz="1800" baseline="0"/>
                  <a:t> </a:t>
                </a:r>
                <a:endParaRPr lang="en-GB" sz="1800"/>
              </a:p>
            </c:rich>
          </c:tx>
          <c:layout>
            <c:manualLayout>
              <c:xMode val="edge"/>
              <c:yMode val="edge"/>
              <c:x val="0.50192069741282341"/>
              <c:y val="0.91091999780199417"/>
            </c:manualLayout>
          </c:layout>
          <c:overlay val="0"/>
        </c:title>
        <c:numFmt formatCode="General" sourceLinked="0"/>
        <c:majorTickMark val="out"/>
        <c:minorTickMark val="none"/>
        <c:tickLblPos val="nextTo"/>
        <c:txPr>
          <a:bodyPr/>
          <a:lstStyle/>
          <a:p>
            <a:pPr>
              <a:defRPr sz="1400"/>
            </a:pPr>
            <a:endParaRPr lang="en-US"/>
          </a:p>
        </c:txPr>
        <c:crossAx val="217856192"/>
        <c:crosses val="autoZero"/>
        <c:auto val="1"/>
        <c:lblAlgn val="ctr"/>
        <c:lblOffset val="100"/>
        <c:noMultiLvlLbl val="0"/>
      </c:catAx>
      <c:valAx>
        <c:axId val="217856192"/>
        <c:scaling>
          <c:orientation val="minMax"/>
        </c:scaling>
        <c:delete val="0"/>
        <c:axPos val="l"/>
        <c:title>
          <c:tx>
            <c:rich>
              <a:bodyPr rot="-5400000" vert="horz"/>
              <a:lstStyle/>
              <a:p>
                <a:pPr>
                  <a:defRPr sz="1800"/>
                </a:pPr>
                <a:r>
                  <a:rPr lang="en-US" sz="1800"/>
                  <a:t>Power generated/ TWh</a:t>
                </a:r>
              </a:p>
            </c:rich>
          </c:tx>
          <c:layout>
            <c:manualLayout>
              <c:xMode val="edge"/>
              <c:yMode val="edge"/>
              <c:x val="4.8038995125609302E-2"/>
              <c:y val="0.22315936063700456"/>
            </c:manualLayout>
          </c:layout>
          <c:overlay val="0"/>
        </c:title>
        <c:numFmt formatCode="General" sourceLinked="1"/>
        <c:majorTickMark val="out"/>
        <c:minorTickMark val="none"/>
        <c:tickLblPos val="nextTo"/>
        <c:txPr>
          <a:bodyPr/>
          <a:lstStyle/>
          <a:p>
            <a:pPr>
              <a:defRPr sz="1200"/>
            </a:pPr>
            <a:endParaRPr lang="en-US"/>
          </a:p>
        </c:txPr>
        <c:crossAx val="228869632"/>
        <c:crosses val="autoZero"/>
        <c:crossBetween val="between"/>
      </c:valAx>
      <c:spPr>
        <a:ln>
          <a:solidFill>
            <a:schemeClr val="tx1"/>
          </a:solidFill>
        </a:ln>
      </c:spPr>
    </c:plotArea>
    <c:legend>
      <c:legendPos val="tr"/>
      <c:layout>
        <c:manualLayout>
          <c:xMode val="edge"/>
          <c:yMode val="edge"/>
          <c:x val="0.47022103487064115"/>
          <c:y val="7.1314860725446211E-2"/>
          <c:w val="0.43889313835770527"/>
          <c:h val="0.24535280199617429"/>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93447-4FA7-4FF2-9361-FCAC289D26B4}" type="datetimeFigureOut">
              <a:rPr lang="en-GB" smtClean="0"/>
              <a:t>10/01/2019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1D6D2-2EFA-4A4B-9A1C-67956E707DC2}" type="slidenum">
              <a:rPr lang="en-GB" smtClean="0"/>
              <a:t>‹#›</a:t>
            </a:fld>
            <a:endParaRPr lang="en-GB"/>
          </a:p>
        </p:txBody>
      </p:sp>
    </p:spTree>
    <p:extLst>
      <p:ext uri="{BB962C8B-B14F-4D97-AF65-F5344CB8AC3E}">
        <p14:creationId xmlns:p14="http://schemas.microsoft.com/office/powerpoint/2010/main" val="20877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KS3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human geography relating to</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the use of natural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pPr fontAlgn="base"/>
            <a:r>
              <a:rPr lang="en-US" sz="1200" b="1" i="0" kern="1200">
                <a:solidFill>
                  <a:schemeClr val="tx1"/>
                </a:solidFill>
                <a:effectLst/>
                <a:latin typeface="+mn-lt"/>
                <a:ea typeface="+mn-ea"/>
                <a:cs typeface="+mn-cs"/>
              </a:rPr>
              <a:t>Energy</a:t>
            </a:r>
          </a:p>
          <a:p>
            <a:r>
              <a:rPr lang="en-US" sz="1200" b="0" i="0" kern="1200">
                <a:solidFill>
                  <a:schemeClr val="tx1"/>
                </a:solidFill>
                <a:effectLst/>
                <a:latin typeface="+mn-lt"/>
                <a:ea typeface="+mn-ea"/>
                <a:cs typeface="+mn-cs"/>
              </a:rPr>
              <a:t>energy changes in a system involving heating, doing work using forces, or doing work using an electric current: calculating the stored energies and energy changes involved</a:t>
            </a:r>
          </a:p>
          <a:p>
            <a:r>
              <a:rPr lang="en-US" sz="1200" b="0" i="0" kern="1200">
                <a:solidFill>
                  <a:schemeClr val="tx1"/>
                </a:solidFill>
                <a:effectLst/>
                <a:latin typeface="+mn-lt"/>
                <a:ea typeface="+mn-ea"/>
                <a:cs typeface="+mn-cs"/>
              </a:rPr>
              <a:t>power as the rate of transfer of energy</a:t>
            </a:r>
          </a:p>
          <a:p>
            <a:r>
              <a:rPr lang="en-US" sz="1200" b="0" i="0" kern="1200">
                <a:solidFill>
                  <a:schemeClr val="tx1"/>
                </a:solidFill>
                <a:effectLst/>
                <a:latin typeface="+mn-lt"/>
                <a:ea typeface="+mn-ea"/>
                <a:cs typeface="+mn-cs"/>
              </a:rPr>
              <a:t>conservation of energy in a closed system, dissipation</a:t>
            </a:r>
          </a:p>
          <a:p>
            <a:r>
              <a:rPr lang="en-US" sz="1200" b="0" i="0" kern="1200">
                <a:solidFill>
                  <a:schemeClr val="tx1"/>
                </a:solidFill>
                <a:effectLst/>
                <a:latin typeface="+mn-lt"/>
                <a:ea typeface="+mn-ea"/>
                <a:cs typeface="+mn-cs"/>
              </a:rPr>
              <a:t>calculating energy efficiency for any energy transfers</a:t>
            </a:r>
          </a:p>
          <a:p>
            <a:r>
              <a:rPr lang="en-US" sz="1200" b="0" i="0" kern="1200">
                <a:solidFill>
                  <a:schemeClr val="tx1"/>
                </a:solidFill>
                <a:effectLst/>
                <a:latin typeface="+mn-lt"/>
                <a:ea typeface="+mn-ea"/>
                <a:cs typeface="+mn-cs"/>
              </a:rPr>
              <a:t>renewable and non-renewable energy sources used on Earth, changes in how these are used</a:t>
            </a: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GB" sz="1200" b="0" i="0" u="none" strike="noStrike" kern="1200" baseline="0">
                <a:solidFill>
                  <a:schemeClr val="tx1"/>
                </a:solidFill>
                <a:latin typeface="+mn-lt"/>
                <a:ea typeface="+mn-ea"/>
                <a:cs typeface="+mn-cs"/>
              </a:rPr>
              <a:t>Managing climate change</a:t>
            </a:r>
          </a:p>
          <a:p>
            <a:r>
              <a:rPr lang="en-GB" sz="1200" b="0" i="0" u="none" strike="noStrike" kern="1200" baseline="0">
                <a:solidFill>
                  <a:schemeClr val="tx1"/>
                </a:solidFill>
                <a:latin typeface="+mn-lt"/>
                <a:ea typeface="+mn-ea"/>
                <a:cs typeface="+mn-cs"/>
              </a:rPr>
              <a:t>involves both mitigation</a:t>
            </a:r>
          </a:p>
          <a:p>
            <a:r>
              <a:rPr lang="en-GB" sz="1200" b="0" i="0" u="none" strike="noStrike" kern="1200" baseline="0">
                <a:solidFill>
                  <a:schemeClr val="tx1"/>
                </a:solidFill>
                <a:latin typeface="+mn-lt"/>
                <a:ea typeface="+mn-ea"/>
                <a:cs typeface="+mn-cs"/>
              </a:rPr>
              <a:t>(reducing causes) and</a:t>
            </a:r>
          </a:p>
          <a:p>
            <a:r>
              <a:rPr lang="en-GB" sz="1200" b="0" i="0" u="none" strike="noStrike" kern="1200" baseline="0">
                <a:solidFill>
                  <a:schemeClr val="tx1"/>
                </a:solidFill>
                <a:latin typeface="+mn-lt"/>
                <a:ea typeface="+mn-ea"/>
                <a:cs typeface="+mn-cs"/>
              </a:rPr>
              <a:t>adaptation (responding to</a:t>
            </a:r>
          </a:p>
          <a:p>
            <a:r>
              <a:rPr lang="en-GB" sz="1200" b="0" i="0" u="none" strike="noStrike" kern="1200" baseline="0">
                <a:solidFill>
                  <a:schemeClr val="tx1"/>
                </a:solidFill>
                <a:latin typeface="+mn-lt"/>
                <a:ea typeface="+mn-ea"/>
                <a:cs typeface="+mn-cs"/>
              </a:rPr>
              <a:t>change).</a:t>
            </a:r>
          </a:p>
          <a:p>
            <a:r>
              <a:rPr lang="en-GB" sz="1200" b="0" i="0" u="none" strike="noStrike" kern="1200" baseline="0">
                <a:solidFill>
                  <a:schemeClr val="tx1"/>
                </a:solidFill>
                <a:latin typeface="+mn-lt"/>
                <a:ea typeface="+mn-ea"/>
                <a:cs typeface="+mn-cs"/>
              </a:rPr>
              <a:t>Managing climate change:</a:t>
            </a:r>
          </a:p>
          <a:p>
            <a:r>
              <a:rPr lang="fr-FR" sz="1200" b="0" i="0" u="none" strike="noStrike" kern="1200" baseline="0">
                <a:solidFill>
                  <a:schemeClr val="tx1"/>
                </a:solidFill>
                <a:latin typeface="+mn-lt"/>
                <a:ea typeface="+mn-ea"/>
                <a:cs typeface="+mn-cs"/>
              </a:rPr>
              <a:t>•• mitigation – alternative </a:t>
            </a:r>
            <a:r>
              <a:rPr lang="fr-FR" sz="1200" b="0" i="0" u="none" strike="noStrike" kern="1200" baseline="0" err="1">
                <a:solidFill>
                  <a:schemeClr val="tx1"/>
                </a:solidFill>
                <a:latin typeface="+mn-lt"/>
                <a:ea typeface="+mn-ea"/>
                <a:cs typeface="+mn-cs"/>
              </a:rPr>
              <a:t>energy</a:t>
            </a:r>
            <a:r>
              <a:rPr lang="fr-FR" sz="1200" b="0" i="0" u="none" strike="noStrike" kern="1200" baseline="0">
                <a:solidFill>
                  <a:schemeClr val="tx1"/>
                </a:solidFill>
                <a:latin typeface="+mn-lt"/>
                <a:ea typeface="+mn-ea"/>
                <a:cs typeface="+mn-cs"/>
              </a:rPr>
              <a:t> production, </a:t>
            </a:r>
            <a:r>
              <a:rPr lang="fr-FR" sz="1200" b="0" i="0" u="none" strike="noStrike" kern="1200" baseline="0" err="1">
                <a:solidFill>
                  <a:schemeClr val="tx1"/>
                </a:solidFill>
                <a:latin typeface="+mn-lt"/>
                <a:ea typeface="+mn-ea"/>
                <a:cs typeface="+mn-cs"/>
              </a:rPr>
              <a:t>carbon</a:t>
            </a:r>
            <a:r>
              <a:rPr lang="fr-FR" sz="1200" b="0" i="0" u="none" strike="noStrike" kern="1200" baseline="0">
                <a:solidFill>
                  <a:schemeClr val="tx1"/>
                </a:solidFill>
                <a:latin typeface="+mn-lt"/>
                <a:ea typeface="+mn-ea"/>
                <a:cs typeface="+mn-cs"/>
              </a:rPr>
              <a:t> capture,</a:t>
            </a:r>
          </a:p>
          <a:p>
            <a:r>
              <a:rPr lang="en-GB" sz="1200" b="0" i="0" u="none" strike="noStrike" kern="1200" baseline="0">
                <a:solidFill>
                  <a:schemeClr val="tx1"/>
                </a:solidFill>
                <a:latin typeface="+mn-lt"/>
                <a:ea typeface="+mn-ea"/>
                <a:cs typeface="+mn-cs"/>
              </a:rPr>
              <a:t>planting trees, international agreements</a:t>
            </a:r>
          </a:p>
          <a:p>
            <a:r>
              <a:rPr lang="en-US" sz="1200" b="0" i="0" u="none" strike="noStrike" kern="1200" baseline="0">
                <a:solidFill>
                  <a:schemeClr val="tx1"/>
                </a:solidFill>
                <a:latin typeface="+mn-lt"/>
                <a:ea typeface="+mn-ea"/>
                <a:cs typeface="+mn-cs"/>
              </a:rPr>
              <a:t>•• adaptation – change in agricultural systems, managing water</a:t>
            </a:r>
          </a:p>
          <a:p>
            <a:r>
              <a:rPr lang="en-US" sz="1200" b="0" i="0" u="none" strike="noStrike" kern="1200" baseline="0">
                <a:solidFill>
                  <a:schemeClr val="tx1"/>
                </a:solidFill>
                <a:latin typeface="+mn-lt"/>
                <a:ea typeface="+mn-ea"/>
                <a:cs typeface="+mn-cs"/>
              </a:rPr>
              <a:t>supply, reducing risk from rising sea levels.</a:t>
            </a:r>
          </a:p>
          <a:p>
            <a:endParaRPr lang="en-US"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case study of a tropical rainforest to illustrate:</a:t>
            </a:r>
          </a:p>
          <a:p>
            <a:r>
              <a:rPr lang="en-US" sz="1200" b="0" i="0" u="none" strike="noStrike" kern="1200" baseline="0">
                <a:solidFill>
                  <a:schemeClr val="tx1"/>
                </a:solidFill>
                <a:latin typeface="+mn-lt"/>
                <a:ea typeface="+mn-ea"/>
                <a:cs typeface="+mn-cs"/>
              </a:rPr>
              <a:t>•• energy development, - Costa Rica HEP</a:t>
            </a:r>
          </a:p>
          <a:p>
            <a:endParaRPr lang="en-US"/>
          </a:p>
          <a:p>
            <a:r>
              <a:rPr lang="en-US" sz="1200" b="0" i="0" u="none" strike="noStrike" kern="1200" baseline="0">
                <a:solidFill>
                  <a:schemeClr val="tx1"/>
                </a:solidFill>
                <a:latin typeface="+mn-lt"/>
                <a:ea typeface="+mn-ea"/>
                <a:cs typeface="+mn-cs"/>
              </a:rPr>
              <a:t>A case study of a hot desert to illustrate:</a:t>
            </a:r>
          </a:p>
          <a:p>
            <a:r>
              <a:rPr lang="en-GB" sz="1200" b="0" i="0" u="none" strike="noStrike" kern="1200" baseline="0">
                <a:solidFill>
                  <a:schemeClr val="tx1"/>
                </a:solidFill>
                <a:latin typeface="+mn-lt"/>
                <a:ea typeface="+mn-ea"/>
                <a:cs typeface="+mn-cs"/>
              </a:rPr>
              <a:t>•• energy, ?</a:t>
            </a:r>
            <a:br>
              <a:rPr lang="en-US"/>
            </a:br>
            <a:endParaRPr lang="en-US"/>
          </a:p>
          <a:p>
            <a:r>
              <a:rPr lang="en-US" sz="1200" b="0" i="0" u="none" strike="noStrike" kern="1200" baseline="0">
                <a:solidFill>
                  <a:schemeClr val="tx1"/>
                </a:solidFill>
                <a:latin typeface="+mn-lt"/>
                <a:ea typeface="+mn-ea"/>
                <a:cs typeface="+mn-cs"/>
              </a:rPr>
              <a:t>A case study of a cold environment to illustrate:</a:t>
            </a:r>
          </a:p>
          <a:p>
            <a:r>
              <a:rPr lang="en-US" sz="1200" b="0" i="0" u="none" strike="noStrike" kern="1200" baseline="0">
                <a:solidFill>
                  <a:schemeClr val="tx1"/>
                </a:solidFill>
                <a:latin typeface="+mn-lt"/>
                <a:ea typeface="+mn-ea"/>
                <a:cs typeface="+mn-cs"/>
              </a:rPr>
              <a:t>•• </a:t>
            </a:r>
            <a:r>
              <a:rPr lang="en-GB" sz="1200" b="0" i="0" u="none" strike="noStrike" kern="1200" baseline="0">
                <a:solidFill>
                  <a:schemeClr val="tx1"/>
                </a:solidFill>
                <a:latin typeface="+mn-lt"/>
                <a:ea typeface="+mn-ea"/>
                <a:cs typeface="+mn-cs"/>
              </a:rPr>
              <a:t>energy –Iceland geothermal</a:t>
            </a:r>
          </a:p>
          <a:p>
            <a:endParaRPr lang="en-GB" sz="1200" b="0" i="0" u="none" strike="noStrike" kern="1200" baseline="0">
              <a:solidFill>
                <a:schemeClr val="tx1"/>
              </a:solidFill>
              <a:effectLst/>
              <a:latin typeface="+mn-lt"/>
              <a:ea typeface="+mn-ea"/>
              <a:cs typeface="+mn-cs"/>
            </a:endParaRPr>
          </a:p>
          <a:p>
            <a:endParaRPr lang="en-GB"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Features of sustainable urban living:</a:t>
            </a:r>
          </a:p>
          <a:p>
            <a:r>
              <a:rPr lang="en-GB" sz="1200" b="0" i="0" u="none" strike="noStrike" kern="1200" baseline="0">
                <a:solidFill>
                  <a:schemeClr val="tx1"/>
                </a:solidFill>
                <a:latin typeface="+mn-lt"/>
                <a:ea typeface="+mn-ea"/>
                <a:cs typeface="+mn-cs"/>
              </a:rPr>
              <a:t>•• water and energy conservation</a:t>
            </a:r>
          </a:p>
          <a:p>
            <a:endParaRPr lang="en-GB" sz="1200" b="0" i="0" u="none" strike="noStrike" kern="1200" baseline="0">
              <a:solidFill>
                <a:schemeClr val="tx1"/>
              </a:solidFill>
              <a:effectLst/>
              <a:latin typeface="+mn-lt"/>
              <a:ea typeface="+mn-ea"/>
              <a:cs typeface="+mn-cs"/>
            </a:endParaRPr>
          </a:p>
          <a:p>
            <a:r>
              <a:rPr lang="en-GB" sz="1200" b="0" i="0" u="none" strike="noStrike" kern="1200" baseline="0">
                <a:solidFill>
                  <a:schemeClr val="tx1"/>
                </a:solidFill>
                <a:latin typeface="+mn-lt"/>
                <a:ea typeface="+mn-ea"/>
                <a:cs typeface="+mn-cs"/>
              </a:rPr>
              <a:t>Energy:</a:t>
            </a:r>
          </a:p>
          <a:p>
            <a:r>
              <a:rPr lang="en-US" sz="1200" b="0" i="0" u="none" strike="noStrike" kern="1200" baseline="0">
                <a:solidFill>
                  <a:schemeClr val="tx1"/>
                </a:solidFill>
                <a:latin typeface="+mn-lt"/>
                <a:ea typeface="+mn-ea"/>
                <a:cs typeface="+mn-cs"/>
              </a:rPr>
              <a:t>•• the changing energy mix – reliance on fossil fuels, growing</a:t>
            </a:r>
          </a:p>
          <a:p>
            <a:r>
              <a:rPr lang="en-GB" sz="1200" b="0" i="0" u="none" strike="noStrike" kern="1200" baseline="0">
                <a:solidFill>
                  <a:schemeClr val="tx1"/>
                </a:solidFill>
                <a:latin typeface="+mn-lt"/>
                <a:ea typeface="+mn-ea"/>
                <a:cs typeface="+mn-cs"/>
              </a:rPr>
              <a:t>significance of renewables</a:t>
            </a:r>
          </a:p>
          <a:p>
            <a:r>
              <a:rPr lang="en-US" sz="1200" b="0" i="0" u="none" strike="noStrike" kern="1200" baseline="0">
                <a:solidFill>
                  <a:schemeClr val="tx1"/>
                </a:solidFill>
                <a:latin typeface="+mn-lt"/>
                <a:ea typeface="+mn-ea"/>
                <a:cs typeface="+mn-cs"/>
              </a:rPr>
              <a:t>•• reduced domestic supplies of coal, gas and oil</a:t>
            </a:r>
          </a:p>
          <a:p>
            <a:r>
              <a:rPr lang="en-US" sz="1200" b="0" i="0" u="none" strike="noStrike" kern="1200" baseline="0">
                <a:solidFill>
                  <a:schemeClr val="tx1"/>
                </a:solidFill>
                <a:latin typeface="+mn-lt"/>
                <a:ea typeface="+mn-ea"/>
                <a:cs typeface="+mn-cs"/>
              </a:rPr>
              <a:t>•• economic and environmental issues associated with exploitation</a:t>
            </a:r>
          </a:p>
          <a:p>
            <a:r>
              <a:rPr lang="en-GB" sz="1200" b="0" i="0" u="none" strike="noStrike" kern="1200" baseline="0">
                <a:solidFill>
                  <a:schemeClr val="tx1"/>
                </a:solidFill>
                <a:latin typeface="+mn-lt"/>
                <a:ea typeface="+mn-ea"/>
                <a:cs typeface="+mn-cs"/>
              </a:rPr>
              <a:t>of energy sources.</a:t>
            </a:r>
          </a:p>
          <a:p>
            <a:endParaRPr lang="en-GB"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effectLst/>
                <a:latin typeface="+mn-lt"/>
                <a:ea typeface="+mn-ea"/>
                <a:cs typeface="+mn-cs"/>
              </a:rPr>
              <a:t>Areas of surplus (security) and deficit (insecurity):</a:t>
            </a:r>
          </a:p>
          <a:p>
            <a:r>
              <a:rPr lang="en-US" sz="1200" b="0" i="0" u="none" strike="noStrike" kern="1200" baseline="0">
                <a:solidFill>
                  <a:schemeClr val="tx1"/>
                </a:solidFill>
                <a:effectLst/>
                <a:latin typeface="+mn-lt"/>
                <a:ea typeface="+mn-ea"/>
                <a:cs typeface="+mn-cs"/>
              </a:rPr>
              <a:t>•• global distribution of energy consumption and supply</a:t>
            </a:r>
          </a:p>
          <a:p>
            <a:r>
              <a:rPr lang="en-US" sz="1200" b="0" i="0" u="none" strike="noStrike" kern="1200" baseline="0">
                <a:solidFill>
                  <a:schemeClr val="tx1"/>
                </a:solidFill>
                <a:effectLst/>
                <a:latin typeface="+mn-lt"/>
                <a:ea typeface="+mn-ea"/>
                <a:cs typeface="+mn-cs"/>
              </a:rPr>
              <a:t>•• reasons for increasing energy consumption: economic</a:t>
            </a:r>
          </a:p>
          <a:p>
            <a:r>
              <a:rPr lang="en-US" sz="1200" b="0" i="0" u="none" strike="noStrike" kern="1200" baseline="0">
                <a:solidFill>
                  <a:schemeClr val="tx1"/>
                </a:solidFill>
                <a:effectLst/>
                <a:latin typeface="+mn-lt"/>
                <a:ea typeface="+mn-ea"/>
                <a:cs typeface="+mn-cs"/>
              </a:rPr>
              <a:t>development, rising population, technology</a:t>
            </a:r>
          </a:p>
          <a:p>
            <a:r>
              <a:rPr lang="en-US" sz="1200" b="0" i="0" u="none" strike="noStrike" kern="1200" baseline="0">
                <a:solidFill>
                  <a:schemeClr val="tx1"/>
                </a:solidFill>
                <a:effectLst/>
                <a:latin typeface="+mn-lt"/>
                <a:ea typeface="+mn-ea"/>
                <a:cs typeface="+mn-cs"/>
              </a:rPr>
              <a:t>•• factors affecting energy supply: physical factors, cost of</a:t>
            </a:r>
          </a:p>
          <a:p>
            <a:r>
              <a:rPr lang="en-US" sz="1200" b="0" i="0" u="none" strike="noStrike" kern="1200" baseline="0">
                <a:solidFill>
                  <a:schemeClr val="tx1"/>
                </a:solidFill>
                <a:effectLst/>
                <a:latin typeface="+mn-lt"/>
                <a:ea typeface="+mn-ea"/>
                <a:cs typeface="+mn-cs"/>
              </a:rPr>
              <a:t>exploitation and production, technology and political factors.</a:t>
            </a:r>
          </a:p>
          <a:p>
            <a:r>
              <a:rPr lang="en-US" sz="1200" b="0" i="0" u="none" strike="noStrike" kern="1200" baseline="0">
                <a:solidFill>
                  <a:schemeClr val="tx1"/>
                </a:solidFill>
                <a:effectLst/>
                <a:latin typeface="+mn-lt"/>
                <a:ea typeface="+mn-ea"/>
                <a:cs typeface="+mn-cs"/>
              </a:rPr>
              <a:t>Impacts of energy insecurity – exploration of difficult and</a:t>
            </a:r>
          </a:p>
          <a:p>
            <a:r>
              <a:rPr lang="en-US" sz="1200" b="0" i="0" u="none" strike="noStrike" kern="1200" baseline="0">
                <a:solidFill>
                  <a:schemeClr val="tx1"/>
                </a:solidFill>
                <a:effectLst/>
                <a:latin typeface="+mn-lt"/>
                <a:ea typeface="+mn-ea"/>
                <a:cs typeface="+mn-cs"/>
              </a:rPr>
              <a:t>environmentally sensitive areas, economic and environmental costs,</a:t>
            </a:r>
          </a:p>
          <a:p>
            <a:r>
              <a:rPr lang="en-US" sz="1200" b="0" i="0" u="none" strike="noStrike" kern="1200" baseline="0">
                <a:solidFill>
                  <a:schemeClr val="tx1"/>
                </a:solidFill>
                <a:effectLst/>
                <a:latin typeface="+mn-lt"/>
                <a:ea typeface="+mn-ea"/>
                <a:cs typeface="+mn-cs"/>
              </a:rPr>
              <a:t>food production, industrial output, potential for conflict where</a:t>
            </a:r>
          </a:p>
          <a:p>
            <a:r>
              <a:rPr lang="en-US" sz="1200" b="0" i="0" u="none" strike="noStrike" kern="1200" baseline="0">
                <a:solidFill>
                  <a:schemeClr val="tx1"/>
                </a:solidFill>
                <a:effectLst/>
                <a:latin typeface="+mn-lt"/>
                <a:ea typeface="+mn-ea"/>
                <a:cs typeface="+mn-cs"/>
              </a:rPr>
              <a:t>demand exceeds supply.</a:t>
            </a:r>
          </a:p>
          <a:p>
            <a:endParaRPr lang="en-US" sz="1200" b="0" i="0" u="none" strike="noStrike" kern="1200" baseline="0">
              <a:solidFill>
                <a:schemeClr val="tx1"/>
              </a:solidFill>
              <a:effectLst/>
              <a:latin typeface="+mn-lt"/>
              <a:ea typeface="+mn-ea"/>
              <a:cs typeface="+mn-cs"/>
            </a:endParaRPr>
          </a:p>
          <a:p>
            <a:endParaRPr lang="en-US"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Overview of strategies to increase energy supply:</a:t>
            </a:r>
          </a:p>
          <a:p>
            <a:r>
              <a:rPr lang="en-US" sz="1200" b="0" i="0" u="none" strike="noStrike" kern="1200" baseline="0">
                <a:solidFill>
                  <a:schemeClr val="tx1"/>
                </a:solidFill>
                <a:latin typeface="+mn-lt"/>
                <a:ea typeface="+mn-ea"/>
                <a:cs typeface="+mn-cs"/>
              </a:rPr>
              <a:t>•• renewable (biomass, wind, hydro, tidal, geothermal, wave and</a:t>
            </a:r>
          </a:p>
          <a:p>
            <a:r>
              <a:rPr lang="en-US" sz="1200" b="0" i="0" u="none" strike="noStrike" kern="1200" baseline="0">
                <a:solidFill>
                  <a:schemeClr val="tx1"/>
                </a:solidFill>
                <a:latin typeface="+mn-lt"/>
                <a:ea typeface="+mn-ea"/>
                <a:cs typeface="+mn-cs"/>
              </a:rPr>
              <a:t>solar) and non-renewable (fossil fuels and nuclear power) sources</a:t>
            </a:r>
          </a:p>
          <a:p>
            <a:r>
              <a:rPr lang="en-GB" sz="1200" b="0" i="0" u="none" strike="noStrike" kern="1200" baseline="0">
                <a:solidFill>
                  <a:schemeClr val="tx1"/>
                </a:solidFill>
                <a:latin typeface="+mn-lt"/>
                <a:ea typeface="+mn-ea"/>
                <a:cs typeface="+mn-cs"/>
              </a:rPr>
              <a:t>of energy</a:t>
            </a:r>
          </a:p>
          <a:p>
            <a:r>
              <a:rPr lang="en-US" sz="1200" b="0" i="0" u="none" strike="noStrike" kern="1200" baseline="0">
                <a:solidFill>
                  <a:schemeClr val="tx1"/>
                </a:solidFill>
                <a:latin typeface="+mn-lt"/>
                <a:ea typeface="+mn-ea"/>
                <a:cs typeface="+mn-cs"/>
              </a:rPr>
              <a:t>•• an example to show how the extraction of a fossil fuel has both</a:t>
            </a:r>
          </a:p>
          <a:p>
            <a:r>
              <a:rPr lang="en-GB" sz="1200" b="0" i="0" u="none" strike="noStrike" kern="1200" baseline="0">
                <a:solidFill>
                  <a:schemeClr val="tx1"/>
                </a:solidFill>
                <a:latin typeface="+mn-lt"/>
                <a:ea typeface="+mn-ea"/>
                <a:cs typeface="+mn-cs"/>
              </a:rPr>
              <a:t>advantages and disadvantages.</a:t>
            </a:r>
          </a:p>
          <a:p>
            <a:r>
              <a:rPr lang="en-US" sz="1200" b="0" i="0" u="none" strike="noStrike" kern="1200" baseline="0">
                <a:solidFill>
                  <a:schemeClr val="tx1"/>
                </a:solidFill>
                <a:latin typeface="+mn-lt"/>
                <a:ea typeface="+mn-ea"/>
                <a:cs typeface="+mn-cs"/>
              </a:rPr>
              <a:t>Moving towards a sustainable resource future:</a:t>
            </a:r>
          </a:p>
          <a:p>
            <a:r>
              <a:rPr lang="en-US" sz="1200" b="0" i="0" u="none" strike="noStrike" kern="1200" baseline="0">
                <a:solidFill>
                  <a:schemeClr val="tx1"/>
                </a:solidFill>
                <a:latin typeface="+mn-lt"/>
                <a:ea typeface="+mn-ea"/>
                <a:cs typeface="+mn-cs"/>
              </a:rPr>
              <a:t>•• individual energy use and carbon footprints. Energy conservation:</a:t>
            </a:r>
          </a:p>
          <a:p>
            <a:r>
              <a:rPr lang="en-US" sz="1200" b="0" i="0" u="none" strike="noStrike" kern="1200" baseline="0">
                <a:solidFill>
                  <a:schemeClr val="tx1"/>
                </a:solidFill>
                <a:latin typeface="+mn-lt"/>
                <a:ea typeface="+mn-ea"/>
                <a:cs typeface="+mn-cs"/>
              </a:rPr>
              <a:t>designing homes, workplaces and transport for sustainability,</a:t>
            </a:r>
          </a:p>
          <a:p>
            <a:r>
              <a:rPr lang="en-US" sz="1200" b="0" i="0" u="none" strike="noStrike" kern="1200" baseline="0">
                <a:solidFill>
                  <a:schemeClr val="tx1"/>
                </a:solidFill>
                <a:latin typeface="+mn-lt"/>
                <a:ea typeface="+mn-ea"/>
                <a:cs typeface="+mn-cs"/>
              </a:rPr>
              <a:t>demand reduction, use of technology to increase efficiency in the</a:t>
            </a:r>
          </a:p>
          <a:p>
            <a:r>
              <a:rPr lang="en-GB" sz="1200" b="0" i="0" u="none" strike="noStrike" kern="1200" baseline="0">
                <a:solidFill>
                  <a:schemeClr val="tx1"/>
                </a:solidFill>
                <a:latin typeface="+mn-lt"/>
                <a:ea typeface="+mn-ea"/>
                <a:cs typeface="+mn-cs"/>
              </a:rPr>
              <a:t>use of fossil fuels</a:t>
            </a:r>
          </a:p>
          <a:p>
            <a:r>
              <a:rPr lang="en-US" sz="1200" b="0" i="0" u="none" strike="noStrike" kern="1200" baseline="0">
                <a:solidFill>
                  <a:schemeClr val="tx1"/>
                </a:solidFill>
                <a:latin typeface="+mn-lt"/>
                <a:ea typeface="+mn-ea"/>
                <a:cs typeface="+mn-cs"/>
              </a:rPr>
              <a:t>•• an example of a local renewable energy scheme in an LIC or NEE</a:t>
            </a:r>
          </a:p>
          <a:p>
            <a:r>
              <a:rPr lang="en-US" sz="1200" b="0" i="0" u="none" strike="noStrike" kern="1200" baseline="0">
                <a:solidFill>
                  <a:schemeClr val="tx1"/>
                </a:solidFill>
                <a:latin typeface="+mn-lt"/>
                <a:ea typeface="+mn-ea"/>
                <a:cs typeface="+mn-cs"/>
              </a:rPr>
              <a:t>to provide sustainable supplies of energy.</a:t>
            </a:r>
            <a:endParaRPr lang="en-GB" sz="1200" b="0" i="0" u="none" strike="noStrike" kern="1200" baseline="0">
              <a:solidFill>
                <a:schemeClr val="tx1"/>
              </a:solidFill>
              <a:effectLst/>
              <a:latin typeface="+mn-lt"/>
              <a:ea typeface="+mn-ea"/>
              <a:cs typeface="+mn-cs"/>
            </a:endParaRPr>
          </a:p>
          <a:p>
            <a:endParaRPr lang="en-GB" sz="1200" b="0" i="0" u="none" strike="noStrike" kern="1200" baseline="0">
              <a:solidFill>
                <a:schemeClr val="tx1"/>
              </a:solidFill>
              <a:effectLst/>
              <a:latin typeface="+mn-lt"/>
              <a:ea typeface="+mn-ea"/>
              <a:cs typeface="+mn-cs"/>
            </a:endParaRPr>
          </a:p>
          <a:p>
            <a:r>
              <a:rPr lang="en-US" sz="1200" b="0" i="0" kern="1200">
                <a:solidFill>
                  <a:schemeClr val="tx1"/>
                </a:solidFill>
                <a:effectLst/>
                <a:latin typeface="+mn-lt"/>
                <a:ea typeface="+mn-ea"/>
                <a:cs typeface="+mn-cs"/>
              </a:rPr>
              <a:t>Tar sands</a:t>
            </a:r>
          </a:p>
          <a:p>
            <a:r>
              <a:rPr lang="en-US" sz="1200" b="0" i="0" kern="1200">
                <a:solidFill>
                  <a:schemeClr val="tx1"/>
                </a:solidFill>
                <a:effectLst/>
                <a:latin typeface="+mn-lt"/>
                <a:ea typeface="+mn-ea"/>
                <a:cs typeface="+mn-cs"/>
              </a:rPr>
              <a:t>Coal gasification</a:t>
            </a:r>
          </a:p>
          <a:p>
            <a:r>
              <a:rPr lang="en-US" sz="1200" b="0" i="0" kern="1200">
                <a:solidFill>
                  <a:schemeClr val="tx1"/>
                </a:solidFill>
                <a:effectLst/>
                <a:latin typeface="+mn-lt"/>
                <a:ea typeface="+mn-ea"/>
                <a:cs typeface="+mn-cs"/>
              </a:rPr>
              <a:t>Methane hydrates</a:t>
            </a:r>
          </a:p>
          <a:p>
            <a:r>
              <a:rPr lang="en-US" sz="1200" b="0" i="0" kern="1200">
                <a:solidFill>
                  <a:schemeClr val="tx1"/>
                </a:solidFill>
                <a:effectLst/>
                <a:latin typeface="+mn-lt"/>
                <a:ea typeface="+mn-ea"/>
                <a:cs typeface="+mn-cs"/>
              </a:rPr>
              <a:t>Fracking</a:t>
            </a:r>
          </a:p>
          <a:p>
            <a:endParaRPr lang="en-US"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BF7998D0-C520-4A1F-B020-86777D455314}" type="slidenum">
              <a:rPr lang="en-GB" smtClean="0"/>
              <a:t>1</a:t>
            </a:fld>
            <a:endParaRPr lang="en-GB"/>
          </a:p>
        </p:txBody>
      </p:sp>
    </p:spTree>
    <p:extLst>
      <p:ext uri="{BB962C8B-B14F-4D97-AF65-F5344CB8AC3E}">
        <p14:creationId xmlns:p14="http://schemas.microsoft.com/office/powerpoint/2010/main" val="37796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doubling the wind speed to get an eight-fold increase in power	</a:t>
            </a:r>
          </a:p>
          <a:p>
            <a:endParaRPr lang="en-GB" dirty="0"/>
          </a:p>
          <a:p>
            <a:pPr rtl="0" fontAlgn="ctr"/>
            <a:r>
              <a:rPr lang="el-GR" sz="1200" b="0" i="0" kern="1200" dirty="0">
                <a:solidFill>
                  <a:schemeClr val="tx1"/>
                </a:solidFill>
                <a:effectLst/>
                <a:latin typeface="+mn-lt"/>
                <a:ea typeface="+mn-ea"/>
                <a:cs typeface="+mn-cs"/>
              </a:rPr>
              <a:t>0.5((</a:t>
            </a:r>
            <a:r>
              <a:rPr lang="el-GR" sz="1200" b="1" i="0" kern="1200" dirty="0">
                <a:solidFill>
                  <a:schemeClr val="tx1"/>
                </a:solidFill>
                <a:effectLst/>
                <a:latin typeface="+mn-lt"/>
                <a:ea typeface="+mn-ea"/>
                <a:cs typeface="+mn-cs"/>
              </a:rPr>
              <a:t>π</a:t>
            </a:r>
            <a:r>
              <a:rPr lang="el-GR" sz="1200" b="0" i="0" kern="1200" dirty="0">
                <a:solidFill>
                  <a:schemeClr val="tx1"/>
                </a:solidFill>
                <a:effectLst/>
                <a:latin typeface="+mn-lt"/>
                <a:ea typeface="+mn-ea"/>
                <a:cs typeface="+mn-cs"/>
              </a:rPr>
              <a:t> × 0.5</a:t>
            </a:r>
            <a:r>
              <a:rPr lang="el-GR" sz="1200" b="0" i="0" kern="1200" baseline="30000" dirty="0">
                <a:solidFill>
                  <a:schemeClr val="tx1"/>
                </a:solidFill>
                <a:effectLst/>
                <a:latin typeface="+mn-lt"/>
                <a:ea typeface="+mn-ea"/>
                <a:cs typeface="+mn-cs"/>
              </a:rPr>
              <a:t>2</a:t>
            </a:r>
            <a:r>
              <a:rPr lang="el-GR" sz="1200" b="0" i="0" kern="1200" dirty="0">
                <a:solidFill>
                  <a:schemeClr val="tx1"/>
                </a:solidFill>
                <a:effectLst/>
                <a:latin typeface="+mn-lt"/>
                <a:ea typeface="+mn-ea"/>
                <a:cs typeface="+mn-cs"/>
              </a:rPr>
              <a:t>)(5</a:t>
            </a:r>
            <a:r>
              <a:rPr lang="el-GR" sz="1200" b="0" i="0" kern="1200" baseline="30000" dirty="0">
                <a:solidFill>
                  <a:schemeClr val="tx1"/>
                </a:solidFill>
                <a:effectLst/>
                <a:latin typeface="+mn-lt"/>
                <a:ea typeface="+mn-ea"/>
                <a:cs typeface="+mn-cs"/>
              </a:rPr>
              <a:t>3</a:t>
            </a:r>
            <a:r>
              <a:rPr lang="el-GR" sz="1200" b="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49.1 Watts</a:t>
            </a:r>
          </a:p>
          <a:p>
            <a:pPr rtl="0" fontAlgn="ctr"/>
            <a:endParaRPr lang="en-US" sz="1200" b="0" i="0" kern="1200" dirty="0">
              <a:solidFill>
                <a:schemeClr val="tx1"/>
              </a:solidFill>
              <a:effectLst/>
              <a:latin typeface="+mn-lt"/>
              <a:ea typeface="+mn-ea"/>
              <a:cs typeface="+mn-cs"/>
            </a:endParaRPr>
          </a:p>
          <a:p>
            <a:pPr rtl="0" fontAlgn="ctr"/>
            <a:r>
              <a:rPr lang="el-GR" sz="1200" b="0" i="0" kern="1200" dirty="0">
                <a:solidFill>
                  <a:schemeClr val="tx1"/>
                </a:solidFill>
                <a:effectLst/>
                <a:latin typeface="+mn-lt"/>
                <a:ea typeface="+mn-ea"/>
                <a:cs typeface="+mn-cs"/>
              </a:rPr>
              <a:t>0.5((</a:t>
            </a:r>
            <a:r>
              <a:rPr lang="el-GR" sz="1200" b="1" i="0" kern="1200" dirty="0">
                <a:solidFill>
                  <a:schemeClr val="tx1"/>
                </a:solidFill>
                <a:effectLst/>
                <a:latin typeface="+mn-lt"/>
                <a:ea typeface="+mn-ea"/>
                <a:cs typeface="+mn-cs"/>
              </a:rPr>
              <a:t>π</a:t>
            </a:r>
            <a:r>
              <a:rPr lang="el-GR" sz="1200" b="0" i="0" kern="1200" dirty="0">
                <a:solidFill>
                  <a:schemeClr val="tx1"/>
                </a:solidFill>
                <a:effectLst/>
                <a:latin typeface="+mn-lt"/>
                <a:ea typeface="+mn-ea"/>
                <a:cs typeface="+mn-cs"/>
              </a:rPr>
              <a:t> × 0.5</a:t>
            </a:r>
            <a:r>
              <a:rPr lang="el-GR" sz="1200" b="0" i="0" kern="1200" baseline="30000" dirty="0">
                <a:solidFill>
                  <a:schemeClr val="tx1"/>
                </a:solidFill>
                <a:effectLst/>
                <a:latin typeface="+mn-lt"/>
                <a:ea typeface="+mn-ea"/>
                <a:cs typeface="+mn-cs"/>
              </a:rPr>
              <a:t>2</a:t>
            </a:r>
            <a:r>
              <a:rPr lang="el-GR" sz="1200" b="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10</a:t>
            </a:r>
            <a:r>
              <a:rPr lang="el-GR" sz="1200" b="0" i="0" kern="1200" baseline="30000" dirty="0">
                <a:solidFill>
                  <a:schemeClr val="tx1"/>
                </a:solidFill>
                <a:effectLst/>
                <a:latin typeface="+mn-lt"/>
                <a:ea typeface="+mn-ea"/>
                <a:cs typeface="+mn-cs"/>
              </a:rPr>
              <a:t>3</a:t>
            </a:r>
            <a:r>
              <a:rPr lang="el-GR" sz="1200" b="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 392.7 Watts</a:t>
            </a:r>
            <a:endParaRPr lang="en-US" sz="1200" b="0" i="0" kern="1200" dirty="0">
              <a:solidFill>
                <a:schemeClr val="tx1"/>
              </a:solidFill>
              <a:effectLst/>
              <a:latin typeface="+mn-lt"/>
              <a:ea typeface="+mn-ea"/>
              <a:cs typeface="+mn-cs"/>
            </a:endParaRPr>
          </a:p>
          <a:p>
            <a:br>
              <a:rPr lang="en-US" dirty="0"/>
            </a:br>
            <a:endParaRPr lang="el-GR" sz="1200" b="0" i="0" kern="1200" dirty="0">
              <a:solidFill>
                <a:schemeClr val="tx1"/>
              </a:solidFill>
              <a:effectLst/>
              <a:latin typeface="+mn-lt"/>
              <a:ea typeface="+mn-ea"/>
              <a:cs typeface="+mn-cs"/>
            </a:endParaRPr>
          </a:p>
          <a:p>
            <a:br>
              <a:rPr lang="en-GB" dirty="0"/>
            </a:br>
            <a:r>
              <a:rPr lang="en-GB" dirty="0"/>
              <a:t>		</a:t>
            </a:r>
          </a:p>
        </p:txBody>
      </p:sp>
      <p:sp>
        <p:nvSpPr>
          <p:cNvPr id="4" name="Slide Number Placeholder 3"/>
          <p:cNvSpPr>
            <a:spLocks noGrp="1"/>
          </p:cNvSpPr>
          <p:nvPr>
            <p:ph type="sldNum" sz="quarter" idx="10"/>
          </p:nvPr>
        </p:nvSpPr>
        <p:spPr/>
        <p:txBody>
          <a:bodyPr/>
          <a:lstStyle/>
          <a:p>
            <a:fld id="{E831D6D2-2EFA-4A4B-9A1C-67956E707DC2}" type="slidenum">
              <a:rPr lang="en-GB" smtClean="0"/>
              <a:t>12</a:t>
            </a:fld>
            <a:endParaRPr lang="en-GB"/>
          </a:p>
        </p:txBody>
      </p:sp>
    </p:spTree>
    <p:extLst>
      <p:ext uri="{BB962C8B-B14F-4D97-AF65-F5344CB8AC3E}">
        <p14:creationId xmlns:p14="http://schemas.microsoft.com/office/powerpoint/2010/main" val="129581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Wind turbines are built to harness wind energy (kinetic energy). When the wind blows the blades move and spin a turbine connected to a generator which produces electricity. Wind turbines essentially work in the opposite way to a fan, instead of using electricity to make wind, they use wind to make electricity.</a:t>
            </a:r>
          </a:p>
          <a:p>
            <a:endParaRPr lang="en-GB"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order to create enough energy capable of powering thousands of homes, energy companies build large wind farms with lots of wind turbines. </a:t>
            </a:r>
          </a:p>
          <a:p>
            <a:pPr marL="0" indent="0">
              <a:buFont typeface="Arial" panose="020B0604020202020204" pitchFamily="34" charset="0"/>
              <a:buNone/>
            </a:pPr>
            <a:endParaRPr lang="en-US" sz="1200" dirty="0"/>
          </a:p>
          <a:p>
            <a:pPr marL="0" indent="0">
              <a:buFont typeface="Arial" panose="020B0604020202020204" pitchFamily="34" charset="0"/>
              <a:buNone/>
            </a:pPr>
            <a:r>
              <a:rPr lang="en-GB" sz="1200" dirty="0"/>
              <a:t>The UK currently has 8,680  wind turbines (2018) with a capacity for 18.4 gigawatts of power making it</a:t>
            </a:r>
            <a:r>
              <a:rPr lang="en-GB" sz="1200" baseline="0" dirty="0"/>
              <a:t> the </a:t>
            </a:r>
            <a:r>
              <a:rPr lang="en-GB" sz="1200" dirty="0"/>
              <a:t>6</a:t>
            </a:r>
            <a:r>
              <a:rPr lang="en-GB" sz="1200" baseline="30000" dirty="0"/>
              <a:t>th</a:t>
            </a:r>
            <a:r>
              <a:rPr lang="en-GB" sz="1200" dirty="0"/>
              <a:t> largest producer of wind power in the world. In 2017 15% of UK electricity was generated from wind power.</a:t>
            </a:r>
            <a:r>
              <a:rPr lang="en-GB" sz="1200" baseline="0" dirty="0"/>
              <a:t> </a:t>
            </a:r>
            <a:r>
              <a:rPr lang="en-US" dirty="0"/>
              <a:t>Website shows current UK power</a:t>
            </a:r>
            <a:r>
              <a:rPr lang="en-US" baseline="0" dirty="0"/>
              <a:t> being generated by wind -  https://www.thecrownestate.co.uk/energy-minerals-and-infrastructure/offshore-wind-energy/offshore-wind-electricity-map/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Discuss why there might be more wind farms in Scotland than in the south west</a:t>
            </a:r>
            <a:r>
              <a:rPr lang="en-US" sz="1200" b="0" i="0" kern="1200" baseline="0" dirty="0">
                <a:solidFill>
                  <a:schemeClr val="tx1"/>
                </a:solidFill>
                <a:effectLst/>
                <a:latin typeface="+mn-lt"/>
                <a:ea typeface="+mn-ea"/>
                <a:cs typeface="+mn-cs"/>
              </a:rPr>
              <a:t> of England? - </a:t>
            </a:r>
            <a:r>
              <a:rPr lang="en-US" sz="1200" b="0" i="0" kern="1200" dirty="0">
                <a:solidFill>
                  <a:schemeClr val="tx1"/>
                </a:solidFill>
                <a:effectLst/>
                <a:latin typeface="+mn-lt"/>
                <a:ea typeface="+mn-ea"/>
                <a:cs typeface="+mn-cs"/>
              </a:rPr>
              <a:t>If there isn’t any wind, then no electricity will be generated by the wind turbine – Scotland is more windy! Engineers do a lot of measurements and calculations before</a:t>
            </a:r>
            <a:r>
              <a:rPr lang="en-US" sz="1200" b="0" i="0" kern="1200" baseline="0" dirty="0">
                <a:solidFill>
                  <a:schemeClr val="tx1"/>
                </a:solidFill>
                <a:effectLst/>
                <a:latin typeface="+mn-lt"/>
                <a:ea typeface="+mn-ea"/>
                <a:cs typeface="+mn-cs"/>
              </a:rPr>
              <a:t> they build wind turbines </a:t>
            </a:r>
            <a:r>
              <a:rPr lang="en-US" sz="1200" b="0" i="0" kern="1200" dirty="0">
                <a:solidFill>
                  <a:schemeClr val="tx1"/>
                </a:solidFill>
                <a:effectLst/>
                <a:latin typeface="+mn-lt"/>
                <a:ea typeface="+mn-ea"/>
                <a:cs typeface="+mn-cs"/>
              </a:rPr>
              <a:t>to figure out the best areas to place them. The wind doesn’t blow all the time but the important thing is how much the wind blows on average. </a:t>
            </a:r>
            <a:br>
              <a:rPr lang="en-US" dirty="0"/>
            </a:br>
            <a:endParaRPr lang="en-US" dirty="0"/>
          </a:p>
          <a:p>
            <a:r>
              <a:rPr lang="en-US" dirty="0"/>
              <a:t>One major issue that people have with wind turbines is that they can ruin the look of the landscape,</a:t>
            </a:r>
            <a:r>
              <a:rPr lang="en-US" baseline="0" dirty="0"/>
              <a:t> they can also be harmful to birds who might fly into them.</a:t>
            </a:r>
            <a:endParaRPr lang="en-US" dirty="0"/>
          </a:p>
        </p:txBody>
      </p:sp>
      <p:sp>
        <p:nvSpPr>
          <p:cNvPr id="4" name="Slide Number Placeholder 3"/>
          <p:cNvSpPr>
            <a:spLocks noGrp="1"/>
          </p:cNvSpPr>
          <p:nvPr>
            <p:ph type="sldNum" sz="quarter" idx="10"/>
          </p:nvPr>
        </p:nvSpPr>
        <p:spPr/>
        <p:txBody>
          <a:bodyPr/>
          <a:lstStyle/>
          <a:p>
            <a:fld id="{BF7998D0-C520-4A1F-B020-86777D455314}" type="slidenum">
              <a:rPr lang="en-GB" smtClean="0"/>
              <a:t>13</a:t>
            </a:fld>
            <a:endParaRPr lang="en-GB"/>
          </a:p>
        </p:txBody>
      </p:sp>
    </p:spTree>
    <p:extLst>
      <p:ext uri="{BB962C8B-B14F-4D97-AF65-F5344CB8AC3E}">
        <p14:creationId xmlns:p14="http://schemas.microsoft.com/office/powerpoint/2010/main" val="112270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Solar power is generated directly from sunlight (photons). Solar thermal panels are filled with water which heats up in the sunlight. The heated water is then pumped through a tank heating the water that is connected to the taps in the house.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Solar photovoltaic (PV) cells use the suns energy to convert are made from two layers of silicon crystal. When photons hit the top layer of silicon they ‘excite’ the negatively charged electrons in the silicon atoms giving them enough energy to move towards the positively charged lower layer, inducing an electrical current. </a:t>
            </a:r>
            <a:endParaRPr lang="en-GB"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2BB8C9"/>
                </a:solidFill>
              </a:rPr>
              <a:t>3.4% </a:t>
            </a:r>
            <a:r>
              <a:rPr lang="en-GB" dirty="0"/>
              <a:t>of total electricity was generated by Solar PV in the UK in 2017</a:t>
            </a:r>
            <a:r>
              <a:rPr lang="en-GB" b="1" dirty="0">
                <a:solidFill>
                  <a:srgbClr val="2BB8C9"/>
                </a:solidFill>
              </a:rPr>
              <a:t> </a:t>
            </a:r>
            <a:r>
              <a:rPr lang="en-GB" dirty="0"/>
              <a:t>(29% by renewables in total)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15</a:t>
            </a:fld>
            <a:endParaRPr lang="en-GB"/>
          </a:p>
        </p:txBody>
      </p:sp>
    </p:spTree>
    <p:extLst>
      <p:ext uri="{BB962C8B-B14F-4D97-AF65-F5344CB8AC3E}">
        <p14:creationId xmlns:p14="http://schemas.microsoft.com/office/powerpoint/2010/main" val="283737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In 2017 </a:t>
            </a:r>
            <a:r>
              <a:rPr lang="en-GB" sz="1200" baseline="0" dirty="0"/>
              <a:t>3.4% of electricity generated in the UK was done so using Solar PV (</a:t>
            </a:r>
            <a:r>
              <a:rPr lang="en-GB" sz="1200" b="0" i="0" kern="1200" dirty="0">
                <a:solidFill>
                  <a:schemeClr val="tx1"/>
                </a:solidFill>
                <a:effectLst/>
                <a:latin typeface="+mn-lt"/>
                <a:ea typeface="+mn-ea"/>
                <a:cs typeface="+mn-cs"/>
              </a:rPr>
              <a:t>11,479 GWh</a:t>
            </a:r>
            <a:r>
              <a:rPr lang="en-GB" sz="1200" baseline="0" dirty="0"/>
              <a:t>)– electricity generated by renewables in total was </a:t>
            </a:r>
            <a:r>
              <a:rPr lang="en-GB" sz="1200" dirty="0"/>
              <a:t>29%.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indent="0">
              <a:buFont typeface="Arial" panose="020B0604020202020204" pitchFamily="34" charset="0"/>
              <a:buNone/>
            </a:pPr>
            <a:r>
              <a:rPr lang="en-GB" baseline="0" dirty="0"/>
              <a:t>UK solar potential - </a:t>
            </a:r>
            <a:r>
              <a:rPr lang="en-US" sz="1200" b="0" i="0" kern="1200" baseline="0" dirty="0">
                <a:solidFill>
                  <a:schemeClr val="tx1"/>
                </a:solidFill>
                <a:effectLst/>
                <a:latin typeface="+mn-lt"/>
                <a:ea typeface="+mn-ea"/>
                <a:cs typeface="+mn-cs"/>
              </a:rPr>
              <a:t>w</a:t>
            </a:r>
            <a:r>
              <a:rPr lang="en-US" sz="1200" b="0" i="0" kern="1200" dirty="0">
                <a:solidFill>
                  <a:schemeClr val="tx1"/>
                </a:solidFill>
                <a:effectLst/>
                <a:latin typeface="+mn-lt"/>
                <a:ea typeface="+mn-ea"/>
                <a:cs typeface="+mn-cs"/>
              </a:rPr>
              <a:t>hile the sunniest parts of the UK receive much less solar radiation than the sunniest parts of Europe, the south of the UK has comparable sunlight with that of central European countries, including Germany, which generates about 7% of its total electricity from solar power.</a:t>
            </a:r>
            <a:r>
              <a:rPr lang="en-US" sz="1200" b="0" i="0" kern="1200" baseline="0" dirty="0">
                <a:solidFill>
                  <a:schemeClr val="tx1"/>
                </a:solidFill>
                <a:effectLst/>
                <a:latin typeface="+mn-lt"/>
                <a:ea typeface="+mn-ea"/>
                <a:cs typeface="+mn-cs"/>
              </a:rPr>
              <a:t> </a:t>
            </a:r>
            <a:r>
              <a:rPr lang="en-US" dirty="0"/>
              <a:t>G</a:t>
            </a:r>
            <a:r>
              <a:rPr lang="en-US" sz="1200" b="0" i="0" kern="1200" dirty="0">
                <a:solidFill>
                  <a:schemeClr val="tx1"/>
                </a:solidFill>
                <a:effectLst/>
                <a:latin typeface="+mn-lt"/>
                <a:ea typeface="+mn-ea"/>
                <a:cs typeface="+mn-cs"/>
              </a:rPr>
              <a:t>oogle is planning to use satellite imagery to map the solar potential of the UK’s rooftops as part of a push into the renewable energy industry.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a:t>
            </a:r>
            <a:r>
              <a:rPr lang="en-US" sz="1200" b="0" i="0" u="none" strike="noStrike" kern="1200" baseline="0" dirty="0">
                <a:solidFill>
                  <a:schemeClr val="tx1"/>
                </a:solidFill>
                <a:latin typeface="+mn-lt"/>
                <a:ea typeface="+mn-ea"/>
                <a:cs typeface="+mn-cs"/>
              </a:rPr>
              <a:t>Solar power has no fuel costs, does not produce greenhouse gases and can provide electricity to remote areas. However, because PV cells require rare metals like cadmium and indium, they are very expensive. The average house in the UK uses around 3kW of energy each year – you would need between 12-15 PV cells to generate this much power. And although more efficient PV cells are being developed, currently they can only process 15-25% of the sun’s energy into electricity, making electricity generated from solar power expensive.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16</a:t>
            </a:fld>
            <a:endParaRPr lang="en-GB"/>
          </a:p>
        </p:txBody>
      </p:sp>
    </p:spTree>
    <p:extLst>
      <p:ext uri="{BB962C8B-B14F-4D97-AF65-F5344CB8AC3E}">
        <p14:creationId xmlns:p14="http://schemas.microsoft.com/office/powerpoint/2010/main" val="49823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geothermal energy work?</a:t>
            </a:r>
          </a:p>
          <a:p>
            <a:r>
              <a:rPr lang="en-GB" dirty="0"/>
              <a:t>Which countries are famous for using geothermal energy?</a:t>
            </a:r>
          </a:p>
          <a:p>
            <a:r>
              <a:rPr lang="en-GB" dirty="0"/>
              <a:t>What is geothermal energy commonly linked with? (plate boundaries, volcanoes, hot springs)</a:t>
            </a:r>
          </a:p>
          <a:p>
            <a:r>
              <a:rPr lang="en-GB" dirty="0"/>
              <a:t>Where does the heat come from?</a:t>
            </a:r>
          </a:p>
          <a:p>
            <a:r>
              <a:rPr lang="en-GB" dirty="0"/>
              <a:t> – ascertain class knowledge</a:t>
            </a:r>
          </a:p>
        </p:txBody>
      </p:sp>
      <p:sp>
        <p:nvSpPr>
          <p:cNvPr id="4" name="Slide Number Placeholder 3"/>
          <p:cNvSpPr>
            <a:spLocks noGrp="1"/>
          </p:cNvSpPr>
          <p:nvPr>
            <p:ph type="sldNum" sz="quarter" idx="10"/>
          </p:nvPr>
        </p:nvSpPr>
        <p:spPr/>
        <p:txBody>
          <a:bodyPr/>
          <a:lstStyle/>
          <a:p>
            <a:fld id="{E831D6D2-2EFA-4A4B-9A1C-67956E707DC2}" type="slidenum">
              <a:rPr lang="en-GB" smtClean="0"/>
              <a:t>17</a:t>
            </a:fld>
            <a:endParaRPr lang="en-GB"/>
          </a:p>
        </p:txBody>
      </p:sp>
    </p:spTree>
    <p:extLst>
      <p:ext uri="{BB962C8B-B14F-4D97-AF65-F5344CB8AC3E}">
        <p14:creationId xmlns:p14="http://schemas.microsoft.com/office/powerpoint/2010/main" val="352614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Geothermal</a:t>
            </a:r>
            <a:r>
              <a:rPr lang="en-GB" baseline="0" dirty="0"/>
              <a:t> energy is heat energy from the Earth generated by the decay of radioactive elements and residual heat from the Earth’s formation 4.5 billion years ago. Hot springs have been used since Palaeolithic times for bathing and the Romans harnessed geothermal energy for underfloor heating and to heat their public baths, however nowadays geothermal energy is better known for electricity generation.</a:t>
            </a:r>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use geothermal energy water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pumped down into hot rocks through pipes where is it heated. When this water and steam</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comes back up to the surface it can be used directly to</a:t>
            </a:r>
            <a:r>
              <a:rPr lang="en-GB" sz="1200" kern="1200" baseline="0" dirty="0">
                <a:solidFill>
                  <a:schemeClr val="tx1"/>
                </a:solidFill>
                <a:effectLst/>
                <a:latin typeface="+mn-lt"/>
                <a:ea typeface="+mn-ea"/>
                <a:cs typeface="+mn-cs"/>
              </a:rPr>
              <a:t> heat </a:t>
            </a:r>
            <a:r>
              <a:rPr lang="en-GB" sz="1200" kern="1200" dirty="0">
                <a:solidFill>
                  <a:schemeClr val="tx1"/>
                </a:solidFill>
                <a:effectLst/>
                <a:latin typeface="+mn-lt"/>
                <a:ea typeface="+mn-ea"/>
                <a:cs typeface="+mn-cs"/>
              </a:rPr>
              <a:t>people’s homes, buildings, greenhouses etc., or the steam can be used to generate electricity through spinning turbine connected to a generator.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Geothermal energy can only be harnessed where the rocks are hot enough. This is generally around plate boundaries like in Iceland, New Zealand and Italy, where heated rocks tend to be much closer to the surface. However, recent technological improvements have increased the geographical range of geothermal power. In the UK, granite beneath Cornwall has been targeted as a potential source for geothermal power. </a:t>
            </a:r>
            <a:endParaRPr lang="en-US" dirty="0"/>
          </a:p>
        </p:txBody>
      </p:sp>
      <p:sp>
        <p:nvSpPr>
          <p:cNvPr id="4" name="Slide Number Placeholder 3"/>
          <p:cNvSpPr>
            <a:spLocks noGrp="1"/>
          </p:cNvSpPr>
          <p:nvPr>
            <p:ph type="sldNum" sz="quarter" idx="10"/>
          </p:nvPr>
        </p:nvSpPr>
        <p:spPr/>
        <p:txBody>
          <a:bodyPr/>
          <a:lstStyle/>
          <a:p>
            <a:fld id="{BF7998D0-C520-4A1F-B020-86777D455314}" type="slidenum">
              <a:rPr lang="en-GB" smtClean="0"/>
              <a:t>18</a:t>
            </a:fld>
            <a:endParaRPr lang="en-GB"/>
          </a:p>
        </p:txBody>
      </p:sp>
    </p:spTree>
    <p:extLst>
      <p:ext uri="{BB962C8B-B14F-4D97-AF65-F5344CB8AC3E}">
        <p14:creationId xmlns:p14="http://schemas.microsoft.com/office/powerpoint/2010/main" val="222182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Geothermal</a:t>
            </a:r>
            <a:r>
              <a:rPr lang="en-GB" baseline="0" dirty="0"/>
              <a:t> energy is heat energy from the Earth generated by the decay of radioactive elements and residual heat from the Earth’s formation 4.5 billion years ago. Hot springs have been used since Palaeolithic times for bathing and the Romans harnessed geothermal energy for underfloor heating and to heat their public baths, however nowadays geothermal energy is better known for electricity generation.</a:t>
            </a:r>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use geothermal energy water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pumped down into hot rocks through pipes where is it heated. When this water and steam</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comes back up to the surface it can be used directly to</a:t>
            </a:r>
            <a:r>
              <a:rPr lang="en-GB" sz="1200" kern="1200" baseline="0" dirty="0">
                <a:solidFill>
                  <a:schemeClr val="tx1"/>
                </a:solidFill>
                <a:effectLst/>
                <a:latin typeface="+mn-lt"/>
                <a:ea typeface="+mn-ea"/>
                <a:cs typeface="+mn-cs"/>
              </a:rPr>
              <a:t> heat </a:t>
            </a:r>
            <a:r>
              <a:rPr lang="en-GB" sz="1200" kern="1200" dirty="0">
                <a:solidFill>
                  <a:schemeClr val="tx1"/>
                </a:solidFill>
                <a:effectLst/>
                <a:latin typeface="+mn-lt"/>
                <a:ea typeface="+mn-ea"/>
                <a:cs typeface="+mn-cs"/>
              </a:rPr>
              <a:t>people’s homes, buildings, greenhouses etc., or the steam can be used to generate electricity through spinning turbine connected to a generator.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Geothermal energy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only be harnessed where the rocks are hot enough.</a:t>
            </a:r>
            <a:r>
              <a:rPr lang="en-GB" sz="1200" kern="1200" baseline="0" dirty="0">
                <a:solidFill>
                  <a:schemeClr val="tx1"/>
                </a:solidFill>
                <a:effectLst/>
                <a:latin typeface="+mn-lt"/>
                <a:ea typeface="+mn-ea"/>
                <a:cs typeface="+mn-cs"/>
              </a:rPr>
              <a:t> This initially was only at plate boundaries as hot rocks tend to be much closer to the surface in these situations e.g. in Iceland, New Zealand, Japan, the Philippines, Indonesia and Italy. However technology improvements in the last 20 years have increased the geographical range so that electricity generation by geothermal energy is no longer limited to plate boundaries. </a:t>
            </a:r>
            <a:br>
              <a:rPr lang="en-US" dirty="0"/>
            </a:br>
            <a:endParaRPr lang="en-US" dirty="0"/>
          </a:p>
        </p:txBody>
      </p:sp>
      <p:sp>
        <p:nvSpPr>
          <p:cNvPr id="4" name="Slide Number Placeholder 3"/>
          <p:cNvSpPr>
            <a:spLocks noGrp="1"/>
          </p:cNvSpPr>
          <p:nvPr>
            <p:ph type="sldNum" sz="quarter" idx="10"/>
          </p:nvPr>
        </p:nvSpPr>
        <p:spPr/>
        <p:txBody>
          <a:bodyPr/>
          <a:lstStyle/>
          <a:p>
            <a:fld id="{BF7998D0-C520-4A1F-B020-86777D455314}" type="slidenum">
              <a:rPr lang="en-GB" smtClean="0"/>
              <a:t>19</a:t>
            </a:fld>
            <a:endParaRPr lang="en-GB"/>
          </a:p>
        </p:txBody>
      </p:sp>
    </p:spTree>
    <p:extLst>
      <p:ext uri="{BB962C8B-B14F-4D97-AF65-F5344CB8AC3E}">
        <p14:creationId xmlns:p14="http://schemas.microsoft.com/office/powerpoint/2010/main" val="90617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1200" dirty="0"/>
              <a:t>Hot granite beneath Cornwall</a:t>
            </a:r>
            <a:r>
              <a:rPr lang="en-US" sz="1200" baseline="0" dirty="0"/>
              <a:t>, known as the </a:t>
            </a:r>
            <a:r>
              <a:rPr lang="en-US" sz="1200" baseline="0" dirty="0" err="1"/>
              <a:t>Cornubian</a:t>
            </a:r>
            <a:r>
              <a:rPr lang="en-US" sz="1200" baseline="0" dirty="0"/>
              <a:t> Batholith (formed around ~280 million years ago in the </a:t>
            </a:r>
            <a:r>
              <a:rPr lang="en-US" sz="1200" baseline="0" dirty="0" err="1"/>
              <a:t>Variscan</a:t>
            </a:r>
            <a:r>
              <a:rPr lang="en-US" sz="1200" baseline="0" dirty="0"/>
              <a:t> orogeny)</a:t>
            </a:r>
            <a:r>
              <a:rPr lang="en-US" sz="1200" dirty="0"/>
              <a:t> gives Cornwall the </a:t>
            </a:r>
            <a:r>
              <a:rPr lang="en-US" sz="1200" b="0" dirty="0"/>
              <a:t>highest </a:t>
            </a:r>
            <a:r>
              <a:rPr lang="en-US" sz="1200" b="0" dirty="0">
                <a:solidFill>
                  <a:srgbClr val="2BB8C9"/>
                </a:solidFill>
              </a:rPr>
              <a:t>heat flow </a:t>
            </a:r>
            <a:r>
              <a:rPr lang="en-US" sz="1200" b="0" dirty="0"/>
              <a:t>in </a:t>
            </a:r>
            <a:r>
              <a:rPr lang="en-US" sz="1200" dirty="0"/>
              <a:t>the UK - </a:t>
            </a:r>
            <a:r>
              <a:rPr lang="en-US" sz="1200" baseline="0" dirty="0"/>
              <a:t>the </a:t>
            </a:r>
            <a:r>
              <a:rPr lang="en-US" sz="1200" b="0" baseline="0" dirty="0">
                <a:solidFill>
                  <a:srgbClr val="2BB8C9"/>
                </a:solidFill>
              </a:rPr>
              <a:t>granite</a:t>
            </a:r>
            <a:r>
              <a:rPr lang="en-US" sz="1200" b="0" dirty="0"/>
              <a:t> at </a:t>
            </a:r>
            <a:r>
              <a:rPr lang="en-US" sz="1200" dirty="0"/>
              <a:t>4.5km beneath Cornwall is ~ 190 ˚C</a:t>
            </a:r>
            <a:r>
              <a:rPr lang="en-US" sz="1200" baseline="0" dirty="0"/>
              <a:t> </a:t>
            </a:r>
            <a:r>
              <a:rPr lang="en-US" sz="1200" dirty="0"/>
              <a:t>. The red zone</a:t>
            </a:r>
            <a:r>
              <a:rPr lang="en-US" sz="1200" baseline="0" dirty="0"/>
              <a:t>s one the map correlate with plutons form the batholith </a:t>
            </a:r>
          </a:p>
          <a:p>
            <a:pPr marL="0" indent="0">
              <a:buFont typeface="Arial" panose="020B0604020202020204" pitchFamily="34" charset="0"/>
              <a:buNone/>
              <a:defRPr/>
            </a:pPr>
            <a:endParaRPr lang="en-US" sz="1200" b="0" baseline="0" dirty="0">
              <a:solidFill>
                <a:srgbClr val="2BB8C9"/>
              </a:solidFill>
            </a:endParaRPr>
          </a:p>
          <a:p>
            <a:pPr marL="0" indent="0">
              <a:buFont typeface="Arial" panose="020B0604020202020204" pitchFamily="34" charset="0"/>
              <a:buNone/>
              <a:defRPr/>
            </a:pPr>
            <a:r>
              <a:rPr lang="en-US" sz="1200" b="0" dirty="0">
                <a:solidFill>
                  <a:srgbClr val="2BB8C9"/>
                </a:solidFill>
              </a:rPr>
              <a:t>United Downs Geothermal Energy Project </a:t>
            </a:r>
            <a:r>
              <a:rPr lang="en-US" sz="1200" b="0" dirty="0"/>
              <a:t>has secured funding to build a </a:t>
            </a:r>
            <a:r>
              <a:rPr lang="en-US" sz="1200" b="0" dirty="0">
                <a:solidFill>
                  <a:srgbClr val="2BB8C9"/>
                </a:solidFill>
              </a:rPr>
              <a:t>pilot geothermal energy plant </a:t>
            </a:r>
            <a:r>
              <a:rPr lang="en-US" b="0" dirty="0"/>
              <a:t>(£</a:t>
            </a:r>
            <a:r>
              <a:rPr lang="en-US" dirty="0"/>
              <a:t>10.6 million - </a:t>
            </a:r>
            <a:r>
              <a:rPr lang="en-GB" dirty="0"/>
              <a:t>European Regional Development Fund, </a:t>
            </a:r>
            <a:r>
              <a:rPr lang="en-US" dirty="0"/>
              <a:t>£2.4 million -  Cornwall Council, £5 million - private investors).</a:t>
            </a:r>
            <a:r>
              <a:rPr lang="en-US" baseline="0" dirty="0"/>
              <a:t> It is estimated that it will be able to </a:t>
            </a:r>
            <a:r>
              <a:rPr lang="en-US" sz="1200" dirty="0"/>
              <a:t>produce 10MW of electricity and 55MW of renewable heat.</a:t>
            </a:r>
            <a:r>
              <a:rPr lang="en-US" sz="1200" baseline="0" dirty="0"/>
              <a:t> Water will be pumped down deep wells to heat up and then the steam will be used to generate electricity and heat. </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US" dirty="0"/>
              <a:t>Geothermal energy beneath</a:t>
            </a:r>
            <a:r>
              <a:rPr lang="en-US" baseline="0" dirty="0"/>
              <a:t> Cornwall </a:t>
            </a:r>
            <a:r>
              <a:rPr lang="en-US" dirty="0"/>
              <a:t>could meet all of Cornwall’s demand for electricity and potentially up to 20% of the UK’s demand so it is an</a:t>
            </a:r>
            <a:r>
              <a:rPr lang="en-US" baseline="0" dirty="0"/>
              <a:t> important area of research</a:t>
            </a:r>
            <a:r>
              <a:rPr lang="en-US" dirty="0"/>
              <a:t>.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20</a:t>
            </a:fld>
            <a:endParaRPr lang="en-GB"/>
          </a:p>
        </p:txBody>
      </p:sp>
    </p:spTree>
    <p:extLst>
      <p:ext uri="{BB962C8B-B14F-4D97-AF65-F5344CB8AC3E}">
        <p14:creationId xmlns:p14="http://schemas.microsoft.com/office/powerpoint/2010/main" val="138414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Hydroelectric power harnesses kinetic energy from running water. Hydroelectric dams are built to store large amounts of water in reservoirs made from flooding river valleys. When electricity is needed, water is let out through pipes in the dam. The water flows downwards under the influence of gravity and turns turbines linked to generators to generate electricity.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Hydroelectric power is more reliable than wind and solar power, although hydroelectric dams are expensive and depend on finding a suitable valley site to build and flood. This in turn effects the people and animals living there as well as impacting on the migration patterns of fish. </a:t>
            </a:r>
          </a:p>
        </p:txBody>
      </p:sp>
      <p:sp>
        <p:nvSpPr>
          <p:cNvPr id="4" name="Slide Number Placeholder 3"/>
          <p:cNvSpPr>
            <a:spLocks noGrp="1"/>
          </p:cNvSpPr>
          <p:nvPr>
            <p:ph type="sldNum" sz="quarter" idx="10"/>
          </p:nvPr>
        </p:nvSpPr>
        <p:spPr/>
        <p:txBody>
          <a:bodyPr/>
          <a:lstStyle/>
          <a:p>
            <a:fld id="{BF7998D0-C520-4A1F-B020-86777D455314}" type="slidenum">
              <a:rPr lang="en-GB" smtClean="0"/>
              <a:t>21</a:t>
            </a:fld>
            <a:endParaRPr lang="en-GB"/>
          </a:p>
        </p:txBody>
      </p:sp>
    </p:spTree>
    <p:extLst>
      <p:ext uri="{BB962C8B-B14F-4D97-AF65-F5344CB8AC3E}">
        <p14:creationId xmlns:p14="http://schemas.microsoft.com/office/powerpoint/2010/main" val="328550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Mountainous regions like the Scottish highlands and North Wales are good for hydroelectric power because they have steep topography and high rainfall. </a:t>
            </a:r>
            <a:r>
              <a:rPr lang="en-US" sz="1200" kern="1200" dirty="0">
                <a:solidFill>
                  <a:schemeClr val="tx1"/>
                </a:solidFill>
                <a:effectLst/>
                <a:latin typeface="+mn-lt"/>
                <a:ea typeface="+mn-ea"/>
                <a:cs typeface="+mn-cs"/>
              </a:rPr>
              <a:t>The UK currently generates about 1.5% of its electricity from hydroelectric schemes - most of which are in the Scottish Highlands.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22</a:t>
            </a:fld>
            <a:endParaRPr lang="en-GB"/>
          </a:p>
        </p:txBody>
      </p:sp>
    </p:spTree>
    <p:extLst>
      <p:ext uri="{BB962C8B-B14F-4D97-AF65-F5344CB8AC3E}">
        <p14:creationId xmlns:p14="http://schemas.microsoft.com/office/powerpoint/2010/main" val="76205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teachers to ascertain class knowledge</a:t>
            </a:r>
          </a:p>
        </p:txBody>
      </p:sp>
      <p:sp>
        <p:nvSpPr>
          <p:cNvPr id="4" name="Slide Number Placeholder 3"/>
          <p:cNvSpPr>
            <a:spLocks noGrp="1"/>
          </p:cNvSpPr>
          <p:nvPr>
            <p:ph type="sldNum" sz="quarter" idx="10"/>
          </p:nvPr>
        </p:nvSpPr>
        <p:spPr/>
        <p:txBody>
          <a:bodyPr/>
          <a:lstStyle/>
          <a:p>
            <a:fld id="{E831D6D2-2EFA-4A4B-9A1C-67956E707DC2}" type="slidenum">
              <a:rPr lang="en-GB" smtClean="0"/>
              <a:t>3</a:t>
            </a:fld>
            <a:endParaRPr lang="en-GB"/>
          </a:p>
        </p:txBody>
      </p:sp>
    </p:spTree>
    <p:extLst>
      <p:ext uri="{BB962C8B-B14F-4D97-AF65-F5344CB8AC3E}">
        <p14:creationId xmlns:p14="http://schemas.microsoft.com/office/powerpoint/2010/main" val="391524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rgbClr val="2BB8C9"/>
                </a:solidFill>
              </a:rPr>
              <a:t>Biofuel</a:t>
            </a:r>
            <a:r>
              <a:rPr lang="en-US" sz="1200" b="0" dirty="0">
                <a:solidFill>
                  <a:schemeClr val="tx1"/>
                </a:solidFill>
              </a:rPr>
              <a:t>s</a:t>
            </a:r>
            <a:r>
              <a:rPr lang="en-US" sz="1200" b="0" baseline="0" dirty="0">
                <a:solidFill>
                  <a:schemeClr val="tx1"/>
                </a:solidFill>
              </a:rPr>
              <a:t> are</a:t>
            </a:r>
            <a:r>
              <a:rPr lang="en-US" sz="1200" dirty="0"/>
              <a:t> fuels produced from biomass </a:t>
            </a:r>
            <a:r>
              <a:rPr lang="en-GB" sz="1200" dirty="0"/>
              <a:t>either </a:t>
            </a:r>
            <a:r>
              <a:rPr lang="en-GB" sz="1200" b="0" dirty="0"/>
              <a:t>directly from </a:t>
            </a:r>
            <a:r>
              <a:rPr lang="en-GB" sz="1200" b="0" dirty="0">
                <a:solidFill>
                  <a:srgbClr val="2BB8C9"/>
                </a:solidFill>
              </a:rPr>
              <a:t>plants</a:t>
            </a:r>
            <a:r>
              <a:rPr lang="en-GB" sz="1200" b="0" dirty="0"/>
              <a:t> or indirectly from agricultural, commercial, domestic and/or industrial </a:t>
            </a:r>
            <a:r>
              <a:rPr lang="en-GB" sz="1200" b="0" dirty="0">
                <a:solidFill>
                  <a:srgbClr val="2BB8C9"/>
                </a:solidFill>
              </a:rPr>
              <a:t>waste</a:t>
            </a:r>
            <a:r>
              <a:rPr lang="en-GB" sz="1200" b="0" dirty="0"/>
              <a:t>. </a:t>
            </a:r>
            <a:r>
              <a:rPr lang="en-GB" baseline="0" dirty="0"/>
              <a:t>They similar to fossil fuels but they are made from plants grown today rather than plants that grew millions of years ago. They can be made quickly so they are renewable. </a:t>
            </a:r>
            <a:r>
              <a:rPr lang="en-GB" sz="1200" b="0" dirty="0"/>
              <a:t>The two main types of biofuel are bioethanol and biodiesel.</a:t>
            </a:r>
            <a:r>
              <a:rPr lang="en-GB" sz="1200" b="0" baseline="0" dirty="0"/>
              <a:t> </a:t>
            </a:r>
          </a:p>
          <a:p>
            <a:pPr marL="0" indent="0">
              <a:buFont typeface="Arial" panose="020B0604020202020204" pitchFamily="34" charset="0"/>
              <a:buNone/>
            </a:pPr>
            <a:endParaRPr lang="en-GB" sz="1200" b="1" dirty="0">
              <a:solidFill>
                <a:srgbClr val="2BB8C9"/>
              </a:solidFill>
            </a:endParaRPr>
          </a:p>
          <a:p>
            <a:pPr marL="0" indent="0">
              <a:buFont typeface="Arial" panose="020B0604020202020204" pitchFamily="34" charset="0"/>
              <a:buNone/>
            </a:pPr>
            <a:r>
              <a:rPr lang="en-GB" sz="1200" b="1" dirty="0">
                <a:solidFill>
                  <a:srgbClr val="2BB8C9"/>
                </a:solidFill>
              </a:rPr>
              <a:t>Bioethanol </a:t>
            </a:r>
            <a:r>
              <a:rPr lang="en-US" sz="1200" dirty="0"/>
              <a:t>is an alcohol made by </a:t>
            </a:r>
            <a:r>
              <a:rPr lang="en-US" sz="1200" b="1" dirty="0">
                <a:solidFill>
                  <a:srgbClr val="2BB8C9"/>
                </a:solidFill>
              </a:rPr>
              <a:t>fermentation</a:t>
            </a:r>
            <a:r>
              <a:rPr lang="en-US" sz="1200" dirty="0"/>
              <a:t> of crops such as corn, sugarcane and sweet</a:t>
            </a:r>
            <a:r>
              <a:rPr lang="en-US" sz="1200" baseline="0" dirty="0"/>
              <a:t> sorghum</a:t>
            </a:r>
            <a:r>
              <a:rPr lang="en-US" sz="1200" dirty="0"/>
              <a:t>. It is used as a petrol additive to increase octane and lower carbon emissions or can be used directly as a fuel.</a:t>
            </a:r>
          </a:p>
          <a:p>
            <a:pPr marL="0" indent="0">
              <a:buFont typeface="Arial" panose="020B0604020202020204" pitchFamily="34" charset="0"/>
              <a:buNone/>
            </a:pPr>
            <a:endParaRPr lang="en-GB" sz="1200" b="1" dirty="0">
              <a:solidFill>
                <a:srgbClr val="2BB8C9"/>
              </a:solidFill>
            </a:endParaRPr>
          </a:p>
          <a:p>
            <a:pPr marL="0" indent="0">
              <a:buFont typeface="Arial" panose="020B0604020202020204" pitchFamily="34" charset="0"/>
              <a:buNone/>
            </a:pPr>
            <a:r>
              <a:rPr lang="en-GB" sz="1200" b="1" dirty="0">
                <a:solidFill>
                  <a:srgbClr val="2BB8C9"/>
                </a:solidFill>
              </a:rPr>
              <a:t>Biodiesel </a:t>
            </a:r>
            <a:r>
              <a:rPr lang="en-GB" sz="1200" dirty="0"/>
              <a:t>is </a:t>
            </a:r>
            <a:r>
              <a:rPr lang="en-US" sz="1200" dirty="0"/>
              <a:t>an oil based biofuel produced from vegetable fats such as rapeseed, sunflower seed,</a:t>
            </a:r>
            <a:r>
              <a:rPr lang="en-US" sz="1200" baseline="0" dirty="0"/>
              <a:t> soya bean and palm oil</a:t>
            </a:r>
            <a:r>
              <a:rPr lang="en-GB" sz="1200" dirty="0"/>
              <a:t>. It is </a:t>
            </a:r>
            <a:r>
              <a:rPr lang="en-US" sz="1200" dirty="0"/>
              <a:t>used to reduce levels of particulates, carbon monoxide, and hydrocarbons from diesel-powered vehicles or directly to fuel vehicles.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In 2015, biofuels accounted for </a:t>
            </a:r>
            <a:r>
              <a:rPr lang="en-US" sz="1200" b="1" dirty="0">
                <a:solidFill>
                  <a:srgbClr val="2BB8C9"/>
                </a:solidFill>
              </a:rPr>
              <a:t>4% of total transportation fuels </a:t>
            </a:r>
            <a:r>
              <a:rPr lang="en-US" sz="1200" dirty="0"/>
              <a:t>worldwide.</a:t>
            </a:r>
            <a:r>
              <a:rPr lang="en-US" dirty="0"/>
              <a:t> The global production of biofuels is dominated by the US and Brazil – producing 72% of all biofuels in 2015 – followed by Europe (EU–28), which produced 12%.</a:t>
            </a:r>
            <a:r>
              <a:rPr lang="en-US" baseline="0" dirty="0"/>
              <a:t> </a:t>
            </a:r>
            <a:endParaRPr lang="en-US" sz="1200" dirty="0"/>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Ideally biofuels should be carbon neutral because they </a:t>
            </a:r>
            <a:r>
              <a:rPr lang="en-GB" dirty="0"/>
              <a:t>absorb as much carbon dioxide from the atmosphere whilst they are growing as</a:t>
            </a:r>
            <a:r>
              <a:rPr lang="en-GB" baseline="0" dirty="0"/>
              <a:t> they </a:t>
            </a:r>
            <a:r>
              <a:rPr lang="en-GB" dirty="0"/>
              <a:t>give off when they are burnt.</a:t>
            </a:r>
            <a:r>
              <a:rPr lang="en-GB" baseline="0" dirty="0"/>
              <a:t> </a:t>
            </a:r>
            <a:r>
              <a:rPr lang="en-GB" dirty="0"/>
              <a:t>However at present because </a:t>
            </a:r>
            <a:r>
              <a:rPr lang="en-US" dirty="0"/>
              <a:t>fossil fuels are used in the production of biofuels, for example in making fertilizers and in fueling farm</a:t>
            </a:r>
            <a:r>
              <a:rPr lang="en-US" baseline="0" dirty="0"/>
              <a:t> equipment</a:t>
            </a:r>
            <a:r>
              <a:rPr lang="en-US" dirty="0"/>
              <a:t> they are not currently</a:t>
            </a:r>
            <a:r>
              <a:rPr lang="en-US" baseline="0" dirty="0"/>
              <a:t> </a:t>
            </a:r>
            <a:r>
              <a:rPr lang="en-US" dirty="0"/>
              <a:t>carbon neutral,</a:t>
            </a:r>
            <a:r>
              <a:rPr lang="en-US" baseline="0" dirty="0"/>
              <a:t> although they do still release less CO2 than burning fossil fuels directly. </a:t>
            </a:r>
          </a:p>
          <a:p>
            <a:pPr marL="0" indent="0">
              <a:buFont typeface="Arial" panose="020B0604020202020204" pitchFamily="34" charset="0"/>
              <a:buNone/>
            </a:pPr>
            <a:endParaRPr lang="en-US" b="0" i="0" baseline="0" dirty="0">
              <a:solidFill>
                <a:srgbClr val="333333"/>
              </a:solidFill>
              <a:effectLst/>
              <a:latin typeface="verdana"/>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23</a:t>
            </a:fld>
            <a:endParaRPr lang="en-GB"/>
          </a:p>
        </p:txBody>
      </p:sp>
    </p:spTree>
    <p:extLst>
      <p:ext uri="{BB962C8B-B14F-4D97-AF65-F5344CB8AC3E}">
        <p14:creationId xmlns:p14="http://schemas.microsoft.com/office/powerpoint/2010/main" val="2171547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main sources of biofuel in the UK are </a:t>
            </a:r>
            <a:r>
              <a:rPr lang="en-US" sz="1200" b="0" dirty="0">
                <a:solidFill>
                  <a:srgbClr val="2BB8C9"/>
                </a:solidFill>
              </a:rPr>
              <a:t>wheat </a:t>
            </a:r>
            <a:r>
              <a:rPr lang="en-US" sz="1200" b="0" dirty="0"/>
              <a:t>and </a:t>
            </a:r>
            <a:r>
              <a:rPr lang="en-US" sz="1200" b="0" dirty="0">
                <a:solidFill>
                  <a:srgbClr val="2BB8C9"/>
                </a:solidFill>
              </a:rPr>
              <a:t>used cooking oil.</a:t>
            </a:r>
            <a:r>
              <a:rPr lang="en-US" sz="1200" b="0" baseline="0" dirty="0">
                <a:solidFill>
                  <a:srgbClr val="2BB8C9"/>
                </a:solidFill>
              </a:rPr>
              <a:t> </a:t>
            </a:r>
          </a:p>
          <a:p>
            <a:endParaRPr lang="en-US" sz="1200" b="0" baseline="0" dirty="0">
              <a:solidFill>
                <a:srgbClr val="2BB8C9"/>
              </a:solidFill>
            </a:endParaRPr>
          </a:p>
          <a:p>
            <a:r>
              <a:rPr lang="en-US" sz="1200" b="0" dirty="0"/>
              <a:t>In 2016, 93,000 ha of land was used to produce crops for biofuels, 41,000 ha of this land was to grow wheat (DEFRA).</a:t>
            </a:r>
            <a:r>
              <a:rPr lang="en-US" sz="1200" b="0" baseline="0" dirty="0"/>
              <a:t> </a:t>
            </a:r>
            <a:r>
              <a:rPr lang="en-US" sz="1200" b="0" dirty="0"/>
              <a:t>If all the extra emissions involved in changing land use to grow wheat were accounted for, biofuel based on wheat was actually </a:t>
            </a:r>
            <a:r>
              <a:rPr lang="en-US" sz="1200" b="0" u="sng" dirty="0"/>
              <a:t>worse for the environment </a:t>
            </a:r>
            <a:r>
              <a:rPr lang="en-US" sz="1200" b="0" dirty="0"/>
              <a:t>than regular petrol or diesel in 2016 (Sustainability of liquid biofuels, Royal Academy of Engineering).</a:t>
            </a:r>
          </a:p>
          <a:p>
            <a:endParaRPr lang="en-US" sz="1200" b="0" dirty="0"/>
          </a:p>
          <a:p>
            <a:r>
              <a:rPr lang="en-US" sz="1200" b="0" dirty="0"/>
              <a:t>UK produces 16 million </a:t>
            </a:r>
            <a:r>
              <a:rPr lang="en-US" sz="1200" b="0" dirty="0" err="1"/>
              <a:t>tonnes</a:t>
            </a:r>
            <a:r>
              <a:rPr lang="en-US" sz="1200" b="0" dirty="0"/>
              <a:t> of waste each year – RAE suggest that it should focus on using waste fuels like chip fat, landfill gas,</a:t>
            </a:r>
            <a:r>
              <a:rPr lang="en-US" sz="1200" b="0" baseline="0" dirty="0"/>
              <a:t> forest and sawmill residue, whiskey manufacturing dregs </a:t>
            </a:r>
            <a:r>
              <a:rPr lang="en-US" sz="1200" b="0" dirty="0"/>
              <a:t>and even sewer ‘fatbergs’ instead of wheat.</a:t>
            </a:r>
          </a:p>
          <a:p>
            <a:endParaRPr lang="en-US" sz="1200" b="0" dirty="0"/>
          </a:p>
          <a:p>
            <a:r>
              <a:rPr lang="en-US" sz="1200" b="0" dirty="0"/>
              <a:t>RAE recommends that the UK government set a cap for all crop-based biofuels to limit the use of farmland</a:t>
            </a:r>
            <a:r>
              <a:rPr lang="en-US" sz="1200" b="0" baseline="0" dirty="0"/>
              <a:t> for wheat</a:t>
            </a:r>
            <a:r>
              <a:rPr lang="en-US" sz="1200" b="0" dirty="0"/>
              <a:t>.</a:t>
            </a:r>
          </a:p>
          <a:p>
            <a:endParaRPr lang="en-US" sz="1200" b="0" dirty="0"/>
          </a:p>
          <a:p>
            <a:r>
              <a:rPr lang="en-US" sz="1200" b="0" dirty="0"/>
              <a:t>Also ethical issues – lots of land used to grow crops for biofuels, wheat in the UK or sugarcane  in Brazil and USA, this land could be use to feed people. </a:t>
            </a:r>
            <a:endParaRPr lang="en-GB" sz="1200" b="0" dirty="0"/>
          </a:p>
        </p:txBody>
      </p:sp>
      <p:sp>
        <p:nvSpPr>
          <p:cNvPr id="4" name="Slide Number Placeholder 3"/>
          <p:cNvSpPr>
            <a:spLocks noGrp="1"/>
          </p:cNvSpPr>
          <p:nvPr>
            <p:ph type="sldNum" sz="quarter" idx="10"/>
          </p:nvPr>
        </p:nvSpPr>
        <p:spPr/>
        <p:txBody>
          <a:bodyPr/>
          <a:lstStyle/>
          <a:p>
            <a:fld id="{6E33511E-B0AC-4DF2-813F-193DEC03A593}" type="slidenum">
              <a:rPr lang="en-GB" smtClean="0"/>
              <a:t>24</a:t>
            </a:fld>
            <a:endParaRPr lang="en-GB"/>
          </a:p>
        </p:txBody>
      </p:sp>
    </p:spTree>
    <p:extLst>
      <p:ext uri="{BB962C8B-B14F-4D97-AF65-F5344CB8AC3E}">
        <p14:creationId xmlns:p14="http://schemas.microsoft.com/office/powerpoint/2010/main" val="1328748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Iceland lies on the </a:t>
            </a:r>
            <a:r>
              <a:rPr lang="en-US" sz="1200" b="0" dirty="0">
                <a:solidFill>
                  <a:srgbClr val="2BB8C9"/>
                </a:solidFill>
              </a:rPr>
              <a:t>Mid Atlantic Ridge </a:t>
            </a:r>
            <a:r>
              <a:rPr lang="en-US" sz="1200" b="0" dirty="0"/>
              <a:t>a region of </a:t>
            </a:r>
            <a:r>
              <a:rPr lang="en-US" sz="1200" b="0" dirty="0">
                <a:solidFill>
                  <a:srgbClr val="2BB8C9"/>
                </a:solidFill>
              </a:rPr>
              <a:t>sea floor spreading </a:t>
            </a:r>
            <a:r>
              <a:rPr lang="en-US" sz="1200" b="0" dirty="0">
                <a:solidFill>
                  <a:schemeClr val="tx1"/>
                </a:solidFill>
              </a:rPr>
              <a:t>(</a:t>
            </a:r>
            <a:r>
              <a:rPr lang="en-US" sz="1200" b="0" baseline="0" dirty="0">
                <a:solidFill>
                  <a:schemeClr val="tx1"/>
                </a:solidFill>
              </a:rPr>
              <a:t>divergent/constructive plate margin) it </a:t>
            </a:r>
            <a:r>
              <a:rPr lang="en-US" dirty="0"/>
              <a:t>is a very volcanic country and the rocks beneath its surface are hot. Iceland also gets a lot of rain, much of this rain filters down into the Earth’s crust through cracks and pores</a:t>
            </a:r>
            <a:r>
              <a:rPr lang="en-US" baseline="0" dirty="0"/>
              <a:t> where </a:t>
            </a:r>
            <a:r>
              <a:rPr lang="en-US" dirty="0"/>
              <a:t>it is naturally heated by the hot surrounding rocks and it then travels upwards to the surface. Sometimes this hot water explodes out as geysers other times it creates hot springs like the blue lagoon.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dirty="0">
                <a:solidFill>
                  <a:srgbClr val="2BB8C9"/>
                </a:solidFill>
              </a:rPr>
              <a:t>Iceland</a:t>
            </a:r>
            <a:r>
              <a:rPr lang="en-US" sz="1200" b="0" baseline="0" dirty="0">
                <a:solidFill>
                  <a:srgbClr val="2BB8C9"/>
                </a:solidFill>
              </a:rPr>
              <a:t> has over 200 extinct and active volcanoes, </a:t>
            </a:r>
            <a:r>
              <a:rPr lang="en-US" sz="1200" b="0" dirty="0">
                <a:solidFill>
                  <a:srgbClr val="2BB8C9"/>
                </a:solidFill>
              </a:rPr>
              <a:t>600 hot springs </a:t>
            </a:r>
            <a:r>
              <a:rPr lang="en-US" sz="1200" b="0" dirty="0"/>
              <a:t>and </a:t>
            </a:r>
            <a:r>
              <a:rPr lang="en-US" sz="1200" b="0" dirty="0">
                <a:solidFill>
                  <a:srgbClr val="2BB8C9"/>
                </a:solidFill>
              </a:rPr>
              <a:t>20 high-temperature steam fields</a:t>
            </a:r>
            <a:r>
              <a:rPr lang="en-US" sz="1200" b="0" dirty="0"/>
              <a:t> that are at least 150 °C.</a:t>
            </a:r>
            <a:r>
              <a:rPr lang="en-US" sz="1200" b="0" baseline="0" dirty="0"/>
              <a:t> I</a:t>
            </a:r>
            <a:r>
              <a:rPr lang="en-US" sz="1200" b="0" dirty="0"/>
              <a:t>celand currently generates over</a:t>
            </a:r>
            <a:r>
              <a:rPr lang="en-US" sz="1200" b="0" baseline="0" dirty="0"/>
              <a:t> </a:t>
            </a:r>
            <a:r>
              <a:rPr lang="en-US" sz="1200" b="0" dirty="0"/>
              <a:t>85% of heating and 27% of its electricity from </a:t>
            </a:r>
            <a:r>
              <a:rPr lang="en-US" sz="1200" b="0" dirty="0">
                <a:solidFill>
                  <a:srgbClr val="2BB8C9"/>
                </a:solidFill>
              </a:rPr>
              <a:t>geothermal energy</a:t>
            </a:r>
            <a:r>
              <a:rPr lang="en-US" sz="1200" b="0" dirty="0"/>
              <a:t>. Iceland’s mountainous</a:t>
            </a:r>
            <a:r>
              <a:rPr lang="en-US" sz="1200" b="0" baseline="0" dirty="0"/>
              <a:t> and glacial </a:t>
            </a:r>
            <a:r>
              <a:rPr lang="en-US" sz="1200" b="0" dirty="0"/>
              <a:t>geography also</a:t>
            </a:r>
            <a:r>
              <a:rPr lang="en-US" sz="1200" b="0" baseline="0" dirty="0"/>
              <a:t> means that it can also generate 7</a:t>
            </a:r>
            <a:r>
              <a:rPr lang="en-US" sz="1200" b="0" dirty="0"/>
              <a:t>0% of its</a:t>
            </a:r>
            <a:r>
              <a:rPr lang="en-US" sz="1200" b="0" baseline="0" dirty="0"/>
              <a:t> </a:t>
            </a:r>
            <a:r>
              <a:rPr lang="en-US" sz="1200" b="0" dirty="0"/>
              <a:t>electricity</a:t>
            </a:r>
            <a:r>
              <a:rPr lang="en-US" sz="1200" b="0" baseline="0" dirty="0"/>
              <a:t> </a:t>
            </a:r>
            <a:r>
              <a:rPr lang="en-US" sz="1200" b="0" dirty="0"/>
              <a:t>from </a:t>
            </a:r>
            <a:r>
              <a:rPr lang="en-US" sz="1200" b="0" dirty="0">
                <a:solidFill>
                  <a:srgbClr val="2BB8C9"/>
                </a:solidFill>
              </a:rPr>
              <a:t>hydropower</a:t>
            </a:r>
            <a:r>
              <a:rPr lang="en-US" sz="1200" b="0" dirty="0"/>
              <a:t> from glaciers and rivers in the interior of the country.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move from oil-based heating to geothermal heating saved Iceland an estimated $8.2 billion from 1970 to 2000 and lowered the carbon dioxide emissions by 37%. However Iceland is still</a:t>
            </a:r>
            <a:r>
              <a:rPr lang="en-US" sz="1200" b="0" baseline="0" dirty="0"/>
              <a:t> dependent on fossils fuels for its shipping boats, cars and buses – this reliance actually makes it one of the highest emitters of CO2 per capita (because of its very small population of ~320,000). </a:t>
            </a:r>
            <a:r>
              <a:rPr lang="en-US" sz="1200" b="0" dirty="0"/>
              <a:t>Research is underway into using </a:t>
            </a:r>
            <a:r>
              <a:rPr lang="en-US" sz="1200" b="0" dirty="0">
                <a:solidFill>
                  <a:srgbClr val="2BB8C9"/>
                </a:solidFill>
              </a:rPr>
              <a:t>hydrogen fuel cells </a:t>
            </a:r>
            <a:r>
              <a:rPr lang="en-US" sz="1200" b="0" dirty="0"/>
              <a:t>to power buses and cars – so</a:t>
            </a:r>
            <a:r>
              <a:rPr lang="en-US" sz="1200" b="0" baseline="0" dirty="0"/>
              <a:t> that Iceland can be 100% renewable.</a:t>
            </a:r>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27</a:t>
            </a:fld>
            <a:endParaRPr lang="en-GB"/>
          </a:p>
        </p:txBody>
      </p:sp>
    </p:spTree>
    <p:extLst>
      <p:ext uri="{BB962C8B-B14F-4D97-AF65-F5344CB8AC3E}">
        <p14:creationId xmlns:p14="http://schemas.microsoft.com/office/powerpoint/2010/main" val="197942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Iceland lies on the </a:t>
            </a:r>
            <a:r>
              <a:rPr lang="en-US" sz="1200" b="0" dirty="0">
                <a:solidFill>
                  <a:srgbClr val="2BB8C9"/>
                </a:solidFill>
              </a:rPr>
              <a:t>Mid Atlantic Ridge </a:t>
            </a:r>
            <a:r>
              <a:rPr lang="en-US" sz="1200" b="0" dirty="0"/>
              <a:t>a region of </a:t>
            </a:r>
            <a:r>
              <a:rPr lang="en-US" sz="1200" b="0" dirty="0">
                <a:solidFill>
                  <a:srgbClr val="2BB8C9"/>
                </a:solidFill>
              </a:rPr>
              <a:t>sea floor spreading </a:t>
            </a:r>
            <a:r>
              <a:rPr lang="en-US" sz="1200" b="0" dirty="0">
                <a:solidFill>
                  <a:schemeClr val="tx1"/>
                </a:solidFill>
              </a:rPr>
              <a:t>(</a:t>
            </a:r>
            <a:r>
              <a:rPr lang="en-US" sz="1200" b="0" baseline="0" dirty="0">
                <a:solidFill>
                  <a:schemeClr val="tx1"/>
                </a:solidFill>
              </a:rPr>
              <a:t>divergent/constructive plate margin) it </a:t>
            </a:r>
            <a:r>
              <a:rPr lang="en-US" dirty="0"/>
              <a:t>is a very volcanic country and the rocks beneath its surface are hot. Iceland also gets a lot of rain, much of this rain filters down into the Earth’s crust through cracks and pores</a:t>
            </a:r>
            <a:r>
              <a:rPr lang="en-US" baseline="0" dirty="0"/>
              <a:t> where </a:t>
            </a:r>
            <a:r>
              <a:rPr lang="en-US" dirty="0"/>
              <a:t>it is naturally heated by the hot surrounding rocks and it then travels upwards to the surface. Sometimes this hot water explodes out as geysers other times it creates hot springs like the blue lagoon.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dirty="0">
                <a:solidFill>
                  <a:srgbClr val="2BB8C9"/>
                </a:solidFill>
              </a:rPr>
              <a:t>Iceland</a:t>
            </a:r>
            <a:r>
              <a:rPr lang="en-US" sz="1200" b="0" baseline="0" dirty="0">
                <a:solidFill>
                  <a:srgbClr val="2BB8C9"/>
                </a:solidFill>
              </a:rPr>
              <a:t> has over 200 extinct and active volcanoes, </a:t>
            </a:r>
            <a:r>
              <a:rPr lang="en-US" sz="1200" b="0" dirty="0">
                <a:solidFill>
                  <a:srgbClr val="2BB8C9"/>
                </a:solidFill>
              </a:rPr>
              <a:t>600 hot springs </a:t>
            </a:r>
            <a:r>
              <a:rPr lang="en-US" sz="1200" b="0" dirty="0"/>
              <a:t>and </a:t>
            </a:r>
            <a:r>
              <a:rPr lang="en-US" sz="1200" b="0" dirty="0">
                <a:solidFill>
                  <a:srgbClr val="2BB8C9"/>
                </a:solidFill>
              </a:rPr>
              <a:t>20 high-temperature steam fields</a:t>
            </a:r>
            <a:r>
              <a:rPr lang="en-US" sz="1200" b="0" dirty="0"/>
              <a:t> that are at least 150 °C.</a:t>
            </a:r>
            <a:r>
              <a:rPr lang="en-US" sz="1200" b="0" baseline="0" dirty="0"/>
              <a:t> I</a:t>
            </a:r>
            <a:r>
              <a:rPr lang="en-US" sz="1200" b="0" dirty="0"/>
              <a:t>celand currently generates over</a:t>
            </a:r>
            <a:r>
              <a:rPr lang="en-US" sz="1200" b="0" baseline="0" dirty="0"/>
              <a:t> </a:t>
            </a:r>
            <a:r>
              <a:rPr lang="en-US" sz="1200" b="0" dirty="0"/>
              <a:t>85% of heating and 27% of its electricity from </a:t>
            </a:r>
            <a:r>
              <a:rPr lang="en-US" sz="1200" b="0" dirty="0">
                <a:solidFill>
                  <a:srgbClr val="2BB8C9"/>
                </a:solidFill>
              </a:rPr>
              <a:t>geothermal energy</a:t>
            </a:r>
            <a:r>
              <a:rPr lang="en-US" sz="1200" b="0" dirty="0"/>
              <a:t>. Iceland’s mountainous</a:t>
            </a:r>
            <a:r>
              <a:rPr lang="en-US" sz="1200" b="0" baseline="0" dirty="0"/>
              <a:t> and glacial </a:t>
            </a:r>
            <a:r>
              <a:rPr lang="en-US" sz="1200" b="0" dirty="0"/>
              <a:t>geography also</a:t>
            </a:r>
            <a:r>
              <a:rPr lang="en-US" sz="1200" b="0" baseline="0" dirty="0"/>
              <a:t> means that it can also generate 7</a:t>
            </a:r>
            <a:r>
              <a:rPr lang="en-US" sz="1200" b="0" dirty="0"/>
              <a:t>0% of its</a:t>
            </a:r>
            <a:r>
              <a:rPr lang="en-US" sz="1200" b="0" baseline="0" dirty="0"/>
              <a:t> </a:t>
            </a:r>
            <a:r>
              <a:rPr lang="en-US" sz="1200" b="0" dirty="0"/>
              <a:t>electricity</a:t>
            </a:r>
            <a:r>
              <a:rPr lang="en-US" sz="1200" b="0" baseline="0" dirty="0"/>
              <a:t> </a:t>
            </a:r>
            <a:r>
              <a:rPr lang="en-US" sz="1200" b="0" dirty="0"/>
              <a:t>from </a:t>
            </a:r>
            <a:r>
              <a:rPr lang="en-US" sz="1200" b="0" dirty="0">
                <a:solidFill>
                  <a:srgbClr val="2BB8C9"/>
                </a:solidFill>
              </a:rPr>
              <a:t>hydropower</a:t>
            </a:r>
            <a:r>
              <a:rPr lang="en-US" sz="1200" b="0" dirty="0"/>
              <a:t> from glaciers and rivers in the interior of the country.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move from oil-based heating to geothermal heating saved Iceland an estimated $8.2 billion from 1970 to 2000 and lowered the carbon dioxide emissions by 37%. However Iceland is still</a:t>
            </a:r>
            <a:r>
              <a:rPr lang="en-US" sz="1200" b="0" baseline="0" dirty="0"/>
              <a:t> dependent on fossils fuels for its shipping boats, cars and buses – this reliance actually makes it one of the highest emitters of CO2 per capita (because of its very small population of ~320,000). </a:t>
            </a:r>
            <a:r>
              <a:rPr lang="en-US" sz="1200" b="0" dirty="0"/>
              <a:t>Research is underway into using </a:t>
            </a:r>
            <a:r>
              <a:rPr lang="en-US" sz="1200" b="0" dirty="0">
                <a:solidFill>
                  <a:srgbClr val="2BB8C9"/>
                </a:solidFill>
              </a:rPr>
              <a:t>hydrogen fuel cells </a:t>
            </a:r>
            <a:r>
              <a:rPr lang="en-US" sz="1200" b="0" dirty="0"/>
              <a:t>to power buses and cars – so</a:t>
            </a:r>
            <a:r>
              <a:rPr lang="en-US" sz="1200" b="0" baseline="0" dirty="0"/>
              <a:t> that Iceland can be 100% renewable.</a:t>
            </a:r>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28</a:t>
            </a:fld>
            <a:endParaRPr lang="en-GB"/>
          </a:p>
        </p:txBody>
      </p:sp>
    </p:spTree>
    <p:extLst>
      <p:ext uri="{BB962C8B-B14F-4D97-AF65-F5344CB8AC3E}">
        <p14:creationId xmlns:p14="http://schemas.microsoft.com/office/powerpoint/2010/main" val="1979422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of Costa Rica showing convergent plate boundary (teeth on upper plate) and major volcanoes. </a:t>
            </a:r>
          </a:p>
        </p:txBody>
      </p:sp>
      <p:sp>
        <p:nvSpPr>
          <p:cNvPr id="4" name="Slide Number Placeholder 3"/>
          <p:cNvSpPr>
            <a:spLocks noGrp="1"/>
          </p:cNvSpPr>
          <p:nvPr>
            <p:ph type="sldNum" sz="quarter" idx="10"/>
          </p:nvPr>
        </p:nvSpPr>
        <p:spPr/>
        <p:txBody>
          <a:bodyPr/>
          <a:lstStyle/>
          <a:p>
            <a:fld id="{E831D6D2-2EFA-4A4B-9A1C-67956E707DC2}" type="slidenum">
              <a:rPr lang="en-GB" smtClean="0"/>
              <a:t>29</a:t>
            </a:fld>
            <a:endParaRPr lang="en-GB"/>
          </a:p>
        </p:txBody>
      </p:sp>
    </p:spTree>
    <p:extLst>
      <p:ext uri="{BB962C8B-B14F-4D97-AF65-F5344CB8AC3E}">
        <p14:creationId xmlns:p14="http://schemas.microsoft.com/office/powerpoint/2010/main" val="2887554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Costa Rica has a </a:t>
            </a:r>
            <a:r>
              <a:rPr lang="en-US" b="0" dirty="0">
                <a:solidFill>
                  <a:srgbClr val="2BB8C9"/>
                </a:solidFill>
              </a:rPr>
              <a:t>high concentration per capita of rivers, dams, and volcanoes</a:t>
            </a:r>
            <a:r>
              <a:rPr lang="en-US" b="0" dirty="0"/>
              <a:t>, and </a:t>
            </a:r>
            <a:r>
              <a:rPr lang="en-US" b="0" dirty="0">
                <a:solidFill>
                  <a:srgbClr val="2BB8C9"/>
                </a:solidFill>
              </a:rPr>
              <a:t>4</a:t>
            </a:r>
            <a:r>
              <a:rPr lang="en-US" b="0" baseline="30000" dirty="0">
                <a:solidFill>
                  <a:srgbClr val="2BB8C9"/>
                </a:solidFill>
              </a:rPr>
              <a:t>th</a:t>
            </a:r>
            <a:r>
              <a:rPr lang="en-US" b="0" dirty="0">
                <a:solidFill>
                  <a:srgbClr val="2BB8C9"/>
                </a:solidFill>
              </a:rPr>
              <a:t> highest rainfall </a:t>
            </a:r>
            <a:r>
              <a:rPr lang="en-US" b="0" dirty="0"/>
              <a:t>per capita: average 2,926 mm/year - good for renewable energy generation.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elimination of the military in 1948 freed up millions of dollars which is now invested in social programs and renewable energy generation</a:t>
            </a:r>
          </a:p>
          <a:p>
            <a:r>
              <a:rPr lang="en-GB" b="0" dirty="0"/>
              <a:t>Renewable energy supplied </a:t>
            </a:r>
            <a:r>
              <a:rPr lang="en-GB" b="0" dirty="0">
                <a:solidFill>
                  <a:srgbClr val="2BB8C9"/>
                </a:solidFill>
              </a:rPr>
              <a:t>99% of electricity </a:t>
            </a:r>
            <a:r>
              <a:rPr lang="en-GB" b="0" dirty="0"/>
              <a:t>in Costa Rica in 2017,</a:t>
            </a:r>
            <a:r>
              <a:rPr lang="en-GB" b="0" baseline="0" dirty="0"/>
              <a:t> </a:t>
            </a:r>
            <a:r>
              <a:rPr lang="en-GB" b="0" dirty="0"/>
              <a:t>78% of which was HEP.</a:t>
            </a:r>
            <a:r>
              <a:rPr lang="en-GB" b="0" baseline="0" dirty="0"/>
              <a:t> </a:t>
            </a:r>
            <a:r>
              <a:rPr lang="en-GB" b="0" dirty="0"/>
              <a:t>For </a:t>
            </a:r>
            <a:r>
              <a:rPr lang="en-GB" b="0" dirty="0">
                <a:solidFill>
                  <a:srgbClr val="2BB8C9"/>
                </a:solidFill>
              </a:rPr>
              <a:t>300 days in 2017 and again in 2018 </a:t>
            </a:r>
            <a:r>
              <a:rPr lang="en-GB" b="0" dirty="0"/>
              <a:t>Costa Rica generated all of its electricity from renewable energy sources.</a:t>
            </a:r>
          </a:p>
          <a:p>
            <a:r>
              <a:rPr lang="en-US" b="0" dirty="0">
                <a:solidFill>
                  <a:srgbClr val="2BB8C9"/>
                </a:solidFill>
              </a:rPr>
              <a:t>Lake </a:t>
            </a:r>
            <a:r>
              <a:rPr lang="en-US" b="0" dirty="0" err="1">
                <a:solidFill>
                  <a:srgbClr val="2BB8C9"/>
                </a:solidFill>
              </a:rPr>
              <a:t>Arenal</a:t>
            </a:r>
            <a:r>
              <a:rPr lang="en-US" b="0" dirty="0">
                <a:solidFill>
                  <a:srgbClr val="2BB8C9"/>
                </a:solidFill>
              </a:rPr>
              <a:t> Dam </a:t>
            </a:r>
            <a:r>
              <a:rPr lang="en-US" b="0" dirty="0"/>
              <a:t>was built in 1979 as the first dam intended solely for hydroelectric power usage. It provides enough electricity to power </a:t>
            </a:r>
            <a:r>
              <a:rPr lang="en-US" b="0" dirty="0">
                <a:solidFill>
                  <a:srgbClr val="2BB8C9"/>
                </a:solidFill>
              </a:rPr>
              <a:t>12% </a:t>
            </a:r>
            <a:r>
              <a:rPr lang="en-US" b="0" dirty="0"/>
              <a:t>of Costa Rica.</a:t>
            </a:r>
          </a:p>
          <a:p>
            <a:endParaRPr lang="en-US" b="0" dirty="0"/>
          </a:p>
        </p:txBody>
      </p:sp>
      <p:sp>
        <p:nvSpPr>
          <p:cNvPr id="4" name="Slide Number Placeholder 3"/>
          <p:cNvSpPr>
            <a:spLocks noGrp="1"/>
          </p:cNvSpPr>
          <p:nvPr>
            <p:ph type="sldNum" sz="quarter" idx="10"/>
          </p:nvPr>
        </p:nvSpPr>
        <p:spPr/>
        <p:txBody>
          <a:bodyPr/>
          <a:lstStyle/>
          <a:p>
            <a:fld id="{6E33511E-B0AC-4DF2-813F-193DEC03A593}" type="slidenum">
              <a:rPr lang="en-GB" smtClean="0"/>
              <a:t>30</a:t>
            </a:fld>
            <a:endParaRPr lang="en-GB"/>
          </a:p>
        </p:txBody>
      </p:sp>
    </p:spTree>
    <p:extLst>
      <p:ext uri="{BB962C8B-B14F-4D97-AF65-F5344CB8AC3E}">
        <p14:creationId xmlns:p14="http://schemas.microsoft.com/office/powerpoint/2010/main" val="29341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Whilst 99% electricity in Costa Rica is from renewables which  but </a:t>
            </a:r>
            <a:r>
              <a:rPr lang="en-US" sz="1200" b="1">
                <a:solidFill>
                  <a:srgbClr val="2BB8C9"/>
                </a:solidFill>
              </a:rPr>
              <a:t>70% energy consumption in Costa Rica is from transport </a:t>
            </a:r>
            <a:r>
              <a:rPr lang="en-US" sz="1200"/>
              <a:t>which runs on </a:t>
            </a:r>
            <a:r>
              <a:rPr lang="en-US" sz="1200" b="1">
                <a:solidFill>
                  <a:srgbClr val="2BB8C9"/>
                </a:solidFill>
              </a:rPr>
              <a:t>petroleum</a:t>
            </a:r>
          </a:p>
          <a:p>
            <a:r>
              <a:rPr lang="en-US" sz="1200"/>
              <a:t>Costa Rica has </a:t>
            </a:r>
            <a:r>
              <a:rPr lang="en-US" sz="1200" err="1"/>
              <a:t>approx</a:t>
            </a:r>
            <a:r>
              <a:rPr lang="en-US" sz="1200"/>
              <a:t> </a:t>
            </a:r>
            <a:r>
              <a:rPr lang="en-US" sz="1200" b="1">
                <a:solidFill>
                  <a:srgbClr val="2BB8C9"/>
                </a:solidFill>
              </a:rPr>
              <a:t>287 cars per 1,000 people</a:t>
            </a:r>
            <a:r>
              <a:rPr lang="en-US" sz="1200"/>
              <a:t>, greater than the world and Latin American average.</a:t>
            </a:r>
          </a:p>
          <a:p>
            <a:r>
              <a:rPr lang="en-US" sz="1200"/>
              <a:t>Growth in car ownership has also made San José, the capital of Costa Rica, the most congested city in Latin America </a:t>
            </a:r>
          </a:p>
          <a:p>
            <a:r>
              <a:rPr lang="en-US" sz="1200"/>
              <a:t>Costa Rica’s goal is to be </a:t>
            </a:r>
            <a:r>
              <a:rPr lang="en-US" sz="1200" b="1">
                <a:solidFill>
                  <a:srgbClr val="2BB8C9"/>
                </a:solidFill>
              </a:rPr>
              <a:t>carbon neutral by 2021</a:t>
            </a:r>
          </a:p>
          <a:p>
            <a:r>
              <a:rPr lang="en-US" sz="1200"/>
              <a:t>Costa Rica’s hosts more than </a:t>
            </a:r>
            <a:r>
              <a:rPr lang="en-US" sz="1200" b="1">
                <a:solidFill>
                  <a:srgbClr val="2BB8C9"/>
                </a:solidFill>
              </a:rPr>
              <a:t>5% of the world’s species biodiversity </a:t>
            </a:r>
            <a:r>
              <a:rPr lang="en-US" sz="1200"/>
              <a:t>despite a landmass that covers 0.03% of the planet. </a:t>
            </a:r>
          </a:p>
          <a:p>
            <a:r>
              <a:rPr lang="en-US" sz="1200"/>
              <a:t>While dams provided the majority of the country’s electricity, they can have destructive environmental and social consequences, such as affecting previously healthy rivers, disrupting wildlife and displacing indigenous communities.</a:t>
            </a:r>
          </a:p>
          <a:p>
            <a:endParaRPr lang="en-GB"/>
          </a:p>
        </p:txBody>
      </p:sp>
      <p:sp>
        <p:nvSpPr>
          <p:cNvPr id="4" name="Slide Number Placeholder 3"/>
          <p:cNvSpPr>
            <a:spLocks noGrp="1"/>
          </p:cNvSpPr>
          <p:nvPr>
            <p:ph type="sldNum" sz="quarter" idx="10"/>
          </p:nvPr>
        </p:nvSpPr>
        <p:spPr/>
        <p:txBody>
          <a:bodyPr/>
          <a:lstStyle/>
          <a:p>
            <a:fld id="{E831D6D2-2EFA-4A4B-9A1C-67956E707DC2}" type="slidenum">
              <a:rPr lang="en-GB" smtClean="0"/>
              <a:t>31</a:t>
            </a:fld>
            <a:endParaRPr lang="en-GB"/>
          </a:p>
        </p:txBody>
      </p:sp>
    </p:spTree>
    <p:extLst>
      <p:ext uri="{BB962C8B-B14F-4D97-AF65-F5344CB8AC3E}">
        <p14:creationId xmlns:p14="http://schemas.microsoft.com/office/powerpoint/2010/main" val="714988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Whilst 99% electricity in Costa Rica is from renewables which  but </a:t>
            </a:r>
            <a:r>
              <a:rPr lang="en-US" sz="1200" b="1">
                <a:solidFill>
                  <a:srgbClr val="2BB8C9"/>
                </a:solidFill>
              </a:rPr>
              <a:t>70% energy consumption in Costa Rica is from transport </a:t>
            </a:r>
            <a:r>
              <a:rPr lang="en-US" sz="1200"/>
              <a:t>which runs on </a:t>
            </a:r>
            <a:r>
              <a:rPr lang="en-US" sz="1200" b="1">
                <a:solidFill>
                  <a:srgbClr val="2BB8C9"/>
                </a:solidFill>
              </a:rPr>
              <a:t>petroleum</a:t>
            </a:r>
          </a:p>
          <a:p>
            <a:r>
              <a:rPr lang="en-US" sz="1200"/>
              <a:t>Costa Rica has </a:t>
            </a:r>
            <a:r>
              <a:rPr lang="en-US" sz="1200" err="1"/>
              <a:t>approx</a:t>
            </a:r>
            <a:r>
              <a:rPr lang="en-US" sz="1200"/>
              <a:t> </a:t>
            </a:r>
            <a:r>
              <a:rPr lang="en-US" sz="1200" b="1">
                <a:solidFill>
                  <a:srgbClr val="2BB8C9"/>
                </a:solidFill>
              </a:rPr>
              <a:t>287 cars per 1,000 people</a:t>
            </a:r>
            <a:r>
              <a:rPr lang="en-US" sz="1200"/>
              <a:t>, greater than the world and Latin American average.</a:t>
            </a:r>
          </a:p>
          <a:p>
            <a:r>
              <a:rPr lang="en-US" sz="1200"/>
              <a:t>Growth in car ownership has also made San José, the capital of Costa Rica, the most congested city in Latin America </a:t>
            </a:r>
          </a:p>
          <a:p>
            <a:r>
              <a:rPr lang="en-US" sz="1200"/>
              <a:t>Costa Rica’s goal is to be </a:t>
            </a:r>
            <a:r>
              <a:rPr lang="en-US" sz="1200" b="1">
                <a:solidFill>
                  <a:srgbClr val="2BB8C9"/>
                </a:solidFill>
              </a:rPr>
              <a:t>carbon neutral by 2021</a:t>
            </a:r>
          </a:p>
          <a:p>
            <a:r>
              <a:rPr lang="en-US" sz="1200"/>
              <a:t>Costa Rica’s hosts more than </a:t>
            </a:r>
            <a:r>
              <a:rPr lang="en-US" sz="1200" b="1">
                <a:solidFill>
                  <a:srgbClr val="2BB8C9"/>
                </a:solidFill>
              </a:rPr>
              <a:t>5% of the world’s species biodiversity </a:t>
            </a:r>
            <a:r>
              <a:rPr lang="en-US" sz="1200"/>
              <a:t>despite a landmass that covers 0.03% of the planet. </a:t>
            </a:r>
          </a:p>
          <a:p>
            <a:r>
              <a:rPr lang="en-US" sz="1200"/>
              <a:t>While dams provided the majority of the country’s electricity, they can have destructive environmental and social consequences, such as affecting previously healthy rivers, disrupting wildlife and displacing indigenous communities.</a:t>
            </a:r>
          </a:p>
          <a:p>
            <a:endParaRPr lang="en-GB"/>
          </a:p>
        </p:txBody>
      </p:sp>
      <p:sp>
        <p:nvSpPr>
          <p:cNvPr id="4" name="Slide Number Placeholder 3"/>
          <p:cNvSpPr>
            <a:spLocks noGrp="1"/>
          </p:cNvSpPr>
          <p:nvPr>
            <p:ph type="sldNum" sz="quarter" idx="10"/>
          </p:nvPr>
        </p:nvSpPr>
        <p:spPr/>
        <p:txBody>
          <a:bodyPr/>
          <a:lstStyle/>
          <a:p>
            <a:fld id="{E831D6D2-2EFA-4A4B-9A1C-67956E707DC2}" type="slidenum">
              <a:rPr lang="en-GB" smtClean="0"/>
              <a:t>32</a:t>
            </a:fld>
            <a:endParaRPr lang="en-GB"/>
          </a:p>
        </p:txBody>
      </p:sp>
    </p:spTree>
    <p:extLst>
      <p:ext uri="{BB962C8B-B14F-4D97-AF65-F5344CB8AC3E}">
        <p14:creationId xmlns:p14="http://schemas.microsoft.com/office/powerpoint/2010/main" val="714988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BB8C9"/>
                </a:solidFill>
              </a:rPr>
              <a:t>Sugarcane</a:t>
            </a:r>
            <a:r>
              <a:rPr lang="en-US" dirty="0"/>
              <a:t> has been grown in Brazil for hundreds of years</a:t>
            </a:r>
          </a:p>
          <a:p>
            <a:r>
              <a:rPr lang="en-US" dirty="0"/>
              <a:t>Brazil is the 2</a:t>
            </a:r>
            <a:r>
              <a:rPr lang="en-US" baseline="30000" dirty="0"/>
              <a:t>nd</a:t>
            </a:r>
            <a:r>
              <a:rPr lang="en-US" dirty="0"/>
              <a:t> largest producer of bioethanol after the US.</a:t>
            </a:r>
          </a:p>
          <a:p>
            <a:r>
              <a:rPr lang="en-US" dirty="0"/>
              <a:t>In 2016 Brazil produced </a:t>
            </a:r>
            <a:r>
              <a:rPr lang="en-US" b="1" dirty="0">
                <a:solidFill>
                  <a:srgbClr val="2BB8C9"/>
                </a:solidFill>
              </a:rPr>
              <a:t>7.295 billion US gallons </a:t>
            </a:r>
            <a:r>
              <a:rPr lang="en-US" dirty="0"/>
              <a:t>of ethanol from sugarcane= </a:t>
            </a:r>
            <a:r>
              <a:rPr lang="en-US" b="1" dirty="0">
                <a:solidFill>
                  <a:srgbClr val="2BB8C9"/>
                </a:solidFill>
              </a:rPr>
              <a:t>27.4% </a:t>
            </a:r>
            <a:r>
              <a:rPr lang="en-US" dirty="0"/>
              <a:t>of the world's total ethanol production.</a:t>
            </a:r>
          </a:p>
          <a:p>
            <a:r>
              <a:rPr lang="en-US" dirty="0"/>
              <a:t>Brazil has </a:t>
            </a:r>
            <a:r>
              <a:rPr lang="en-US" b="1" dirty="0">
                <a:solidFill>
                  <a:srgbClr val="2BB8C9"/>
                </a:solidFill>
              </a:rPr>
              <a:t>replaced 42% of its gasoline</a:t>
            </a:r>
            <a:r>
              <a:rPr lang="en-US" dirty="0"/>
              <a:t> needs with bioethanol.</a:t>
            </a:r>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33</a:t>
            </a:fld>
            <a:endParaRPr lang="en-GB"/>
          </a:p>
        </p:txBody>
      </p:sp>
    </p:spTree>
    <p:extLst>
      <p:ext uri="{BB962C8B-B14F-4D97-AF65-F5344CB8AC3E}">
        <p14:creationId xmlns:p14="http://schemas.microsoft.com/office/powerpoint/2010/main" val="2453376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of new cars sold today in Brazil are </a:t>
            </a:r>
            <a:r>
              <a:rPr lang="en-US" b="1" dirty="0">
                <a:solidFill>
                  <a:srgbClr val="2BB8C9"/>
                </a:solidFill>
              </a:rPr>
              <a:t>flex fuel </a:t>
            </a:r>
            <a:r>
              <a:rPr lang="en-US" dirty="0"/>
              <a:t>(can run on either gasoline or pure ethanol) due to consumer demand </a:t>
            </a:r>
          </a:p>
          <a:p>
            <a:endParaRPr lang="en-US" dirty="0"/>
          </a:p>
          <a:p>
            <a:r>
              <a:rPr lang="en-US" dirty="0"/>
              <a:t>Since 2003, the combination of sugarcane ethanol and flex fuel vehicles has reduced Brazil’s emissions of carbon dioxide by more than </a:t>
            </a:r>
            <a:r>
              <a:rPr lang="en-US" b="1" dirty="0">
                <a:solidFill>
                  <a:srgbClr val="2BB8C9"/>
                </a:solidFill>
              </a:rPr>
              <a:t>350 million tons.</a:t>
            </a:r>
          </a:p>
          <a:p>
            <a:endParaRPr lang="en-US" dirty="0"/>
          </a:p>
          <a:p>
            <a:r>
              <a:rPr lang="en-US" dirty="0"/>
              <a:t>Growing sugar cane for ethanol has resulted in greater demand for rainforest land- concerns about </a:t>
            </a:r>
            <a:r>
              <a:rPr lang="en-US" b="1" dirty="0">
                <a:solidFill>
                  <a:srgbClr val="2BB8C9"/>
                </a:solidFill>
              </a:rPr>
              <a:t>deforestation and  biodiversity</a:t>
            </a:r>
          </a:p>
          <a:p>
            <a:endParaRPr lang="en-US" dirty="0"/>
          </a:p>
          <a:p>
            <a:r>
              <a:rPr lang="en-US" dirty="0"/>
              <a:t>Direct emissions from bioethanol are up to 90% lower than those of gasoline or diesel fuels but indirect emissions associated with production and land clearing for sugarcane cropping vary greatly and can be significant.</a:t>
            </a:r>
          </a:p>
          <a:p>
            <a:endParaRPr lang="en-US" dirty="0"/>
          </a:p>
          <a:p>
            <a:r>
              <a:rPr lang="en-US" dirty="0"/>
              <a:t>Sugarcane production use lots of water - up to </a:t>
            </a:r>
            <a:r>
              <a:rPr lang="en-US" b="1" dirty="0">
                <a:solidFill>
                  <a:srgbClr val="2BB8C9"/>
                </a:solidFill>
              </a:rPr>
              <a:t>4 </a:t>
            </a:r>
            <a:r>
              <a:rPr lang="en-US" b="1" dirty="0" err="1">
                <a:solidFill>
                  <a:srgbClr val="2BB8C9"/>
                </a:solidFill>
              </a:rPr>
              <a:t>litres</a:t>
            </a:r>
            <a:r>
              <a:rPr lang="en-US" b="1" dirty="0">
                <a:solidFill>
                  <a:srgbClr val="2BB8C9"/>
                </a:solidFill>
              </a:rPr>
              <a:t> of water </a:t>
            </a:r>
            <a:r>
              <a:rPr lang="en-US" dirty="0"/>
              <a:t>are needed to produce 1 </a:t>
            </a:r>
            <a:r>
              <a:rPr lang="en-US" dirty="0" err="1"/>
              <a:t>litre</a:t>
            </a:r>
            <a:r>
              <a:rPr lang="en-US" dirty="0"/>
              <a:t> of ethanol produced.</a:t>
            </a:r>
          </a:p>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34</a:t>
            </a:fld>
            <a:endParaRPr lang="en-GB"/>
          </a:p>
        </p:txBody>
      </p:sp>
    </p:spTree>
    <p:extLst>
      <p:ext uri="{BB962C8B-B14F-4D97-AF65-F5344CB8AC3E}">
        <p14:creationId xmlns:p14="http://schemas.microsoft.com/office/powerpoint/2010/main" val="61487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 activity in partners</a:t>
            </a:r>
          </a:p>
        </p:txBody>
      </p:sp>
      <p:sp>
        <p:nvSpPr>
          <p:cNvPr id="4" name="Slide Number Placeholder 3"/>
          <p:cNvSpPr>
            <a:spLocks noGrp="1"/>
          </p:cNvSpPr>
          <p:nvPr>
            <p:ph type="sldNum" sz="quarter" idx="10"/>
          </p:nvPr>
        </p:nvSpPr>
        <p:spPr/>
        <p:txBody>
          <a:bodyPr/>
          <a:lstStyle/>
          <a:p>
            <a:fld id="{E831D6D2-2EFA-4A4B-9A1C-67956E707DC2}" type="slidenum">
              <a:rPr lang="en-GB" smtClean="0"/>
              <a:t>4</a:t>
            </a:fld>
            <a:endParaRPr lang="en-GB"/>
          </a:p>
        </p:txBody>
      </p:sp>
    </p:spTree>
    <p:extLst>
      <p:ext uri="{BB962C8B-B14F-4D97-AF65-F5344CB8AC3E}">
        <p14:creationId xmlns:p14="http://schemas.microsoft.com/office/powerpoint/2010/main" val="37804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90% of new cars sold today in Brazil are </a:t>
            </a:r>
            <a:r>
              <a:rPr lang="en-US" b="1">
                <a:solidFill>
                  <a:srgbClr val="2BB8C9"/>
                </a:solidFill>
              </a:rPr>
              <a:t>flex fuel </a:t>
            </a:r>
            <a:r>
              <a:rPr lang="en-US"/>
              <a:t>(can run on either gasoline or pure ethanol) due to consumer demand </a:t>
            </a:r>
          </a:p>
          <a:p>
            <a:r>
              <a:rPr lang="en-US" dirty="0"/>
              <a:t>Since 2003, the combination of sugarcane ethanol and flex fuel vehicles has reduced Brazil’s emissions of carbon dioxide by more than </a:t>
            </a:r>
            <a:r>
              <a:rPr lang="en-US" b="1" dirty="0">
                <a:solidFill>
                  <a:srgbClr val="2BB8C9"/>
                </a:solidFill>
              </a:rPr>
              <a:t>350 million tons.</a:t>
            </a:r>
          </a:p>
          <a:p>
            <a:r>
              <a:rPr lang="en-US" dirty="0"/>
              <a:t>Growing sugar cane for ethanol has resulted in greater demand for rainforest land- concerns about </a:t>
            </a:r>
            <a:r>
              <a:rPr lang="en-US" b="1" dirty="0">
                <a:solidFill>
                  <a:srgbClr val="2BB8C9"/>
                </a:solidFill>
              </a:rPr>
              <a:t>deforestation and  biodiversity</a:t>
            </a:r>
          </a:p>
          <a:p>
            <a:r>
              <a:rPr lang="en-US" dirty="0"/>
              <a:t>Ethanol was badly hit in the global recession of 2008 as the Brazilian government gave subsidies to petrol - but is now recovering.</a:t>
            </a:r>
          </a:p>
          <a:p>
            <a:r>
              <a:rPr lang="en-US" dirty="0"/>
              <a:t>Direct emissions from bioethanol are up to 90% lower than those of gasoline or diesel fuels but indirect emissions associated with production and land clearing for sugarcane cropping vary greatly and can be significant.</a:t>
            </a:r>
          </a:p>
          <a:p>
            <a:r>
              <a:rPr lang="en-US" dirty="0"/>
              <a:t>Sugarcane production use lots of water - up to </a:t>
            </a:r>
            <a:r>
              <a:rPr lang="en-US" b="1" dirty="0">
                <a:solidFill>
                  <a:srgbClr val="2BB8C9"/>
                </a:solidFill>
              </a:rPr>
              <a:t>4 </a:t>
            </a:r>
            <a:r>
              <a:rPr lang="en-US" b="1" dirty="0" err="1">
                <a:solidFill>
                  <a:srgbClr val="2BB8C9"/>
                </a:solidFill>
              </a:rPr>
              <a:t>litres</a:t>
            </a:r>
            <a:r>
              <a:rPr lang="en-US" b="1" dirty="0">
                <a:solidFill>
                  <a:srgbClr val="2BB8C9"/>
                </a:solidFill>
              </a:rPr>
              <a:t> of water </a:t>
            </a:r>
            <a:r>
              <a:rPr lang="en-US" dirty="0"/>
              <a:t>are needed to produce 1 </a:t>
            </a:r>
            <a:r>
              <a:rPr lang="en-US" dirty="0" err="1"/>
              <a:t>litre</a:t>
            </a:r>
            <a:r>
              <a:rPr lang="en-US" dirty="0"/>
              <a:t> of ethanol produced.</a:t>
            </a:r>
          </a:p>
          <a:p>
            <a:endParaRPr lang="en-GB"/>
          </a:p>
        </p:txBody>
      </p:sp>
      <p:sp>
        <p:nvSpPr>
          <p:cNvPr id="4" name="Slide Number Placeholder 3"/>
          <p:cNvSpPr>
            <a:spLocks noGrp="1"/>
          </p:cNvSpPr>
          <p:nvPr>
            <p:ph type="sldNum" sz="quarter" idx="10"/>
          </p:nvPr>
        </p:nvSpPr>
        <p:spPr/>
        <p:txBody>
          <a:bodyPr/>
          <a:lstStyle/>
          <a:p>
            <a:fld id="{E831D6D2-2EFA-4A4B-9A1C-67956E707DC2}" type="slidenum">
              <a:rPr lang="en-GB" smtClean="0"/>
              <a:t>35</a:t>
            </a:fld>
            <a:endParaRPr lang="en-GB"/>
          </a:p>
        </p:txBody>
      </p:sp>
    </p:spTree>
    <p:extLst>
      <p:ext uri="{BB962C8B-B14F-4D97-AF65-F5344CB8AC3E}">
        <p14:creationId xmlns:p14="http://schemas.microsoft.com/office/powerpoint/2010/main" val="614876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36</a:t>
            </a:fld>
            <a:endParaRPr lang="en-GB"/>
          </a:p>
        </p:txBody>
      </p:sp>
    </p:spTree>
    <p:extLst>
      <p:ext uri="{BB962C8B-B14F-4D97-AF65-F5344CB8AC3E}">
        <p14:creationId xmlns:p14="http://schemas.microsoft.com/office/powerpoint/2010/main" val="951627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work – research and produce a</a:t>
            </a:r>
            <a:r>
              <a:rPr lang="en-GB" baseline="0" dirty="0"/>
              <a:t> tourist </a:t>
            </a:r>
            <a:r>
              <a:rPr lang="en-GB" dirty="0"/>
              <a:t>information leaflet on an eco-city</a:t>
            </a:r>
          </a:p>
          <a:p>
            <a:r>
              <a:rPr lang="en-GB" dirty="0"/>
              <a:t>Research</a:t>
            </a:r>
            <a:r>
              <a:rPr lang="en-GB" baseline="0" dirty="0"/>
              <a:t> somewhere where renewable energy is being used in the UK</a:t>
            </a:r>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37</a:t>
            </a:fld>
            <a:endParaRPr lang="en-GB"/>
          </a:p>
        </p:txBody>
      </p:sp>
    </p:spTree>
    <p:extLst>
      <p:ext uri="{BB962C8B-B14F-4D97-AF65-F5344CB8AC3E}">
        <p14:creationId xmlns:p14="http://schemas.microsoft.com/office/powerpoint/2010/main" val="22588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graph shows the total electricity generated by the UK in 2016 (data from Department of Business, Energy and Industrial Strategy) – most of the UKs power is generated from gas (42%) but renewables contribute a large proportion (24.5%).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Generating electricity from renewable sources is more complicated than from fossil fuels so it requires lots of new technology which is expensive to research and develop.</a:t>
            </a:r>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6</a:t>
            </a:fld>
            <a:endParaRPr lang="en-GB"/>
          </a:p>
        </p:txBody>
      </p:sp>
    </p:spTree>
    <p:extLst>
      <p:ext uri="{BB962C8B-B14F-4D97-AF65-F5344CB8AC3E}">
        <p14:creationId xmlns:p14="http://schemas.microsoft.com/office/powerpoint/2010/main" val="275754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teachers ascertain class knowledge</a:t>
            </a:r>
          </a:p>
        </p:txBody>
      </p:sp>
      <p:sp>
        <p:nvSpPr>
          <p:cNvPr id="4" name="Slide Number Placeholder 3"/>
          <p:cNvSpPr>
            <a:spLocks noGrp="1"/>
          </p:cNvSpPr>
          <p:nvPr>
            <p:ph type="sldNum" sz="quarter" idx="10"/>
          </p:nvPr>
        </p:nvSpPr>
        <p:spPr/>
        <p:txBody>
          <a:bodyPr/>
          <a:lstStyle/>
          <a:p>
            <a:fld id="{E831D6D2-2EFA-4A4B-9A1C-67956E707DC2}" type="slidenum">
              <a:rPr lang="en-GB" smtClean="0"/>
              <a:t>7</a:t>
            </a:fld>
            <a:endParaRPr lang="en-GB"/>
          </a:p>
        </p:txBody>
      </p:sp>
    </p:spTree>
    <p:extLst>
      <p:ext uri="{BB962C8B-B14F-4D97-AF65-F5344CB8AC3E}">
        <p14:creationId xmlns:p14="http://schemas.microsoft.com/office/powerpoint/2010/main" val="391524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t>Renewable energy is crucial for being able to reduce the amount of CO2 we are pumping into the atmosphere and oceans to be able to mitigate</a:t>
            </a:r>
            <a:r>
              <a:rPr lang="en-GB" b="0" baseline="0" dirty="0"/>
              <a:t> dangerous levels of climate change.</a:t>
            </a:r>
            <a:r>
              <a:rPr lang="en-US" b="0" dirty="0"/>
              <a:t> Climate change mitigation is a huge concern for governments around the world and with an ever increasing energy demand, especially in newly industrialized countries, we need to look for different ways of producing energy that is sustainable for future generations.</a:t>
            </a: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Global warming </a:t>
            </a:r>
            <a:r>
              <a:rPr lang="en-GB" dirty="0"/>
              <a:t>– the Earth’s average temperature has risen by 1.1</a:t>
            </a:r>
            <a:r>
              <a:rPr lang="en-GB" dirty="0">
                <a:latin typeface="Arial"/>
                <a:cs typeface="Arial"/>
              </a:rPr>
              <a:t>°</a:t>
            </a:r>
            <a:r>
              <a:rPr lang="en-GB" dirty="0">
                <a:cs typeface="Arial"/>
              </a:rPr>
              <a:t>C since the late</a:t>
            </a:r>
            <a:r>
              <a:rPr lang="en-GB" baseline="0" dirty="0">
                <a:cs typeface="Arial"/>
              </a:rPr>
              <a:t> 19</a:t>
            </a:r>
            <a:r>
              <a:rPr lang="en-GB" baseline="30000" dirty="0">
                <a:cs typeface="Arial"/>
              </a:rPr>
              <a:t>th</a:t>
            </a:r>
            <a:r>
              <a:rPr lang="en-GB" baseline="0" dirty="0">
                <a:cs typeface="Arial"/>
              </a:rPr>
              <a:t> century – most of this warming has occurred in the last 35 years </a:t>
            </a:r>
            <a:r>
              <a:rPr lang="en-US" sz="1200" b="0" i="0" kern="1200" dirty="0">
                <a:solidFill>
                  <a:schemeClr val="tx1"/>
                </a:solidFill>
                <a:effectLst/>
                <a:latin typeface="+mn-lt"/>
                <a:ea typeface="+mn-ea"/>
                <a:cs typeface="+mn-cs"/>
              </a:rPr>
              <a:t>at the fastest rate in recorded history</a:t>
            </a:r>
            <a:r>
              <a:rPr lang="en-GB" baseline="0" dirty="0">
                <a:cs typeface="Arial"/>
              </a:rPr>
              <a:t>.</a:t>
            </a:r>
            <a:r>
              <a:rPr lang="en-US" sz="1200" b="0" i="0" kern="1200" dirty="0">
                <a:solidFill>
                  <a:schemeClr val="tx1"/>
                </a:solidFill>
                <a:effectLst/>
                <a:latin typeface="+mn-lt"/>
                <a:ea typeface="+mn-ea"/>
                <a:cs typeface="+mn-cs"/>
              </a:rPr>
              <a:t> Global warming occurs when carbon dioxide and other greenhouse gases collect in the atmosphere and absorb sunlight and solar radiation that have bounced off the Earth’s surface. Normally, this radiation would escape into space—but these pollutants, which can last for years to centuries in the atmosphere, trap the heat and cause the planet to get hotter - the greenhouse effect.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NASA</a:t>
            </a:r>
            <a:r>
              <a:rPr lang="en-GB" baseline="0" dirty="0"/>
              <a:t> </a:t>
            </a:r>
            <a:r>
              <a:rPr lang="en-GB" baseline="0" dirty="0" err="1"/>
              <a:t>Y</a:t>
            </a:r>
            <a:r>
              <a:rPr lang="en-GB" dirty="0" err="1"/>
              <a:t>outube</a:t>
            </a:r>
            <a:r>
              <a:rPr lang="en-GB" dirty="0"/>
              <a:t> video showing planet warming </a:t>
            </a:r>
            <a:r>
              <a:rPr lang="en-GB" dirty="0">
                <a:sym typeface="Wingdings" panose="05000000000000000000" pitchFamily="2" charset="2"/>
              </a:rPr>
              <a:t> </a:t>
            </a:r>
            <a:r>
              <a:rPr lang="en-GB" dirty="0"/>
              <a:t>https://www.youtube.com/watch?time_continue=9&amp;v=s3RWTTtPg8E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Ocean acidification</a:t>
            </a:r>
            <a:r>
              <a:rPr lang="en-GB" b="1" baseline="0" dirty="0"/>
              <a:t> </a:t>
            </a:r>
            <a:r>
              <a:rPr lang="en-GB" baseline="0" dirty="0"/>
              <a:t>– carbon dioxide reacts with ocean water to produce acid (H2O + CO2 </a:t>
            </a:r>
            <a:r>
              <a:rPr lang="en-GB" baseline="0" dirty="0">
                <a:sym typeface="Wingdings" panose="05000000000000000000" pitchFamily="2" charset="2"/>
              </a:rPr>
              <a:t> H2CO3 (carbonic acid)) </a:t>
            </a:r>
            <a:r>
              <a:rPr lang="en-GB" baseline="0" dirty="0"/>
              <a:t>lowering the pH of the ocean (making it more acidic). When conditions are too acidic c</a:t>
            </a:r>
            <a:r>
              <a:rPr lang="en-US" baseline="0" dirty="0"/>
              <a:t>orals cannot absorb the calcium carbonate they need to maintain their skeletons and they dissolve. This is known as coral bleaching and results in the loss of vital reef habitats home to thousands of species of marine life. </a:t>
            </a:r>
            <a:r>
              <a:rPr lang="en-GB" baseline="0" dirty="0"/>
              <a:t>C</a:t>
            </a:r>
            <a:r>
              <a:rPr lang="en-GB" dirty="0"/>
              <a:t>arbon absorbed by ocean surface layers is increasing by 2 billion tonnes every year and coral reefs are suffering ever</a:t>
            </a:r>
            <a:r>
              <a:rPr lang="en-GB" baseline="0" dirty="0"/>
              <a:t> increasing levels of </a:t>
            </a:r>
            <a:r>
              <a:rPr lang="en-GB" dirty="0"/>
              <a:t>bleaching.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Sea level rise</a:t>
            </a:r>
            <a:r>
              <a:rPr lang="en-GB" b="1" baseline="0" dirty="0"/>
              <a:t> </a:t>
            </a:r>
            <a:r>
              <a:rPr lang="en-GB" baseline="0" dirty="0"/>
              <a:t>– 3.2mm each year – due to melting ice sheets and thermal expansion of 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Ice sheet mass </a:t>
            </a:r>
            <a:r>
              <a:rPr lang="en-GB" b="0" baseline="0" dirty="0"/>
              <a:t>– Greenland and Antarctic ice sheets decreasing </a:t>
            </a:r>
            <a:r>
              <a:rPr lang="en-GB" baseline="0" dirty="0"/>
              <a:t>by 413 </a:t>
            </a:r>
            <a:r>
              <a:rPr lang="en-GB" baseline="0" dirty="0" err="1"/>
              <a:t>gigtonnes</a:t>
            </a:r>
            <a:r>
              <a:rPr lang="en-GB" baseline="0" dirty="0"/>
              <a:t> each year. </a:t>
            </a:r>
            <a:r>
              <a:rPr lang="en-GB" b="0" baseline="0" dirty="0"/>
              <a:t>Arctic ice - </a:t>
            </a:r>
            <a:r>
              <a:rPr lang="en-GB" baseline="0" dirty="0"/>
              <a:t>decreasing by 13% each decade</a:t>
            </a:r>
            <a:endParaRPr lang="en-GB" dirty="0"/>
          </a:p>
          <a:p>
            <a:endParaRPr lang="en-GB" b="1" dirty="0"/>
          </a:p>
          <a:p>
            <a:r>
              <a:rPr lang="en-GB" b="1" dirty="0"/>
              <a:t>Glacier</a:t>
            </a:r>
            <a:r>
              <a:rPr lang="en-GB" b="1" baseline="0" dirty="0"/>
              <a:t> retreat </a:t>
            </a:r>
            <a:r>
              <a:rPr lang="en-GB" baseline="0" dirty="0"/>
              <a:t>– glaciers are retreating around the world particularly in the A</a:t>
            </a:r>
            <a:r>
              <a:rPr lang="en-US" sz="1200" b="0" i="0" kern="1200" dirty="0" err="1">
                <a:solidFill>
                  <a:schemeClr val="tx1"/>
                </a:solidFill>
                <a:effectLst/>
                <a:latin typeface="+mn-lt"/>
                <a:ea typeface="+mn-ea"/>
                <a:cs typeface="+mn-cs"/>
              </a:rPr>
              <a:t>lps</a:t>
            </a:r>
            <a:r>
              <a:rPr lang="en-US" sz="1200" b="0" i="0" kern="1200" dirty="0">
                <a:solidFill>
                  <a:schemeClr val="tx1"/>
                </a:solidFill>
                <a:effectLst/>
                <a:latin typeface="+mn-lt"/>
                <a:ea typeface="+mn-ea"/>
                <a:cs typeface="+mn-cs"/>
              </a:rPr>
              <a:t>, Himalayas, Andes, Rockies, Alaska and Africa</a:t>
            </a:r>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8</a:t>
            </a:fld>
            <a:endParaRPr lang="en-GB"/>
          </a:p>
        </p:txBody>
      </p:sp>
    </p:spTree>
    <p:extLst>
      <p:ext uri="{BB962C8B-B14F-4D97-AF65-F5344CB8AC3E}">
        <p14:creationId xmlns:p14="http://schemas.microsoft.com/office/powerpoint/2010/main" val="162040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t>
            </a:r>
            <a:r>
              <a:rPr lang="en-GB" dirty="0" err="1"/>
              <a:t>ipads</a:t>
            </a:r>
            <a:r>
              <a:rPr lang="en-GB" dirty="0"/>
              <a:t>/computers to research a renewable energy resource. Choices could be wind, solar, geothermal, biofuels, hydroelectric, wave etc. Split into groups or individual research. Questions could just be answered in exercise books or be used as a basis to create an information pamphlet, poster or presentation.</a:t>
            </a:r>
          </a:p>
        </p:txBody>
      </p:sp>
      <p:sp>
        <p:nvSpPr>
          <p:cNvPr id="4" name="Slide Number Placeholder 3"/>
          <p:cNvSpPr>
            <a:spLocks noGrp="1"/>
          </p:cNvSpPr>
          <p:nvPr>
            <p:ph type="sldNum" sz="quarter" idx="10"/>
          </p:nvPr>
        </p:nvSpPr>
        <p:spPr/>
        <p:txBody>
          <a:bodyPr/>
          <a:lstStyle/>
          <a:p>
            <a:fld id="{E831D6D2-2EFA-4A4B-9A1C-67956E707DC2}" type="slidenum">
              <a:rPr lang="en-GB" smtClean="0"/>
              <a:t>9</a:t>
            </a:fld>
            <a:endParaRPr lang="en-GB"/>
          </a:p>
        </p:txBody>
      </p:sp>
    </p:spTree>
    <p:extLst>
      <p:ext uri="{BB962C8B-B14F-4D97-AF65-F5344CB8AC3E}">
        <p14:creationId xmlns:p14="http://schemas.microsoft.com/office/powerpoint/2010/main" val="335969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Wind turbines are built to harness wind energy (kinetic energy). When the wind blows the blades move and spin a turbine connected to a generator which produces electricity. Wind turbines essentially work in the opposite way to a fan, instead of using electricity to make wind, they use wind to make electricity.</a:t>
            </a:r>
          </a:p>
          <a:p>
            <a:endParaRPr lang="en-GB"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order to create enough energy capable of powering thousands of homes, energy companies build large wind farms with lots of wind turbines. Wind turbines need to be built in the direction of prevailing winds and ideally on a clear hill top.</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BF7998D0-C520-4A1F-B020-86777D455314}" type="slidenum">
              <a:rPr lang="en-GB" smtClean="0"/>
              <a:t>10</a:t>
            </a:fld>
            <a:endParaRPr lang="en-GB"/>
          </a:p>
        </p:txBody>
      </p:sp>
    </p:spTree>
    <p:extLst>
      <p:ext uri="{BB962C8B-B14F-4D97-AF65-F5344CB8AC3E}">
        <p14:creationId xmlns:p14="http://schemas.microsoft.com/office/powerpoint/2010/main" val="20070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because the velocity is cubed in this equation the doubling of wind speed causes an eight-fold increase in power.</a:t>
            </a:r>
          </a:p>
        </p:txBody>
      </p:sp>
      <p:sp>
        <p:nvSpPr>
          <p:cNvPr id="4" name="Slide Number Placeholder 3"/>
          <p:cNvSpPr>
            <a:spLocks noGrp="1"/>
          </p:cNvSpPr>
          <p:nvPr>
            <p:ph type="sldNum" sz="quarter" idx="10"/>
          </p:nvPr>
        </p:nvSpPr>
        <p:spPr/>
        <p:txBody>
          <a:bodyPr/>
          <a:lstStyle/>
          <a:p>
            <a:fld id="{E831D6D2-2EFA-4A4B-9A1C-67956E707DC2}" type="slidenum">
              <a:rPr lang="en-GB" smtClean="0"/>
              <a:t>11</a:t>
            </a:fld>
            <a:endParaRPr lang="en-GB"/>
          </a:p>
        </p:txBody>
      </p:sp>
    </p:spTree>
    <p:extLst>
      <p:ext uri="{BB962C8B-B14F-4D97-AF65-F5344CB8AC3E}">
        <p14:creationId xmlns:p14="http://schemas.microsoft.com/office/powerpoint/2010/main" val="209012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111843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156438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7890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6545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81690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2DFF36-5506-41E6-9F9A-904D75BDE1FE}"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44259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2DFF36-5506-41E6-9F9A-904D75BDE1FE}" type="datetimeFigureOut">
              <a:rPr lang="en-GB" smtClean="0"/>
              <a:t>10/01/2019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01002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2DFF36-5506-41E6-9F9A-904D75BDE1FE}" type="datetimeFigureOut">
              <a:rPr lang="en-GB" smtClean="0"/>
              <a:t>10/01/2019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65797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DFF36-5506-41E6-9F9A-904D75BDE1FE}" type="datetimeFigureOut">
              <a:rPr lang="en-GB" smtClean="0"/>
              <a:t>10/01/2019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250338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2DFF36-5506-41E6-9F9A-904D75BDE1FE}"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88684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2DFF36-5506-41E6-9F9A-904D75BDE1FE}"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89457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7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DFF36-5506-41E6-9F9A-904D75BDE1FE}" type="datetimeFigureOut">
              <a:rPr lang="en-GB" smtClean="0"/>
              <a:t>10/01/2019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98273-BDC8-4BAE-9252-3A689535D432}" type="slidenum">
              <a:rPr lang="en-GB" smtClean="0"/>
              <a:t>‹#›</a:t>
            </a:fld>
            <a:endParaRPr lang="en-GB"/>
          </a:p>
        </p:txBody>
      </p:sp>
    </p:spTree>
    <p:extLst>
      <p:ext uri="{BB962C8B-B14F-4D97-AF65-F5344CB8AC3E}">
        <p14:creationId xmlns:p14="http://schemas.microsoft.com/office/powerpoint/2010/main" val="1301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3.pn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3.pn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1.jpe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 y="0"/>
            <a:ext cx="9156612" cy="445466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213" t="20490" r="16096"/>
          <a:stretch/>
        </p:blipFill>
        <p:spPr>
          <a:xfrm>
            <a:off x="707288" y="2097280"/>
            <a:ext cx="3452192" cy="2513731"/>
          </a:xfrm>
          <a:prstGeom prst="rect">
            <a:avLst/>
          </a:prstGeom>
          <a:ln w="38100">
            <a:solidFill>
              <a:schemeClr val="bg1"/>
            </a:solid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485532"/>
            <a:ext cx="3737571" cy="2799285"/>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214"/>
          <a:stretch/>
        </p:blipFill>
        <p:spPr>
          <a:xfrm>
            <a:off x="253632" y="4502018"/>
            <a:ext cx="3835382" cy="2162044"/>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6183" y="404664"/>
            <a:ext cx="1408155" cy="786910"/>
          </a:xfrm>
          <a:prstGeom prst="rect">
            <a:avLst/>
          </a:prstGeom>
        </p:spPr>
      </p:pic>
      <p:pic>
        <p:nvPicPr>
          <p:cNvPr id="4" name="Picture 2" descr="Image result for rape seed fie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5552" y="4221086"/>
            <a:ext cx="3996341" cy="249391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2953" r="21041"/>
          <a:stretch/>
        </p:blipFill>
        <p:spPr>
          <a:xfrm>
            <a:off x="3131840" y="3306236"/>
            <a:ext cx="2592383" cy="2618365"/>
          </a:xfrm>
          <a:prstGeom prst="ellipse">
            <a:avLst/>
          </a:prstGeom>
          <a:ln w="38100">
            <a:solidFill>
              <a:schemeClr val="bg1"/>
            </a:solidFill>
          </a:ln>
          <a:effectLst>
            <a:outerShdw blurRad="50800" dist="38100" dir="2700000" algn="tl" rotWithShape="0">
              <a:prstClr val="black">
                <a:alpha val="40000"/>
              </a:prstClr>
            </a:outerShdw>
          </a:effectLst>
        </p:spPr>
      </p:pic>
      <p:pic>
        <p:nvPicPr>
          <p:cNvPr id="1536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28" y="209550"/>
            <a:ext cx="57975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8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139308-4524-4787-A3AA-77951E05EC56}"/>
              </a:ext>
            </a:extLst>
          </p:cNvPr>
          <p:cNvPicPr>
            <a:picLocks noChangeAspect="1"/>
          </p:cNvPicPr>
          <p:nvPr/>
        </p:nvPicPr>
        <p:blipFill>
          <a:blip r:embed="rId3"/>
          <a:stretch>
            <a:fillRect/>
          </a:stretch>
        </p:blipFill>
        <p:spPr>
          <a:xfrm>
            <a:off x="300923" y="1419085"/>
            <a:ext cx="8542153" cy="520187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ADC3E8A-5E82-4E14-9B3B-EE60AC486B5F}"/>
              </a:ext>
            </a:extLst>
          </p:cNvPr>
          <p:cNvSpPr txBox="1"/>
          <p:nvPr/>
        </p:nvSpPr>
        <p:spPr>
          <a:xfrm>
            <a:off x="1043149" y="1805180"/>
            <a:ext cx="1584176" cy="707886"/>
          </a:xfrm>
          <a:prstGeom prst="rect">
            <a:avLst/>
          </a:prstGeom>
          <a:noFill/>
        </p:spPr>
        <p:txBody>
          <a:bodyPr wrap="square" rtlCol="0">
            <a:spAutoFit/>
          </a:bodyPr>
          <a:lstStyle/>
          <a:p>
            <a:r>
              <a:rPr lang="en-GB" sz="2000" b="1" dirty="0"/>
              <a:t>Propeller Blade</a:t>
            </a:r>
          </a:p>
        </p:txBody>
      </p:sp>
      <p:sp>
        <p:nvSpPr>
          <p:cNvPr id="9" name="TextBox 8">
            <a:extLst>
              <a:ext uri="{FF2B5EF4-FFF2-40B4-BE49-F238E27FC236}">
                <a16:creationId xmlns:a16="http://schemas.microsoft.com/office/drawing/2014/main" id="{6C273D9C-7DCF-4F28-A264-82F3D747981C}"/>
              </a:ext>
            </a:extLst>
          </p:cNvPr>
          <p:cNvSpPr txBox="1"/>
          <p:nvPr/>
        </p:nvSpPr>
        <p:spPr>
          <a:xfrm>
            <a:off x="184643" y="3409402"/>
            <a:ext cx="1584176" cy="1015663"/>
          </a:xfrm>
          <a:prstGeom prst="rect">
            <a:avLst/>
          </a:prstGeom>
          <a:noFill/>
        </p:spPr>
        <p:txBody>
          <a:bodyPr wrap="square" rtlCol="0">
            <a:spAutoFit/>
          </a:bodyPr>
          <a:lstStyle/>
          <a:p>
            <a:r>
              <a:rPr lang="en-GB" sz="2000" b="1" dirty="0"/>
              <a:t>Nacelle containing generator</a:t>
            </a:r>
          </a:p>
        </p:txBody>
      </p:sp>
      <p:sp>
        <p:nvSpPr>
          <p:cNvPr id="10" name="TextBox 9">
            <a:extLst>
              <a:ext uri="{FF2B5EF4-FFF2-40B4-BE49-F238E27FC236}">
                <a16:creationId xmlns:a16="http://schemas.microsoft.com/office/drawing/2014/main" id="{A8310224-E944-4C1F-80B3-76D0D04DC97B}"/>
              </a:ext>
            </a:extLst>
          </p:cNvPr>
          <p:cNvSpPr txBox="1"/>
          <p:nvPr/>
        </p:nvSpPr>
        <p:spPr>
          <a:xfrm>
            <a:off x="861855" y="4656397"/>
            <a:ext cx="1584176" cy="400110"/>
          </a:xfrm>
          <a:prstGeom prst="rect">
            <a:avLst/>
          </a:prstGeom>
          <a:noFill/>
        </p:spPr>
        <p:txBody>
          <a:bodyPr wrap="square" rtlCol="0">
            <a:spAutoFit/>
          </a:bodyPr>
          <a:lstStyle/>
          <a:p>
            <a:r>
              <a:rPr lang="en-GB" sz="2000" b="1" dirty="0"/>
              <a:t>Tower</a:t>
            </a:r>
          </a:p>
        </p:txBody>
      </p:sp>
      <p:cxnSp>
        <p:nvCxnSpPr>
          <p:cNvPr id="8" name="Straight Arrow Connector 7">
            <a:extLst>
              <a:ext uri="{FF2B5EF4-FFF2-40B4-BE49-F238E27FC236}">
                <a16:creationId xmlns:a16="http://schemas.microsoft.com/office/drawing/2014/main" id="{6415802C-1421-435A-9A92-01F937387508}"/>
              </a:ext>
            </a:extLst>
          </p:cNvPr>
          <p:cNvCxnSpPr>
            <a:cxnSpLocks/>
          </p:cNvCxnSpPr>
          <p:nvPr/>
        </p:nvCxnSpPr>
        <p:spPr>
          <a:xfrm>
            <a:off x="1979712" y="2276872"/>
            <a:ext cx="1421903" cy="2160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E05C7DA-22C4-408A-85D4-FF8606D22276}"/>
              </a:ext>
            </a:extLst>
          </p:cNvPr>
          <p:cNvCxnSpPr>
            <a:cxnSpLocks/>
          </p:cNvCxnSpPr>
          <p:nvPr/>
        </p:nvCxnSpPr>
        <p:spPr>
          <a:xfrm flipV="1">
            <a:off x="1115616" y="3262692"/>
            <a:ext cx="1268600" cy="3089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4EF9B9-2177-4350-8710-F0125054068C}"/>
              </a:ext>
            </a:extLst>
          </p:cNvPr>
          <p:cNvCxnSpPr>
            <a:cxnSpLocks/>
          </p:cNvCxnSpPr>
          <p:nvPr/>
        </p:nvCxnSpPr>
        <p:spPr>
          <a:xfrm>
            <a:off x="1653943" y="4869160"/>
            <a:ext cx="10367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9251725-A731-40C8-A074-AA6C7A1FEDC0}"/>
              </a:ext>
            </a:extLst>
          </p:cNvPr>
          <p:cNvSpPr txBox="1"/>
          <p:nvPr/>
        </p:nvSpPr>
        <p:spPr>
          <a:xfrm>
            <a:off x="5442813" y="1616730"/>
            <a:ext cx="2204702" cy="523220"/>
          </a:xfrm>
          <a:prstGeom prst="rect">
            <a:avLst/>
          </a:prstGeom>
          <a:noFill/>
        </p:spPr>
        <p:txBody>
          <a:bodyPr wrap="square" rtlCol="0">
            <a:spAutoFit/>
          </a:bodyPr>
          <a:lstStyle/>
          <a:p>
            <a:r>
              <a:rPr lang="en-GB" sz="2800" b="1" dirty="0"/>
              <a:t>Wind farm</a:t>
            </a:r>
          </a:p>
        </p:txBody>
      </p:sp>
      <p:sp>
        <p:nvSpPr>
          <p:cNvPr id="24" name="TextBox 23">
            <a:extLst>
              <a:ext uri="{FF2B5EF4-FFF2-40B4-BE49-F238E27FC236}">
                <a16:creationId xmlns:a16="http://schemas.microsoft.com/office/drawing/2014/main" id="{BCAC4ED6-735A-4C44-8B87-76B701C5ED0C}"/>
              </a:ext>
            </a:extLst>
          </p:cNvPr>
          <p:cNvSpPr txBox="1"/>
          <p:nvPr/>
        </p:nvSpPr>
        <p:spPr>
          <a:xfrm>
            <a:off x="1835237" y="6242490"/>
            <a:ext cx="2204702" cy="523220"/>
          </a:xfrm>
          <a:prstGeom prst="rect">
            <a:avLst/>
          </a:prstGeom>
          <a:noFill/>
        </p:spPr>
        <p:txBody>
          <a:bodyPr wrap="square" rtlCol="0">
            <a:spAutoFit/>
          </a:bodyPr>
          <a:lstStyle/>
          <a:p>
            <a:r>
              <a:rPr lang="en-GB" sz="2800" b="1" dirty="0"/>
              <a:t>Wind turbine</a:t>
            </a:r>
          </a:p>
        </p:txBody>
      </p:sp>
      <p:sp>
        <p:nvSpPr>
          <p:cNvPr id="25" name="TextBox 24">
            <a:extLst>
              <a:ext uri="{FF2B5EF4-FFF2-40B4-BE49-F238E27FC236}">
                <a16:creationId xmlns:a16="http://schemas.microsoft.com/office/drawing/2014/main" id="{FD91E5E4-4063-403C-A968-414D708E8641}"/>
              </a:ext>
            </a:extLst>
          </p:cNvPr>
          <p:cNvSpPr txBox="1"/>
          <p:nvPr/>
        </p:nvSpPr>
        <p:spPr>
          <a:xfrm>
            <a:off x="5284365" y="2170022"/>
            <a:ext cx="3759845" cy="1323439"/>
          </a:xfrm>
          <a:prstGeom prst="rect">
            <a:avLst/>
          </a:prstGeom>
          <a:noFill/>
        </p:spPr>
        <p:txBody>
          <a:bodyPr wrap="square" rtlCol="0">
            <a:spAutoFit/>
          </a:bodyPr>
          <a:lstStyle/>
          <a:p>
            <a:pPr marL="342900" indent="-342900">
              <a:buFont typeface="Arial" panose="020B0604020202020204" pitchFamily="34" charset="0"/>
              <a:buChar char="•"/>
            </a:pPr>
            <a:r>
              <a:rPr lang="en-GB" sz="2000" b="1" dirty="0"/>
              <a:t>Strong winds</a:t>
            </a:r>
          </a:p>
          <a:p>
            <a:pPr marL="342900" indent="-342900">
              <a:buFont typeface="Arial" panose="020B0604020202020204" pitchFamily="34" charset="0"/>
              <a:buChar char="•"/>
            </a:pPr>
            <a:r>
              <a:rPr lang="en-GB" sz="2000" b="1" dirty="0"/>
              <a:t>Clear hilltop</a:t>
            </a:r>
          </a:p>
          <a:p>
            <a:pPr marL="342900" indent="-342900">
              <a:buFont typeface="Arial" panose="020B0604020202020204" pitchFamily="34" charset="0"/>
              <a:buChar char="•"/>
            </a:pPr>
            <a:r>
              <a:rPr lang="en-GB" sz="2000" b="1" dirty="0"/>
              <a:t>Turbines in prevailing wind direction</a:t>
            </a:r>
          </a:p>
        </p:txBody>
      </p:sp>
    </p:spTree>
    <p:extLst>
      <p:ext uri="{BB962C8B-B14F-4D97-AF65-F5344CB8AC3E}">
        <p14:creationId xmlns:p14="http://schemas.microsoft.com/office/powerpoint/2010/main" val="161101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4084C-3C56-436F-8201-A3D8483929E1}"/>
              </a:ext>
            </a:extLst>
          </p:cNvPr>
          <p:cNvSpPr>
            <a:spLocks noGrp="1"/>
          </p:cNvSpPr>
          <p:nvPr>
            <p:ph idx="1"/>
          </p:nvPr>
        </p:nvSpPr>
        <p:spPr>
          <a:xfrm>
            <a:off x="457200" y="1916832"/>
            <a:ext cx="8229600" cy="4824536"/>
          </a:xfrm>
        </p:spPr>
        <p:txBody>
          <a:bodyPr>
            <a:normAutofit fontScale="92500" lnSpcReduction="20000"/>
          </a:bodyPr>
          <a:lstStyle/>
          <a:p>
            <a:pPr marL="0" indent="0">
              <a:buNone/>
            </a:pPr>
            <a:r>
              <a:rPr lang="en-GB" dirty="0"/>
              <a:t>The amount of power, and therefore electricity, a wind turbine can produce is largely based on wind velocity using this equation:</a:t>
            </a:r>
          </a:p>
          <a:p>
            <a:pPr marL="0" indent="0">
              <a:buNone/>
            </a:pPr>
            <a:endParaRPr lang="en-GB" dirty="0"/>
          </a:p>
          <a:p>
            <a:pPr marL="0" indent="0" algn="ctr">
              <a:buNone/>
            </a:pPr>
            <a:r>
              <a:rPr lang="en-GB" sz="4800" b="1" dirty="0"/>
              <a:t>Power = ½ ρ</a:t>
            </a:r>
            <a:r>
              <a:rPr lang="en-GB" sz="4800" b="1" dirty="0">
                <a:solidFill>
                  <a:srgbClr val="D35241"/>
                </a:solidFill>
              </a:rPr>
              <a:t>A</a:t>
            </a:r>
            <a:r>
              <a:rPr lang="en-GB" sz="4800" b="1" dirty="0">
                <a:solidFill>
                  <a:srgbClr val="2BB8C9"/>
                </a:solidFill>
              </a:rPr>
              <a:t>V</a:t>
            </a:r>
            <a:r>
              <a:rPr lang="en-GB" sz="4800" b="1" baseline="30000" dirty="0">
                <a:solidFill>
                  <a:srgbClr val="2BB8C9"/>
                </a:solidFill>
              </a:rPr>
              <a:t>3</a:t>
            </a:r>
          </a:p>
          <a:p>
            <a:pPr marL="0" indent="0" algn="ctr">
              <a:buNone/>
            </a:pPr>
            <a:endParaRPr lang="en-GB" dirty="0"/>
          </a:p>
          <a:p>
            <a:pPr marL="0" indent="0">
              <a:buNone/>
            </a:pPr>
            <a:endParaRPr lang="en-GB" b="1" dirty="0"/>
          </a:p>
          <a:p>
            <a:pPr marL="0" indent="0">
              <a:buNone/>
            </a:pPr>
            <a:r>
              <a:rPr lang="en-GB" b="1" dirty="0"/>
              <a:t>ρ = air density; ~1 kg m</a:t>
            </a:r>
            <a:r>
              <a:rPr lang="en-GB" b="1" baseline="30000" dirty="0"/>
              <a:t>3</a:t>
            </a:r>
            <a:endParaRPr lang="en-GB" b="1" dirty="0"/>
          </a:p>
          <a:p>
            <a:pPr marL="0" indent="0">
              <a:buNone/>
            </a:pPr>
            <a:r>
              <a:rPr lang="en-GB" b="1" dirty="0"/>
              <a:t>A = swept area (π r</a:t>
            </a:r>
            <a:r>
              <a:rPr lang="en-GB" b="1" baseline="30000" dirty="0"/>
              <a:t>2</a:t>
            </a:r>
            <a:r>
              <a:rPr lang="en-GB" b="1" dirty="0"/>
              <a:t> )</a:t>
            </a:r>
          </a:p>
          <a:p>
            <a:pPr marL="0" indent="0">
              <a:buNone/>
            </a:pPr>
            <a:r>
              <a:rPr lang="en-GB" b="1" dirty="0"/>
              <a:t>V = velocity (m s</a:t>
            </a:r>
            <a:r>
              <a:rPr lang="en-GB" b="1" baseline="30000" dirty="0"/>
              <a:t>-1</a:t>
            </a:r>
            <a:r>
              <a:rPr lang="en-GB" b="1" dirty="0"/>
              <a:t>)</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4EDA7434-C466-4132-B183-E7F5D66F5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pic>
        <p:nvPicPr>
          <p:cNvPr id="5" name="Picture 2">
            <a:extLst>
              <a:ext uri="{FF2B5EF4-FFF2-40B4-BE49-F238E27FC236}">
                <a16:creationId xmlns:a16="http://schemas.microsoft.com/office/drawing/2014/main" id="{7E607737-E9F7-43EC-B783-4D55E71D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80A224C-A8A4-403C-99F1-50E25DE92CDB}"/>
              </a:ext>
            </a:extLst>
          </p:cNvPr>
          <p:cNvSpPr txBox="1"/>
          <p:nvPr/>
        </p:nvSpPr>
        <p:spPr>
          <a:xfrm>
            <a:off x="5076056" y="5301208"/>
            <a:ext cx="3610744" cy="1077218"/>
          </a:xfrm>
          <a:prstGeom prst="rect">
            <a:avLst/>
          </a:prstGeom>
          <a:solidFill>
            <a:srgbClr val="82D8D0"/>
          </a:solidFill>
          <a:ln w="57150">
            <a:solidFill>
              <a:schemeClr val="bg1"/>
            </a:solidFill>
          </a:ln>
        </p:spPr>
        <p:txBody>
          <a:bodyPr wrap="square" rtlCol="0">
            <a:spAutoFit/>
          </a:bodyPr>
          <a:lstStyle/>
          <a:p>
            <a:pPr algn="ctr"/>
            <a:r>
              <a:rPr lang="en-GB" sz="3200" b="1" dirty="0">
                <a:solidFill>
                  <a:schemeClr val="bg1"/>
                </a:solidFill>
              </a:rPr>
              <a:t>Power is measured in </a:t>
            </a:r>
            <a:r>
              <a:rPr lang="en-GB" sz="3200" b="1" u="sng" dirty="0">
                <a:solidFill>
                  <a:schemeClr val="bg1"/>
                </a:solidFill>
              </a:rPr>
              <a:t>Watts</a:t>
            </a:r>
          </a:p>
        </p:txBody>
      </p:sp>
      <p:sp>
        <p:nvSpPr>
          <p:cNvPr id="7" name="TextBox 6">
            <a:extLst>
              <a:ext uri="{FF2B5EF4-FFF2-40B4-BE49-F238E27FC236}">
                <a16:creationId xmlns:a16="http://schemas.microsoft.com/office/drawing/2014/main" id="{E40D9190-1FBC-484D-8337-27D2A53D76F8}"/>
              </a:ext>
            </a:extLst>
          </p:cNvPr>
          <p:cNvSpPr txBox="1"/>
          <p:nvPr/>
        </p:nvSpPr>
        <p:spPr>
          <a:xfrm>
            <a:off x="5508104" y="4212808"/>
            <a:ext cx="2304256" cy="646331"/>
          </a:xfrm>
          <a:prstGeom prst="rect">
            <a:avLst/>
          </a:prstGeom>
          <a:noFill/>
        </p:spPr>
        <p:txBody>
          <a:bodyPr wrap="square" rtlCol="0">
            <a:spAutoFit/>
          </a:bodyPr>
          <a:lstStyle/>
          <a:p>
            <a:r>
              <a:rPr lang="en-GB" b="1" dirty="0">
                <a:solidFill>
                  <a:srgbClr val="D35241"/>
                </a:solidFill>
              </a:rPr>
              <a:t>Larger wind turbine = more power</a:t>
            </a:r>
          </a:p>
        </p:txBody>
      </p:sp>
      <p:sp>
        <p:nvSpPr>
          <p:cNvPr id="8" name="TextBox 7">
            <a:extLst>
              <a:ext uri="{FF2B5EF4-FFF2-40B4-BE49-F238E27FC236}">
                <a16:creationId xmlns:a16="http://schemas.microsoft.com/office/drawing/2014/main" id="{6239142B-617F-474C-9AB7-2BC9BF912E18}"/>
              </a:ext>
            </a:extLst>
          </p:cNvPr>
          <p:cNvSpPr txBox="1"/>
          <p:nvPr/>
        </p:nvSpPr>
        <p:spPr>
          <a:xfrm>
            <a:off x="6371485" y="2962689"/>
            <a:ext cx="2304256" cy="646331"/>
          </a:xfrm>
          <a:prstGeom prst="rect">
            <a:avLst/>
          </a:prstGeom>
          <a:noFill/>
        </p:spPr>
        <p:txBody>
          <a:bodyPr wrap="square" rtlCol="0">
            <a:spAutoFit/>
          </a:bodyPr>
          <a:lstStyle/>
          <a:p>
            <a:r>
              <a:rPr lang="en-GB" b="1" dirty="0">
                <a:solidFill>
                  <a:srgbClr val="2BB8C9"/>
                </a:solidFill>
              </a:rPr>
              <a:t>Higher wind speed = lots more power</a:t>
            </a:r>
          </a:p>
        </p:txBody>
      </p:sp>
    </p:spTree>
    <p:extLst>
      <p:ext uri="{BB962C8B-B14F-4D97-AF65-F5344CB8AC3E}">
        <p14:creationId xmlns:p14="http://schemas.microsoft.com/office/powerpoint/2010/main" val="325198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4084C-3C56-436F-8201-A3D8483929E1}"/>
              </a:ext>
            </a:extLst>
          </p:cNvPr>
          <p:cNvSpPr>
            <a:spLocks noGrp="1"/>
          </p:cNvSpPr>
          <p:nvPr>
            <p:ph idx="1"/>
          </p:nvPr>
        </p:nvSpPr>
        <p:spPr>
          <a:xfrm>
            <a:off x="460694" y="2780192"/>
            <a:ext cx="3779197" cy="2139950"/>
          </a:xfrm>
        </p:spPr>
        <p:txBody>
          <a:bodyPr>
            <a:normAutofit fontScale="85000" lnSpcReduction="20000"/>
          </a:bodyPr>
          <a:lstStyle/>
          <a:p>
            <a:pPr marL="0" indent="0">
              <a:buNone/>
            </a:pPr>
            <a:r>
              <a:rPr lang="en-GB" sz="3800" b="1" dirty="0"/>
              <a:t>Power = ½ ρAV</a:t>
            </a:r>
            <a:r>
              <a:rPr lang="en-GB" sz="3800" b="1" baseline="30000" dirty="0"/>
              <a:t>3</a:t>
            </a:r>
          </a:p>
          <a:p>
            <a:pPr marL="0" indent="0" algn="ctr">
              <a:buNone/>
            </a:pPr>
            <a:endParaRPr lang="en-GB" dirty="0"/>
          </a:p>
          <a:p>
            <a:pPr marL="0" indent="0">
              <a:buNone/>
            </a:pPr>
            <a:r>
              <a:rPr lang="en-GB" b="1" dirty="0"/>
              <a:t>ρ = air density; ~1 kg m</a:t>
            </a:r>
            <a:r>
              <a:rPr lang="en-GB" b="1" baseline="30000" dirty="0"/>
              <a:t>3</a:t>
            </a:r>
            <a:endParaRPr lang="en-GB" b="1" dirty="0"/>
          </a:p>
          <a:p>
            <a:pPr marL="0" indent="0">
              <a:buNone/>
            </a:pPr>
            <a:r>
              <a:rPr lang="en-GB" b="1" dirty="0"/>
              <a:t>A = swept area (π r</a:t>
            </a:r>
            <a:r>
              <a:rPr lang="en-GB" b="1" baseline="30000" dirty="0"/>
              <a:t>2</a:t>
            </a:r>
            <a:r>
              <a:rPr lang="en-GB" b="1" dirty="0"/>
              <a:t> )</a:t>
            </a:r>
          </a:p>
          <a:p>
            <a:pPr marL="0" indent="0">
              <a:buNone/>
            </a:pPr>
            <a:r>
              <a:rPr lang="en-GB" b="1" dirty="0"/>
              <a:t>V = velocity (m s</a:t>
            </a:r>
            <a:r>
              <a:rPr lang="en-GB" b="1" baseline="30000" dirty="0"/>
              <a:t>-1</a:t>
            </a:r>
            <a:r>
              <a:rPr lang="en-GB" b="1" dirty="0"/>
              <a:t>)</a:t>
            </a:r>
          </a:p>
          <a:p>
            <a:pPr marL="0" indent="0">
              <a:buNone/>
            </a:pPr>
            <a:endParaRPr lang="en-GB" dirty="0"/>
          </a:p>
        </p:txBody>
      </p:sp>
      <p:pic>
        <p:nvPicPr>
          <p:cNvPr id="4" name="Picture 3">
            <a:extLst>
              <a:ext uri="{FF2B5EF4-FFF2-40B4-BE49-F238E27FC236}">
                <a16:creationId xmlns:a16="http://schemas.microsoft.com/office/drawing/2014/main" id="{4EDA7434-C466-4132-B183-E7F5D66F5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pic>
        <p:nvPicPr>
          <p:cNvPr id="5" name="Picture 2">
            <a:extLst>
              <a:ext uri="{FF2B5EF4-FFF2-40B4-BE49-F238E27FC236}">
                <a16:creationId xmlns:a16="http://schemas.microsoft.com/office/drawing/2014/main" id="{7E607737-E9F7-43EC-B783-4D55E71D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80A224C-A8A4-403C-99F1-50E25DE92CDB}"/>
              </a:ext>
            </a:extLst>
          </p:cNvPr>
          <p:cNvSpPr txBox="1"/>
          <p:nvPr/>
        </p:nvSpPr>
        <p:spPr>
          <a:xfrm>
            <a:off x="471877" y="5132100"/>
            <a:ext cx="3031186" cy="954107"/>
          </a:xfrm>
          <a:prstGeom prst="rect">
            <a:avLst/>
          </a:prstGeom>
          <a:solidFill>
            <a:srgbClr val="82D8D0"/>
          </a:solidFill>
          <a:ln w="57150">
            <a:solidFill>
              <a:schemeClr val="bg1"/>
            </a:solidFill>
          </a:ln>
        </p:spPr>
        <p:txBody>
          <a:bodyPr wrap="square" rtlCol="0">
            <a:spAutoFit/>
          </a:bodyPr>
          <a:lstStyle/>
          <a:p>
            <a:pPr algn="ctr"/>
            <a:r>
              <a:rPr lang="en-GB" sz="2800" b="1" dirty="0">
                <a:solidFill>
                  <a:schemeClr val="bg1"/>
                </a:solidFill>
              </a:rPr>
              <a:t>Power is measured in </a:t>
            </a:r>
            <a:r>
              <a:rPr lang="en-GB" sz="2800" b="1" u="sng" dirty="0">
                <a:solidFill>
                  <a:schemeClr val="bg1"/>
                </a:solidFill>
              </a:rPr>
              <a:t>Watts</a:t>
            </a:r>
          </a:p>
        </p:txBody>
      </p:sp>
      <p:sp>
        <p:nvSpPr>
          <p:cNvPr id="2" name="Rectangle 1">
            <a:extLst>
              <a:ext uri="{FF2B5EF4-FFF2-40B4-BE49-F238E27FC236}">
                <a16:creationId xmlns:a16="http://schemas.microsoft.com/office/drawing/2014/main" id="{322D0F5E-2263-41A6-AFCD-FBDE03AC4C40}"/>
              </a:ext>
            </a:extLst>
          </p:cNvPr>
          <p:cNvSpPr/>
          <p:nvPr/>
        </p:nvSpPr>
        <p:spPr>
          <a:xfrm>
            <a:off x="432762" y="2080526"/>
            <a:ext cx="8603733" cy="523220"/>
          </a:xfrm>
          <a:prstGeom prst="rect">
            <a:avLst/>
          </a:prstGeom>
        </p:spPr>
        <p:txBody>
          <a:bodyPr wrap="square">
            <a:spAutoFit/>
          </a:bodyPr>
          <a:lstStyle/>
          <a:p>
            <a:r>
              <a:rPr lang="en-GB" sz="2800" b="1" dirty="0"/>
              <a:t>How much power can be generated in this situation?</a:t>
            </a:r>
          </a:p>
        </p:txBody>
      </p:sp>
      <p:pic>
        <p:nvPicPr>
          <p:cNvPr id="9" name="Picture 8">
            <a:extLst>
              <a:ext uri="{FF2B5EF4-FFF2-40B4-BE49-F238E27FC236}">
                <a16:creationId xmlns:a16="http://schemas.microsoft.com/office/drawing/2014/main" id="{5C952F86-1293-46AC-B536-29519CB5107F}"/>
              </a:ext>
            </a:extLst>
          </p:cNvPr>
          <p:cNvPicPr>
            <a:picLocks noChangeAspect="1"/>
          </p:cNvPicPr>
          <p:nvPr/>
        </p:nvPicPr>
        <p:blipFill>
          <a:blip r:embed="rId5"/>
          <a:stretch>
            <a:fillRect/>
          </a:stretch>
        </p:blipFill>
        <p:spPr>
          <a:xfrm>
            <a:off x="4217914" y="2623367"/>
            <a:ext cx="4465392" cy="3973985"/>
          </a:xfrm>
          <a:prstGeom prst="rect">
            <a:avLst/>
          </a:prstGeom>
        </p:spPr>
      </p:pic>
    </p:spTree>
    <p:extLst>
      <p:ext uri="{BB962C8B-B14F-4D97-AF65-F5344CB8AC3E}">
        <p14:creationId xmlns:p14="http://schemas.microsoft.com/office/powerpoint/2010/main" val="13457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sp>
        <p:nvSpPr>
          <p:cNvPr id="3" name="TextBox 2"/>
          <p:cNvSpPr txBox="1"/>
          <p:nvPr/>
        </p:nvSpPr>
        <p:spPr>
          <a:xfrm>
            <a:off x="236091" y="2167406"/>
            <a:ext cx="4464496"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UK has </a:t>
            </a:r>
            <a:r>
              <a:rPr lang="en-GB" sz="2800" b="1" dirty="0">
                <a:solidFill>
                  <a:srgbClr val="2BB8C9"/>
                </a:solidFill>
              </a:rPr>
              <a:t>9,220  wind turbines </a:t>
            </a:r>
            <a:r>
              <a:rPr lang="en-GB" sz="2800" dirty="0"/>
              <a:t>(Oct 2018) with a capacity for </a:t>
            </a:r>
            <a:r>
              <a:rPr lang="en-GB" sz="2800" b="1" dirty="0">
                <a:solidFill>
                  <a:srgbClr val="2BB8C9"/>
                </a:solidFill>
              </a:rPr>
              <a:t>20.1 gigawatts </a:t>
            </a:r>
            <a:r>
              <a:rPr lang="en-GB" sz="2800" dirty="0"/>
              <a:t>– 6</a:t>
            </a:r>
            <a:r>
              <a:rPr lang="en-GB" sz="2800" baseline="30000" dirty="0"/>
              <a:t>th</a:t>
            </a:r>
            <a:r>
              <a:rPr lang="en-GB" sz="2800" dirty="0"/>
              <a:t> largest producer of wind power in the world</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In 2017 </a:t>
            </a:r>
            <a:r>
              <a:rPr lang="en-GB" sz="2800" b="1" dirty="0">
                <a:solidFill>
                  <a:srgbClr val="2BB8C9"/>
                </a:solidFill>
              </a:rPr>
              <a:t>17% of UK electricity </a:t>
            </a:r>
            <a:r>
              <a:rPr lang="en-GB" sz="2800" dirty="0"/>
              <a:t>was generated from wind power (29% by renewables in total) </a:t>
            </a:r>
          </a:p>
        </p:txBody>
      </p:sp>
      <p:sp>
        <p:nvSpPr>
          <p:cNvPr id="4" name="TextBox 3"/>
          <p:cNvSpPr txBox="1"/>
          <p:nvPr/>
        </p:nvSpPr>
        <p:spPr>
          <a:xfrm>
            <a:off x="6146679" y="6524188"/>
            <a:ext cx="3312368" cy="307777"/>
          </a:xfrm>
          <a:prstGeom prst="rect">
            <a:avLst/>
          </a:prstGeom>
          <a:noFill/>
        </p:spPr>
        <p:txBody>
          <a:bodyPr wrap="square" rtlCol="0">
            <a:spAutoFit/>
          </a:bodyPr>
          <a:lstStyle/>
          <a:p>
            <a:r>
              <a:rPr lang="en-GB" sz="1400" dirty="0"/>
              <a:t>© 2014 </a:t>
            </a:r>
            <a:r>
              <a:rPr lang="en-GB" sz="1400" dirty="0" err="1"/>
              <a:t>Syon</a:t>
            </a:r>
            <a:r>
              <a:rPr lang="en-GB" sz="1400" dirty="0"/>
              <a:t> Geographical Ltd. </a:t>
            </a: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480316"/>
            <a:ext cx="4378382" cy="504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69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7D6D93C-471F-42C7-A737-03DC9912C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3" y="2857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1">
            <a:extLst>
              <a:ext uri="{FF2B5EF4-FFF2-40B4-BE49-F238E27FC236}">
                <a16:creationId xmlns:a16="http://schemas.microsoft.com/office/drawing/2014/main" id="{531BC212-2417-4F43-9CD8-610B1EC6F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090" y="260648"/>
            <a:ext cx="1586484" cy="1187797"/>
          </a:xfrm>
          <a:prstGeom prst="rect">
            <a:avLst/>
          </a:prstGeom>
        </p:spPr>
      </p:pic>
      <p:pic>
        <p:nvPicPr>
          <p:cNvPr id="6" name="Picture 5">
            <a:extLst>
              <a:ext uri="{FF2B5EF4-FFF2-40B4-BE49-F238E27FC236}">
                <a16:creationId xmlns:a16="http://schemas.microsoft.com/office/drawing/2014/main" id="{DB46AA76-21FD-4036-A73B-2E1E7CF6C995}"/>
              </a:ext>
            </a:extLst>
          </p:cNvPr>
          <p:cNvPicPr>
            <a:picLocks noChangeAspect="1"/>
          </p:cNvPicPr>
          <p:nvPr/>
        </p:nvPicPr>
        <p:blipFill rotWithShape="1">
          <a:blip r:embed="rId4"/>
          <a:srcRect t="6762" b="40319"/>
          <a:stretch/>
        </p:blipFill>
        <p:spPr>
          <a:xfrm>
            <a:off x="182488" y="2060848"/>
            <a:ext cx="8635008" cy="3427187"/>
          </a:xfrm>
          <a:prstGeom prst="rect">
            <a:avLst/>
          </a:prstGeom>
        </p:spPr>
      </p:pic>
      <p:sp>
        <p:nvSpPr>
          <p:cNvPr id="7" name="TextBox 6">
            <a:extLst>
              <a:ext uri="{FF2B5EF4-FFF2-40B4-BE49-F238E27FC236}">
                <a16:creationId xmlns:a16="http://schemas.microsoft.com/office/drawing/2014/main" id="{36C366D8-C342-4596-92F0-7E820D10EB5C}"/>
              </a:ext>
            </a:extLst>
          </p:cNvPr>
          <p:cNvSpPr txBox="1"/>
          <p:nvPr/>
        </p:nvSpPr>
        <p:spPr>
          <a:xfrm>
            <a:off x="323528" y="5684939"/>
            <a:ext cx="8635008" cy="461665"/>
          </a:xfrm>
          <a:prstGeom prst="rect">
            <a:avLst/>
          </a:prstGeom>
          <a:noFill/>
        </p:spPr>
        <p:txBody>
          <a:bodyPr wrap="square" rtlCol="0">
            <a:spAutoFit/>
          </a:bodyPr>
          <a:lstStyle/>
          <a:p>
            <a:r>
              <a:rPr lang="en-US" sz="2400" dirty="0"/>
              <a:t>25.7 MW Lauingen Energy Park in Bavarian Swabia, Germany</a:t>
            </a:r>
            <a:endParaRPr lang="en-GB" sz="2400" dirty="0"/>
          </a:p>
        </p:txBody>
      </p:sp>
    </p:spTree>
    <p:extLst>
      <p:ext uri="{BB962C8B-B14F-4D97-AF65-F5344CB8AC3E}">
        <p14:creationId xmlns:p14="http://schemas.microsoft.com/office/powerpoint/2010/main" val="189808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A13BC-EF94-4224-AAF5-ABEC63055506}"/>
              </a:ext>
            </a:extLst>
          </p:cNvPr>
          <p:cNvSpPr>
            <a:spLocks noGrp="1"/>
          </p:cNvSpPr>
          <p:nvPr>
            <p:ph idx="1"/>
          </p:nvPr>
        </p:nvSpPr>
        <p:spPr>
          <a:xfrm>
            <a:off x="323528" y="2168520"/>
            <a:ext cx="4700587" cy="4525963"/>
          </a:xfrm>
        </p:spPr>
        <p:txBody>
          <a:bodyPr>
            <a:normAutofit fontScale="92500" lnSpcReduction="20000"/>
          </a:bodyPr>
          <a:lstStyle/>
          <a:p>
            <a:pPr marL="285750" indent="-285750"/>
            <a:r>
              <a:rPr lang="en-GB" b="1" dirty="0">
                <a:solidFill>
                  <a:srgbClr val="2BB8C9"/>
                </a:solidFill>
              </a:rPr>
              <a:t>Thermal solar panels </a:t>
            </a:r>
            <a:r>
              <a:rPr lang="en-GB" dirty="0"/>
              <a:t>are used to generate heat energy, </a:t>
            </a:r>
          </a:p>
          <a:p>
            <a:pPr marL="285750" indent="-285750"/>
            <a:r>
              <a:rPr lang="en-GB" b="1" dirty="0">
                <a:solidFill>
                  <a:srgbClr val="2BB8C9"/>
                </a:solidFill>
              </a:rPr>
              <a:t>Photovoltaic (PV) cells </a:t>
            </a:r>
            <a:r>
              <a:rPr lang="en-GB" dirty="0"/>
              <a:t>made from silicon turn sunlight directly into electricity</a:t>
            </a:r>
          </a:p>
          <a:p>
            <a:pPr marL="285750" indent="-285750"/>
            <a:r>
              <a:rPr lang="en-GB" b="1" dirty="0">
                <a:solidFill>
                  <a:srgbClr val="2BB8C9"/>
                </a:solidFill>
              </a:rPr>
              <a:t>3.4% </a:t>
            </a:r>
            <a:r>
              <a:rPr lang="en-GB" dirty="0"/>
              <a:t>of total electricity was generated by Solar PV in the UK in 2017</a:t>
            </a:r>
            <a:r>
              <a:rPr lang="en-GB" b="1" dirty="0">
                <a:solidFill>
                  <a:srgbClr val="2BB8C9"/>
                </a:solidFill>
              </a:rPr>
              <a:t> </a:t>
            </a:r>
            <a:r>
              <a:rPr lang="en-GB" dirty="0"/>
              <a:t>(29% by renewables in total) </a:t>
            </a:r>
          </a:p>
          <a:p>
            <a:endParaRPr lang="en-GB" dirty="0"/>
          </a:p>
        </p:txBody>
      </p:sp>
      <p:pic>
        <p:nvPicPr>
          <p:cNvPr id="4" name="Picture 2">
            <a:extLst>
              <a:ext uri="{FF2B5EF4-FFF2-40B4-BE49-F238E27FC236}">
                <a16:creationId xmlns:a16="http://schemas.microsoft.com/office/drawing/2014/main" id="{F980ADD4-E26E-4CF2-A9BD-892821476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23" y="2857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1">
            <a:extLst>
              <a:ext uri="{FF2B5EF4-FFF2-40B4-BE49-F238E27FC236}">
                <a16:creationId xmlns:a16="http://schemas.microsoft.com/office/drawing/2014/main" id="{1974D1FD-F8A4-4782-BB22-FA3D7BED9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8090" y="260648"/>
            <a:ext cx="1586484" cy="1187797"/>
          </a:xfrm>
          <a:prstGeom prst="rect">
            <a:avLst/>
          </a:prstGeom>
        </p:spPr>
      </p:pic>
      <p:pic>
        <p:nvPicPr>
          <p:cNvPr id="5" name="Picture 4">
            <a:extLst>
              <a:ext uri="{FF2B5EF4-FFF2-40B4-BE49-F238E27FC236}">
                <a16:creationId xmlns:a16="http://schemas.microsoft.com/office/drawing/2014/main" id="{56F90D3F-A32C-4ECD-8B88-261B12F6DEA4}"/>
              </a:ext>
            </a:extLst>
          </p:cNvPr>
          <p:cNvPicPr>
            <a:picLocks noChangeAspect="1"/>
          </p:cNvPicPr>
          <p:nvPr/>
        </p:nvPicPr>
        <p:blipFill>
          <a:blip r:embed="rId5"/>
          <a:stretch>
            <a:fillRect/>
          </a:stretch>
        </p:blipFill>
        <p:spPr>
          <a:xfrm>
            <a:off x="4394574" y="1680523"/>
            <a:ext cx="4569913" cy="4569913"/>
          </a:xfrm>
          <a:prstGeom prst="rect">
            <a:avLst/>
          </a:prstGeom>
        </p:spPr>
      </p:pic>
    </p:spTree>
    <p:extLst>
      <p:ext uri="{BB962C8B-B14F-4D97-AF65-F5344CB8AC3E}">
        <p14:creationId xmlns:p14="http://schemas.microsoft.com/office/powerpoint/2010/main" val="21973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8090" y="260648"/>
            <a:ext cx="1586484" cy="1187797"/>
          </a:xfrm>
        </p:spPr>
      </p:pic>
      <p:sp>
        <p:nvSpPr>
          <p:cNvPr id="3" name="TextBox 2"/>
          <p:cNvSpPr txBox="1"/>
          <p:nvPr/>
        </p:nvSpPr>
        <p:spPr>
          <a:xfrm>
            <a:off x="167543" y="1922616"/>
            <a:ext cx="5132793" cy="4893647"/>
          </a:xfrm>
          <a:prstGeom prst="rect">
            <a:avLst/>
          </a:prstGeom>
          <a:noFill/>
        </p:spPr>
        <p:txBody>
          <a:bodyPr wrap="square" rtlCol="0">
            <a:spAutoFit/>
          </a:bodyPr>
          <a:lstStyle/>
          <a:p>
            <a:pPr marL="285750" indent="-285750">
              <a:buFont typeface="Arial" panose="020B0604020202020204" pitchFamily="34" charset="0"/>
              <a:buChar char="•"/>
            </a:pPr>
            <a:r>
              <a:rPr lang="en-GB" sz="2600" dirty="0"/>
              <a:t>South of UK has </a:t>
            </a:r>
            <a:r>
              <a:rPr lang="en-GB" sz="2600" b="1" dirty="0">
                <a:solidFill>
                  <a:srgbClr val="2BB8C9"/>
                </a:solidFill>
              </a:rPr>
              <a:t>‘solar potential’ </a:t>
            </a:r>
            <a:r>
              <a:rPr lang="en-GB" sz="2600" dirty="0"/>
              <a:t>equal to Germany which generates 7% of electricity from solar PV.</a:t>
            </a:r>
          </a:p>
          <a:p>
            <a:pPr marL="285750" indent="-285750">
              <a:buFont typeface="Arial" panose="020B0604020202020204" pitchFamily="34" charset="0"/>
              <a:buChar char="•"/>
            </a:pPr>
            <a:r>
              <a:rPr lang="en-GB" sz="2600" dirty="0"/>
              <a:t>Solar panels are expensive. You need a lot of them and they require rare metals such as </a:t>
            </a:r>
            <a:r>
              <a:rPr lang="en-GB" sz="2600" b="1" dirty="0">
                <a:solidFill>
                  <a:srgbClr val="2BB8C9"/>
                </a:solidFill>
              </a:rPr>
              <a:t>cadmium</a:t>
            </a:r>
            <a:r>
              <a:rPr lang="en-GB" sz="2600" dirty="0"/>
              <a:t> and </a:t>
            </a:r>
            <a:r>
              <a:rPr lang="en-GB" sz="2600" b="1" dirty="0">
                <a:solidFill>
                  <a:srgbClr val="2BB8C9"/>
                </a:solidFill>
              </a:rPr>
              <a:t>indium.</a:t>
            </a:r>
          </a:p>
          <a:p>
            <a:pPr marL="285750" indent="-285750">
              <a:buFont typeface="Arial" panose="020B0604020202020204" pitchFamily="34" charset="0"/>
              <a:buChar char="•"/>
            </a:pPr>
            <a:r>
              <a:rPr lang="en-GB" sz="2600" dirty="0"/>
              <a:t>An average UK house uses around </a:t>
            </a:r>
            <a:r>
              <a:rPr lang="en-GB" sz="2600" b="1" dirty="0">
                <a:solidFill>
                  <a:srgbClr val="2BB8C9"/>
                </a:solidFill>
              </a:rPr>
              <a:t>3kW</a:t>
            </a:r>
            <a:r>
              <a:rPr lang="en-GB" sz="2600" dirty="0"/>
              <a:t> of energy each year – you need 12-15 solar panels to generate this much power.</a:t>
            </a:r>
            <a:endParaRPr lang="en-GB" sz="2600" b="1" dirty="0">
              <a:solidFill>
                <a:srgbClr val="2BB8C9"/>
              </a:solidFill>
            </a:endParaRPr>
          </a:p>
        </p:txBody>
      </p:sp>
      <p:pic>
        <p:nvPicPr>
          <p:cNvPr id="3074" name="Picture 2" descr="https://upload.wikimedia.org/wikipedia/commons/1/15/SolarGIS-Solar-map-United-Kingdom-en.png"/>
          <p:cNvPicPr>
            <a:picLocks noChangeAspect="1" noChangeArrowheads="1"/>
          </p:cNvPicPr>
          <p:nvPr/>
        </p:nvPicPr>
        <p:blipFill rotWithShape="1">
          <a:blip r:embed="rId4">
            <a:extLst>
              <a:ext uri="{28A0092B-C50C-407E-A947-70E740481C1C}">
                <a14:useLocalDpi xmlns:a14="http://schemas.microsoft.com/office/drawing/2010/main" val="0"/>
              </a:ext>
            </a:extLst>
          </a:blip>
          <a:srcRect t="4398"/>
          <a:stretch/>
        </p:blipFill>
        <p:spPr bwMode="auto">
          <a:xfrm>
            <a:off x="5076057" y="1457180"/>
            <a:ext cx="3900400" cy="4932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4246" y="6446931"/>
            <a:ext cx="2885217" cy="369332"/>
          </a:xfrm>
          <a:prstGeom prst="rect">
            <a:avLst/>
          </a:prstGeom>
          <a:noFill/>
        </p:spPr>
        <p:txBody>
          <a:bodyPr wrap="square" rtlCol="0">
            <a:spAutoFit/>
          </a:bodyPr>
          <a:lstStyle/>
          <a:p>
            <a:r>
              <a:rPr lang="en-GB" dirty="0"/>
              <a:t>UK solar energy potential</a:t>
            </a:r>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053" y="19097"/>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77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9/9f/NesjavellirPowerPlant_edit2.jpg/1920px-NesjavellirPowerPlant_edit2.jpg">
            <a:extLst>
              <a:ext uri="{FF2B5EF4-FFF2-40B4-BE49-F238E27FC236}">
                <a16:creationId xmlns:a16="http://schemas.microsoft.com/office/drawing/2014/main" id="{B6A6780A-370D-48B0-8E40-3FEF3F234E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811" y="1516729"/>
            <a:ext cx="7292378" cy="4861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4493AD8-3ED1-4CE1-B626-D53C9D43D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483" y="167441"/>
            <a:ext cx="1401535" cy="1191973"/>
          </a:xfrm>
          <a:prstGeom prst="rect">
            <a:avLst/>
          </a:prstGeom>
          <a:effectLst>
            <a:outerShdw blurRad="50800" dist="38100" dir="2700000" algn="tl" rotWithShape="0">
              <a:prstClr val="black">
                <a:alpha val="40000"/>
              </a:prstClr>
            </a:outerShdw>
          </a:effectLst>
        </p:spPr>
      </p:pic>
      <p:pic>
        <p:nvPicPr>
          <p:cNvPr id="7" name="Picture 2">
            <a:extLst>
              <a:ext uri="{FF2B5EF4-FFF2-40B4-BE49-F238E27FC236}">
                <a16:creationId xmlns:a16="http://schemas.microsoft.com/office/drawing/2014/main" id="{8938C8B3-09D1-495A-9766-97CC46286D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98" y="-46294"/>
            <a:ext cx="57800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79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483" y="167441"/>
            <a:ext cx="1401535" cy="1191973"/>
          </a:xfrm>
          <a:prstGeom prst="rect">
            <a:avLst/>
          </a:prstGeom>
          <a:effectLst>
            <a:outerShdw blurRad="50800" dist="38100" dir="2700000" algn="tl" rotWithShape="0">
              <a:prstClr val="black">
                <a:alpha val="40000"/>
              </a:prstClr>
            </a:outerShdw>
          </a:effec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98" y="-46294"/>
            <a:ext cx="57800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4591C1C-C928-404F-B21F-3328FDC41140}"/>
              </a:ext>
            </a:extLst>
          </p:cNvPr>
          <p:cNvSpPr txBox="1"/>
          <p:nvPr/>
        </p:nvSpPr>
        <p:spPr>
          <a:xfrm>
            <a:off x="208440" y="2086154"/>
            <a:ext cx="4032448"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2BB8C9"/>
                </a:solidFill>
              </a:rPr>
              <a:t>Geothermal energy </a:t>
            </a:r>
            <a:r>
              <a:rPr lang="en-GB" sz="2400" dirty="0"/>
              <a:t>= heat energy from the Earth</a:t>
            </a:r>
          </a:p>
          <a:p>
            <a:pPr marL="285750" indent="-285750">
              <a:buFont typeface="Arial" panose="020B0604020202020204" pitchFamily="34" charset="0"/>
              <a:buChar char="•"/>
            </a:pPr>
            <a:r>
              <a:rPr lang="en-GB" sz="2400" b="1" dirty="0">
                <a:solidFill>
                  <a:srgbClr val="2BB8C9"/>
                </a:solidFill>
              </a:rPr>
              <a:t>Decay of radioactive elements </a:t>
            </a:r>
            <a:r>
              <a:rPr lang="en-GB" sz="2400" dirty="0"/>
              <a:t>and </a:t>
            </a:r>
            <a:r>
              <a:rPr lang="en-GB" sz="2400" b="1" dirty="0">
                <a:solidFill>
                  <a:srgbClr val="2BB8C9"/>
                </a:solidFill>
              </a:rPr>
              <a:t>residual heat </a:t>
            </a:r>
            <a:r>
              <a:rPr lang="en-GB" sz="2400" dirty="0"/>
              <a:t>from planetary formation 4.5 billion years ago</a:t>
            </a:r>
          </a:p>
          <a:p>
            <a:pPr marL="285750" indent="-285750">
              <a:buFont typeface="Arial" panose="020B0604020202020204" pitchFamily="34" charset="0"/>
              <a:buChar char="•"/>
            </a:pPr>
            <a:r>
              <a:rPr lang="en-GB" sz="2400" dirty="0"/>
              <a:t>Water is pumped down into hot rock where it is heated.</a:t>
            </a:r>
          </a:p>
          <a:p>
            <a:pPr marL="285750" indent="-285750">
              <a:buFont typeface="Arial" panose="020B0604020202020204" pitchFamily="34" charset="0"/>
              <a:buChar char="•"/>
            </a:pPr>
            <a:r>
              <a:rPr lang="en-GB" sz="2400" dirty="0"/>
              <a:t>Steam can then be used to heat buildings directly or to generate electricity by spinning a turbine.</a:t>
            </a:r>
          </a:p>
        </p:txBody>
      </p:sp>
      <p:pic>
        <p:nvPicPr>
          <p:cNvPr id="1026" name="Picture 2" descr="https://upload.wikimedia.org/wikipedia/commons/thumb/9/9f/NesjavellirPowerPlant_edit2.jpg/1920px-NesjavellirPowerPlant_edit2.jpg">
            <a:extLst>
              <a:ext uri="{FF2B5EF4-FFF2-40B4-BE49-F238E27FC236}">
                <a16:creationId xmlns:a16="http://schemas.microsoft.com/office/drawing/2014/main" id="{70892812-5281-42BA-A42A-9728EE955C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98" y="2461464"/>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84A1DEC-4B08-4F66-9DF9-239DB6BB66C5}"/>
              </a:ext>
            </a:extLst>
          </p:cNvPr>
          <p:cNvSpPr/>
          <p:nvPr/>
        </p:nvSpPr>
        <p:spPr>
          <a:xfrm>
            <a:off x="4240888" y="5877272"/>
            <a:ext cx="4572000" cy="369332"/>
          </a:xfrm>
          <a:prstGeom prst="rect">
            <a:avLst/>
          </a:prstGeom>
        </p:spPr>
        <p:txBody>
          <a:bodyPr>
            <a:spAutoFit/>
          </a:bodyPr>
          <a:lstStyle/>
          <a:p>
            <a:r>
              <a:rPr lang="en-US" dirty="0" err="1"/>
              <a:t>Nesjavellir</a:t>
            </a:r>
            <a:r>
              <a:rPr lang="en-US" dirty="0"/>
              <a:t> Geothermal Power Station, Iceland</a:t>
            </a:r>
            <a:endParaRPr lang="en-GB" dirty="0"/>
          </a:p>
        </p:txBody>
      </p:sp>
    </p:spTree>
    <p:extLst>
      <p:ext uri="{BB962C8B-B14F-4D97-AF65-F5344CB8AC3E}">
        <p14:creationId xmlns:p14="http://schemas.microsoft.com/office/powerpoint/2010/main" val="241604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772816"/>
            <a:ext cx="6696744" cy="4768699"/>
          </a:xfrm>
          <a:prstGeom prst="rect">
            <a:avLst/>
          </a:prstGeom>
        </p:spPr>
      </p:pic>
      <p:sp>
        <p:nvSpPr>
          <p:cNvPr id="6" name="TextBox 5"/>
          <p:cNvSpPr txBox="1"/>
          <p:nvPr/>
        </p:nvSpPr>
        <p:spPr>
          <a:xfrm>
            <a:off x="2281342" y="4402398"/>
            <a:ext cx="868013" cy="646331"/>
          </a:xfrm>
          <a:prstGeom prst="rect">
            <a:avLst/>
          </a:prstGeom>
          <a:noFill/>
        </p:spPr>
        <p:txBody>
          <a:bodyPr wrap="square" rtlCol="0">
            <a:spAutoFit/>
          </a:bodyPr>
          <a:lstStyle/>
          <a:p>
            <a:pPr algn="ctr"/>
            <a:r>
              <a:rPr lang="en-GB" b="1" dirty="0">
                <a:solidFill>
                  <a:schemeClr val="bg1"/>
                </a:solidFill>
              </a:rPr>
              <a:t>Cold water</a:t>
            </a:r>
          </a:p>
        </p:txBody>
      </p:sp>
      <p:sp>
        <p:nvSpPr>
          <p:cNvPr id="7" name="TextBox 6"/>
          <p:cNvSpPr txBox="1"/>
          <p:nvPr/>
        </p:nvSpPr>
        <p:spPr>
          <a:xfrm>
            <a:off x="5202406" y="4064461"/>
            <a:ext cx="952227" cy="646331"/>
          </a:xfrm>
          <a:prstGeom prst="rect">
            <a:avLst/>
          </a:prstGeom>
          <a:noFill/>
        </p:spPr>
        <p:txBody>
          <a:bodyPr wrap="square" rtlCol="0">
            <a:spAutoFit/>
          </a:bodyPr>
          <a:lstStyle/>
          <a:p>
            <a:pPr algn="ctr"/>
            <a:r>
              <a:rPr lang="en-GB" b="1" dirty="0">
                <a:solidFill>
                  <a:schemeClr val="bg1"/>
                </a:solidFill>
              </a:rPr>
              <a:t>Hot water</a:t>
            </a:r>
          </a:p>
        </p:txBody>
      </p:sp>
      <p:sp>
        <p:nvSpPr>
          <p:cNvPr id="8" name="TextBox 7"/>
          <p:cNvSpPr txBox="1"/>
          <p:nvPr/>
        </p:nvSpPr>
        <p:spPr>
          <a:xfrm>
            <a:off x="5210773" y="3046672"/>
            <a:ext cx="1085322" cy="369332"/>
          </a:xfrm>
          <a:prstGeom prst="rect">
            <a:avLst/>
          </a:prstGeom>
          <a:noFill/>
        </p:spPr>
        <p:txBody>
          <a:bodyPr wrap="square" rtlCol="0">
            <a:spAutoFit/>
          </a:bodyPr>
          <a:lstStyle/>
          <a:p>
            <a:r>
              <a:rPr lang="en-GB" b="1" dirty="0">
                <a:solidFill>
                  <a:schemeClr val="bg1"/>
                </a:solidFill>
              </a:rPr>
              <a:t>Steam</a:t>
            </a:r>
          </a:p>
        </p:txBody>
      </p:sp>
      <p:sp>
        <p:nvSpPr>
          <p:cNvPr id="9" name="TextBox 8"/>
          <p:cNvSpPr txBox="1"/>
          <p:nvPr/>
        </p:nvSpPr>
        <p:spPr>
          <a:xfrm>
            <a:off x="4062491" y="1579768"/>
            <a:ext cx="1400559" cy="369332"/>
          </a:xfrm>
          <a:prstGeom prst="rect">
            <a:avLst/>
          </a:prstGeom>
          <a:noFill/>
        </p:spPr>
        <p:txBody>
          <a:bodyPr wrap="square" rtlCol="0">
            <a:spAutoFit/>
          </a:bodyPr>
          <a:lstStyle/>
          <a:p>
            <a:r>
              <a:rPr lang="en-GB" b="1"/>
              <a:t>Generator</a:t>
            </a:r>
          </a:p>
        </p:txBody>
      </p:sp>
      <p:sp>
        <p:nvSpPr>
          <p:cNvPr id="10" name="TextBox 9"/>
          <p:cNvSpPr txBox="1"/>
          <p:nvPr/>
        </p:nvSpPr>
        <p:spPr>
          <a:xfrm>
            <a:off x="6701873" y="1456628"/>
            <a:ext cx="1808870" cy="369332"/>
          </a:xfrm>
          <a:prstGeom prst="rect">
            <a:avLst/>
          </a:prstGeom>
          <a:noFill/>
        </p:spPr>
        <p:txBody>
          <a:bodyPr wrap="square" rtlCol="0">
            <a:spAutoFit/>
          </a:bodyPr>
          <a:lstStyle/>
          <a:p>
            <a:pPr algn="ctr"/>
            <a:r>
              <a:rPr lang="en-GB" b="1" dirty="0"/>
              <a:t>Electricity pylon</a:t>
            </a:r>
          </a:p>
        </p:txBody>
      </p:sp>
      <p:sp>
        <p:nvSpPr>
          <p:cNvPr id="12" name="TextBox 11"/>
          <p:cNvSpPr txBox="1"/>
          <p:nvPr/>
        </p:nvSpPr>
        <p:spPr>
          <a:xfrm>
            <a:off x="2164718" y="1886288"/>
            <a:ext cx="1537540" cy="369332"/>
          </a:xfrm>
          <a:prstGeom prst="rect">
            <a:avLst/>
          </a:prstGeom>
          <a:noFill/>
        </p:spPr>
        <p:txBody>
          <a:bodyPr wrap="square" rtlCol="0">
            <a:spAutoFit/>
          </a:bodyPr>
          <a:lstStyle/>
          <a:p>
            <a:r>
              <a:rPr lang="en-GB" b="1" dirty="0"/>
              <a:t>Cooling tower</a:t>
            </a:r>
          </a:p>
        </p:txBody>
      </p:sp>
      <p:cxnSp>
        <p:nvCxnSpPr>
          <p:cNvPr id="17" name="Straight Arrow Connector 16"/>
          <p:cNvCxnSpPr>
            <a:cxnSpLocks/>
          </p:cNvCxnSpPr>
          <p:nvPr/>
        </p:nvCxnSpPr>
        <p:spPr>
          <a:xfrm>
            <a:off x="4494193" y="1895926"/>
            <a:ext cx="243222" cy="7900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776786" y="2235621"/>
            <a:ext cx="512396" cy="5915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a:off x="5177570" y="2235621"/>
            <a:ext cx="33203" cy="5694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57358" y="1951690"/>
            <a:ext cx="1237665" cy="369332"/>
          </a:xfrm>
          <a:prstGeom prst="rect">
            <a:avLst/>
          </a:prstGeom>
          <a:noFill/>
        </p:spPr>
        <p:txBody>
          <a:bodyPr wrap="square" rtlCol="0">
            <a:spAutoFit/>
          </a:bodyPr>
          <a:lstStyle/>
          <a:p>
            <a:r>
              <a:rPr lang="en-GB" b="1" dirty="0"/>
              <a:t>Turbine</a:t>
            </a:r>
          </a:p>
        </p:txBody>
      </p:sp>
      <p:sp>
        <p:nvSpPr>
          <p:cNvPr id="31" name="TextBox 30"/>
          <p:cNvSpPr txBox="1"/>
          <p:nvPr/>
        </p:nvSpPr>
        <p:spPr>
          <a:xfrm>
            <a:off x="3112107" y="5275498"/>
            <a:ext cx="2303082" cy="369332"/>
          </a:xfrm>
          <a:prstGeom prst="rect">
            <a:avLst/>
          </a:prstGeom>
          <a:noFill/>
        </p:spPr>
        <p:txBody>
          <a:bodyPr wrap="square" rtlCol="0">
            <a:spAutoFit/>
          </a:bodyPr>
          <a:lstStyle/>
          <a:p>
            <a:pPr algn="ctr"/>
            <a:r>
              <a:rPr lang="en-GB" b="1" dirty="0">
                <a:solidFill>
                  <a:schemeClr val="bg1"/>
                </a:solidFill>
              </a:rPr>
              <a:t>Water is heated</a:t>
            </a:r>
          </a:p>
        </p:txBody>
      </p:sp>
      <p:cxnSp>
        <p:nvCxnSpPr>
          <p:cNvPr id="33" name="Straight Arrow Connector 32"/>
          <p:cNvCxnSpPr>
            <a:cxnSpLocks/>
          </p:cNvCxnSpPr>
          <p:nvPr/>
        </p:nvCxnSpPr>
        <p:spPr>
          <a:xfrm flipH="1">
            <a:off x="6660232" y="1771634"/>
            <a:ext cx="432048" cy="2319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483" y="167441"/>
            <a:ext cx="1401535" cy="1191973"/>
          </a:xfrm>
          <a:prstGeom prst="rect">
            <a:avLst/>
          </a:prstGeom>
          <a:effectLst>
            <a:outerShdw blurRad="50800" dist="38100" dir="2700000" algn="tl" rotWithShape="0">
              <a:prstClr val="black">
                <a:alpha val="40000"/>
              </a:prstClr>
            </a:outerShdw>
          </a:effectLst>
        </p:spPr>
      </p:pic>
      <p:pic>
        <p:nvPicPr>
          <p:cNvPr id="2253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416" t="13212" r="9140" b="35305"/>
          <a:stretch/>
        </p:blipFill>
        <p:spPr bwMode="auto">
          <a:xfrm>
            <a:off x="494931" y="223409"/>
            <a:ext cx="4707475" cy="110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a:extLst>
              <a:ext uri="{FF2B5EF4-FFF2-40B4-BE49-F238E27FC236}">
                <a16:creationId xmlns:a16="http://schemas.microsoft.com/office/drawing/2014/main" id="{103253C4-BA30-4C85-8975-7E3302825D0A}"/>
              </a:ext>
            </a:extLst>
          </p:cNvPr>
          <p:cNvCxnSpPr>
            <a:cxnSpLocks/>
          </p:cNvCxnSpPr>
          <p:nvPr/>
        </p:nvCxnSpPr>
        <p:spPr>
          <a:xfrm>
            <a:off x="7390284" y="2355687"/>
            <a:ext cx="53705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A10B568-A90A-43D5-8883-0D8F226CED0C}"/>
              </a:ext>
            </a:extLst>
          </p:cNvPr>
          <p:cNvSpPr txBox="1"/>
          <p:nvPr/>
        </p:nvSpPr>
        <p:spPr>
          <a:xfrm>
            <a:off x="7857077" y="2162261"/>
            <a:ext cx="1286923" cy="646331"/>
          </a:xfrm>
          <a:prstGeom prst="rect">
            <a:avLst/>
          </a:prstGeom>
          <a:noFill/>
        </p:spPr>
        <p:txBody>
          <a:bodyPr wrap="square" rtlCol="0">
            <a:spAutoFit/>
          </a:bodyPr>
          <a:lstStyle/>
          <a:p>
            <a:pPr algn="ctr"/>
            <a:r>
              <a:rPr lang="en-GB" b="1" dirty="0"/>
              <a:t>Homes and buildings</a:t>
            </a:r>
          </a:p>
        </p:txBody>
      </p:sp>
      <p:sp>
        <p:nvSpPr>
          <p:cNvPr id="19" name="TextBox 18">
            <a:extLst>
              <a:ext uri="{FF2B5EF4-FFF2-40B4-BE49-F238E27FC236}">
                <a16:creationId xmlns:a16="http://schemas.microsoft.com/office/drawing/2014/main" id="{E2232E90-4898-4C78-8C3F-EB908831BCC9}"/>
              </a:ext>
            </a:extLst>
          </p:cNvPr>
          <p:cNvSpPr txBox="1"/>
          <p:nvPr/>
        </p:nvSpPr>
        <p:spPr>
          <a:xfrm>
            <a:off x="2140549" y="3136612"/>
            <a:ext cx="1148633" cy="646331"/>
          </a:xfrm>
          <a:prstGeom prst="rect">
            <a:avLst/>
          </a:prstGeom>
          <a:noFill/>
        </p:spPr>
        <p:txBody>
          <a:bodyPr wrap="square" rtlCol="0">
            <a:spAutoFit/>
          </a:bodyPr>
          <a:lstStyle/>
          <a:p>
            <a:pPr algn="ctr"/>
            <a:r>
              <a:rPr lang="en-GB" b="1" dirty="0">
                <a:solidFill>
                  <a:schemeClr val="bg1"/>
                </a:solidFill>
              </a:rPr>
              <a:t>Injection well</a:t>
            </a:r>
          </a:p>
        </p:txBody>
      </p:sp>
    </p:spTree>
    <p:extLst>
      <p:ext uri="{BB962C8B-B14F-4D97-AF65-F5344CB8AC3E}">
        <p14:creationId xmlns:p14="http://schemas.microsoft.com/office/powerpoint/2010/main" val="38065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5"/>
            <a:ext cx="8064896" cy="3816424"/>
          </a:xfrm>
          <a:solidFill>
            <a:srgbClr val="2BB8C9"/>
          </a:solidFill>
          <a:ln w="38100">
            <a:solidFill>
              <a:schemeClr val="bg1"/>
            </a:solidFill>
          </a:ln>
          <a:effectLst>
            <a:outerShdw blurRad="50800" dist="38100" dir="2700000" algn="tl" rotWithShape="0">
              <a:prstClr val="black">
                <a:alpha val="40000"/>
              </a:prstClr>
            </a:outerShdw>
          </a:effectLst>
        </p:spPr>
        <p:txBody>
          <a:bodyPr>
            <a:normAutofit fontScale="92500" lnSpcReduction="10000"/>
          </a:bodyPr>
          <a:lstStyle/>
          <a:p>
            <a:r>
              <a:rPr lang="en-GB" b="1" dirty="0">
                <a:solidFill>
                  <a:schemeClr val="bg1"/>
                </a:solidFill>
              </a:rPr>
              <a:t>UK mix of renewable energy</a:t>
            </a:r>
          </a:p>
          <a:p>
            <a:r>
              <a:rPr lang="en-GB" b="1" dirty="0">
                <a:solidFill>
                  <a:schemeClr val="bg1"/>
                </a:solidFill>
              </a:rPr>
              <a:t>Why we need renewable energy</a:t>
            </a:r>
          </a:p>
          <a:p>
            <a:r>
              <a:rPr lang="en-GB" b="1" dirty="0">
                <a:solidFill>
                  <a:schemeClr val="bg1"/>
                </a:solidFill>
              </a:rPr>
              <a:t>Wind</a:t>
            </a:r>
          </a:p>
          <a:p>
            <a:r>
              <a:rPr lang="en-GB" b="1" dirty="0">
                <a:solidFill>
                  <a:schemeClr val="bg1"/>
                </a:solidFill>
              </a:rPr>
              <a:t>Solar</a:t>
            </a:r>
          </a:p>
          <a:p>
            <a:r>
              <a:rPr lang="en-GB" b="1" dirty="0">
                <a:solidFill>
                  <a:schemeClr val="bg1"/>
                </a:solidFill>
              </a:rPr>
              <a:t>Hydroelectric</a:t>
            </a:r>
          </a:p>
          <a:p>
            <a:r>
              <a:rPr lang="en-GB" b="1" dirty="0">
                <a:solidFill>
                  <a:schemeClr val="bg1"/>
                </a:solidFill>
              </a:rPr>
              <a:t>Geothermal</a:t>
            </a:r>
          </a:p>
          <a:p>
            <a:r>
              <a:rPr lang="en-GB" b="1" dirty="0">
                <a:solidFill>
                  <a:schemeClr val="bg1"/>
                </a:solidFill>
              </a:rPr>
              <a:t>Biofuels</a:t>
            </a:r>
          </a:p>
          <a:p>
            <a:pPr marL="0" indent="0">
              <a:buNone/>
            </a:pPr>
            <a:endParaRPr lang="en-GB" dirty="0">
              <a:solidFill>
                <a:schemeClr val="bg1"/>
              </a:solidFill>
            </a:endParaRPr>
          </a:p>
        </p:txBody>
      </p:sp>
      <p:sp>
        <p:nvSpPr>
          <p:cNvPr id="4" name="Title 3">
            <a:extLst>
              <a:ext uri="{FF2B5EF4-FFF2-40B4-BE49-F238E27FC236}">
                <a16:creationId xmlns:a16="http://schemas.microsoft.com/office/drawing/2014/main" id="{C92CDEE2-231C-4580-BA71-66808359490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AA0AB552-1765-43C0-8698-EC01CF9FD6AB}"/>
              </a:ext>
            </a:extLst>
          </p:cNvPr>
          <p:cNvPicPr>
            <a:picLocks noChangeAspect="1"/>
          </p:cNvPicPr>
          <p:nvPr/>
        </p:nvPicPr>
        <p:blipFill>
          <a:blip r:embed="rId2"/>
          <a:stretch>
            <a:fillRect/>
          </a:stretch>
        </p:blipFill>
        <p:spPr>
          <a:xfrm>
            <a:off x="-6849" y="17060"/>
            <a:ext cx="8693649" cy="1926503"/>
          </a:xfrm>
          <a:prstGeom prst="rect">
            <a:avLst/>
          </a:prstGeom>
        </p:spPr>
      </p:pic>
    </p:spTree>
    <p:extLst>
      <p:ext uri="{BB962C8B-B14F-4D97-AF65-F5344CB8AC3E}">
        <p14:creationId xmlns:p14="http://schemas.microsoft.com/office/powerpoint/2010/main" val="375651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369" y="1772816"/>
            <a:ext cx="438574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47927" y="6352491"/>
            <a:ext cx="1508298" cy="369332"/>
          </a:xfrm>
          <a:prstGeom prst="rect">
            <a:avLst/>
          </a:prstGeom>
        </p:spPr>
        <p:txBody>
          <a:bodyPr wrap="none">
            <a:spAutoFit/>
          </a:bodyPr>
          <a:lstStyle/>
          <a:p>
            <a:r>
              <a:rPr lang="en-GB"/>
              <a:t>© BGS (NERC)</a:t>
            </a:r>
          </a:p>
        </p:txBody>
      </p:sp>
      <p:sp>
        <p:nvSpPr>
          <p:cNvPr id="6" name="Rectangle 5"/>
          <p:cNvSpPr/>
          <p:nvPr/>
        </p:nvSpPr>
        <p:spPr>
          <a:xfrm>
            <a:off x="151515" y="1926677"/>
            <a:ext cx="5644621" cy="3508653"/>
          </a:xfrm>
          <a:prstGeom prst="rect">
            <a:avLst/>
          </a:prstGeom>
        </p:spPr>
        <p:txBody>
          <a:bodyPr wrap="square">
            <a:spAutoFit/>
          </a:bodyPr>
          <a:lstStyle/>
          <a:p>
            <a:pPr marL="285750" indent="-285750">
              <a:buFont typeface="Arial" panose="020B0604020202020204" pitchFamily="34" charset="0"/>
              <a:buChar char="•"/>
              <a:defRPr/>
            </a:pPr>
            <a:r>
              <a:rPr lang="en-US" sz="2600" dirty="0"/>
              <a:t>~ 190 ˚C granite 4.5km beneath Cornwall.</a:t>
            </a:r>
          </a:p>
          <a:p>
            <a:pPr marL="285750" indent="-285750">
              <a:buFont typeface="Arial" panose="020B0604020202020204" pitchFamily="34" charset="0"/>
              <a:buChar char="•"/>
              <a:defRPr/>
            </a:pPr>
            <a:r>
              <a:rPr lang="en-US" sz="2600" b="1" dirty="0">
                <a:solidFill>
                  <a:srgbClr val="2BB8C9"/>
                </a:solidFill>
              </a:rPr>
              <a:t>United Downs Geothermal Energy Project </a:t>
            </a:r>
            <a:r>
              <a:rPr lang="en-US" sz="2600" dirty="0"/>
              <a:t>has</a:t>
            </a:r>
            <a:r>
              <a:rPr lang="en-US" sz="2600" b="1" dirty="0">
                <a:solidFill>
                  <a:srgbClr val="2BB8C9"/>
                </a:solidFill>
              </a:rPr>
              <a:t> </a:t>
            </a:r>
            <a:r>
              <a:rPr lang="en-US" sz="2600" dirty="0"/>
              <a:t>funding to build a </a:t>
            </a:r>
            <a:r>
              <a:rPr lang="en-US" sz="2600" b="1" dirty="0">
                <a:solidFill>
                  <a:srgbClr val="2BB8C9"/>
                </a:solidFill>
              </a:rPr>
              <a:t>pilot geothermal energy plant </a:t>
            </a:r>
          </a:p>
          <a:p>
            <a:pPr marL="285750" indent="-285750">
              <a:buFont typeface="Arial" panose="020B0604020202020204" pitchFamily="34" charset="0"/>
              <a:buChar char="•"/>
              <a:defRPr/>
            </a:pPr>
            <a:r>
              <a:rPr lang="en-US" sz="2600" dirty="0"/>
              <a:t>10MW of electricity and 55MW of heat.</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endParaRPr lang="en-US" sz="2000"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65" y="0"/>
            <a:ext cx="57800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639" y="180344"/>
            <a:ext cx="1401535" cy="1191973"/>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AE0E2F46-CB45-4705-86E8-28F849408AE2}"/>
              </a:ext>
            </a:extLst>
          </p:cNvPr>
          <p:cNvSpPr/>
          <p:nvPr/>
        </p:nvSpPr>
        <p:spPr>
          <a:xfrm>
            <a:off x="131894" y="4718051"/>
            <a:ext cx="4858158" cy="2092881"/>
          </a:xfrm>
          <a:prstGeom prst="rect">
            <a:avLst/>
          </a:prstGeom>
        </p:spPr>
        <p:txBody>
          <a:bodyPr wrap="square">
            <a:spAutoFit/>
          </a:bodyPr>
          <a:lstStyle/>
          <a:p>
            <a:pPr marL="285750" indent="-285750">
              <a:buFont typeface="Arial" panose="020B0604020202020204" pitchFamily="34" charset="0"/>
              <a:buChar char="•"/>
              <a:defRPr/>
            </a:pPr>
            <a:r>
              <a:rPr lang="en-US" sz="2600" dirty="0"/>
              <a:t>Geothermal energy beneath Cornwall could meet all of Cornwall’s demand for electricity and up to 20% of the UK’s demand. </a:t>
            </a:r>
          </a:p>
        </p:txBody>
      </p:sp>
    </p:spTree>
    <p:extLst>
      <p:ext uri="{BB962C8B-B14F-4D97-AF65-F5344CB8AC3E}">
        <p14:creationId xmlns:p14="http://schemas.microsoft.com/office/powerpoint/2010/main" val="189126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514" y="2426177"/>
            <a:ext cx="4658403" cy="3206861"/>
          </a:xfrm>
          <a:prstGeom prst="rect">
            <a:avLst/>
          </a:prstGeom>
        </p:spPr>
      </p:pic>
      <p:sp>
        <p:nvSpPr>
          <p:cNvPr id="3" name="Content Placeholder 2"/>
          <p:cNvSpPr>
            <a:spLocks noGrp="1"/>
          </p:cNvSpPr>
          <p:nvPr>
            <p:ph idx="1"/>
          </p:nvPr>
        </p:nvSpPr>
        <p:spPr>
          <a:xfrm>
            <a:off x="201628" y="2819837"/>
            <a:ext cx="4658403" cy="3356992"/>
          </a:xfrm>
        </p:spPr>
        <p:txBody>
          <a:bodyPr>
            <a:noAutofit/>
          </a:bodyPr>
          <a:lstStyle/>
          <a:p>
            <a:r>
              <a:rPr lang="en-GB" sz="2400" dirty="0"/>
              <a:t>Water flows downwards with </a:t>
            </a:r>
            <a:r>
              <a:rPr lang="en-GB" sz="2400" b="1" dirty="0">
                <a:solidFill>
                  <a:srgbClr val="2BB8C9"/>
                </a:solidFill>
              </a:rPr>
              <a:t>gravity</a:t>
            </a:r>
            <a:r>
              <a:rPr lang="en-GB" sz="2400" dirty="0"/>
              <a:t> to spin a </a:t>
            </a:r>
            <a:r>
              <a:rPr lang="en-GB" sz="2400" b="1" dirty="0">
                <a:solidFill>
                  <a:srgbClr val="2BB8C9"/>
                </a:solidFill>
              </a:rPr>
              <a:t>turbine</a:t>
            </a:r>
            <a:r>
              <a:rPr lang="en-GB" sz="2400" dirty="0"/>
              <a:t>.</a:t>
            </a:r>
          </a:p>
          <a:p>
            <a:r>
              <a:rPr lang="en-GB" sz="2400" dirty="0"/>
              <a:t>More reliable than solar and wind power.</a:t>
            </a:r>
          </a:p>
          <a:p>
            <a:r>
              <a:rPr lang="en-GB" sz="2400" dirty="0"/>
              <a:t>Hydroelectric dams are very </a:t>
            </a:r>
            <a:r>
              <a:rPr lang="en-GB" sz="2400" b="1" dirty="0">
                <a:solidFill>
                  <a:srgbClr val="2BB8C9"/>
                </a:solidFill>
              </a:rPr>
              <a:t>expensive</a:t>
            </a:r>
            <a:r>
              <a:rPr lang="en-GB" sz="2400" dirty="0"/>
              <a:t> and can </a:t>
            </a:r>
            <a:r>
              <a:rPr lang="en-GB" sz="2400" b="1" dirty="0">
                <a:solidFill>
                  <a:srgbClr val="2BB8C9"/>
                </a:solidFill>
              </a:rPr>
              <a:t>harm wildlife.</a:t>
            </a:r>
          </a:p>
          <a:p>
            <a:r>
              <a:rPr lang="en-GB" sz="2400" b="1" dirty="0">
                <a:solidFill>
                  <a:srgbClr val="2BB8C9"/>
                </a:solidFill>
              </a:rPr>
              <a:t>1.5% </a:t>
            </a:r>
            <a:r>
              <a:rPr lang="en-GB" sz="2400" dirty="0"/>
              <a:t>electricity from hydroelectric schemes in the UK (29% total)</a:t>
            </a:r>
          </a:p>
        </p:txBody>
      </p:sp>
      <p:sp>
        <p:nvSpPr>
          <p:cNvPr id="6" name="Rectangle 5"/>
          <p:cNvSpPr/>
          <p:nvPr/>
        </p:nvSpPr>
        <p:spPr>
          <a:xfrm>
            <a:off x="305780" y="1988840"/>
            <a:ext cx="8082644" cy="830997"/>
          </a:xfrm>
          <a:prstGeom prst="rect">
            <a:avLst/>
          </a:prstGeom>
        </p:spPr>
        <p:txBody>
          <a:bodyPr wrap="square">
            <a:spAutoFit/>
          </a:bodyPr>
          <a:lstStyle/>
          <a:p>
            <a:pPr marL="285750" indent="-285750">
              <a:buFont typeface="Arial" panose="020B0604020202020204" pitchFamily="34" charset="0"/>
              <a:buChar char="•"/>
            </a:pPr>
            <a:r>
              <a:rPr lang="en-GB" sz="2400" b="1" dirty="0">
                <a:solidFill>
                  <a:srgbClr val="2BB8C9"/>
                </a:solidFill>
              </a:rPr>
              <a:t>Hydroelectric power </a:t>
            </a:r>
            <a:r>
              <a:rPr lang="en-GB" sz="2400" dirty="0"/>
              <a:t>harnesses the </a:t>
            </a:r>
            <a:r>
              <a:rPr lang="en-GB" sz="2400" b="1" dirty="0">
                <a:solidFill>
                  <a:srgbClr val="2BB8C9"/>
                </a:solidFill>
              </a:rPr>
              <a:t>kinetic energy of</a:t>
            </a:r>
            <a:r>
              <a:rPr lang="en-GB" sz="2400" dirty="0"/>
              <a:t> running water. </a:t>
            </a:r>
          </a:p>
        </p:txBody>
      </p:sp>
      <p:sp>
        <p:nvSpPr>
          <p:cNvPr id="7" name="TextBox 6"/>
          <p:cNvSpPr txBox="1"/>
          <p:nvPr/>
        </p:nvSpPr>
        <p:spPr>
          <a:xfrm>
            <a:off x="4740389" y="3586304"/>
            <a:ext cx="1497713" cy="707886"/>
          </a:xfrm>
          <a:prstGeom prst="rect">
            <a:avLst/>
          </a:prstGeom>
          <a:noFill/>
        </p:spPr>
        <p:txBody>
          <a:bodyPr wrap="square" rtlCol="0">
            <a:spAutoFit/>
          </a:bodyPr>
          <a:lstStyle/>
          <a:p>
            <a:pPr algn="ctr"/>
            <a:r>
              <a:rPr lang="en-GB" sz="2000" b="1" dirty="0"/>
              <a:t>Reservoir of water</a:t>
            </a:r>
          </a:p>
        </p:txBody>
      </p:sp>
      <p:sp>
        <p:nvSpPr>
          <p:cNvPr id="8" name="TextBox 7"/>
          <p:cNvSpPr txBox="1"/>
          <p:nvPr/>
        </p:nvSpPr>
        <p:spPr>
          <a:xfrm>
            <a:off x="6642460" y="2489833"/>
            <a:ext cx="1850116" cy="707886"/>
          </a:xfrm>
          <a:prstGeom prst="rect">
            <a:avLst/>
          </a:prstGeom>
          <a:noFill/>
        </p:spPr>
        <p:txBody>
          <a:bodyPr wrap="square" rtlCol="0">
            <a:spAutoFit/>
          </a:bodyPr>
          <a:lstStyle/>
          <a:p>
            <a:pPr algn="ctr"/>
            <a:r>
              <a:rPr lang="en-GB" sz="2000" b="1"/>
              <a:t>Hydroelectric dam</a:t>
            </a:r>
          </a:p>
        </p:txBody>
      </p:sp>
      <p:sp>
        <p:nvSpPr>
          <p:cNvPr id="9" name="TextBox 8"/>
          <p:cNvSpPr txBox="1"/>
          <p:nvPr/>
        </p:nvSpPr>
        <p:spPr>
          <a:xfrm>
            <a:off x="5001037" y="5371805"/>
            <a:ext cx="1850116" cy="400110"/>
          </a:xfrm>
          <a:prstGeom prst="rect">
            <a:avLst/>
          </a:prstGeom>
          <a:noFill/>
        </p:spPr>
        <p:txBody>
          <a:bodyPr wrap="square" rtlCol="0">
            <a:spAutoFit/>
          </a:bodyPr>
          <a:lstStyle/>
          <a:p>
            <a:pPr algn="ctr"/>
            <a:r>
              <a:rPr lang="en-GB" sz="2000" b="1" dirty="0"/>
              <a:t>Turbine</a:t>
            </a:r>
          </a:p>
        </p:txBody>
      </p:sp>
      <p:sp>
        <p:nvSpPr>
          <p:cNvPr id="10" name="TextBox 9"/>
          <p:cNvSpPr txBox="1"/>
          <p:nvPr/>
        </p:nvSpPr>
        <p:spPr>
          <a:xfrm>
            <a:off x="4658833" y="4931219"/>
            <a:ext cx="1850116" cy="400110"/>
          </a:xfrm>
          <a:prstGeom prst="rect">
            <a:avLst/>
          </a:prstGeom>
          <a:noFill/>
        </p:spPr>
        <p:txBody>
          <a:bodyPr wrap="square" rtlCol="0">
            <a:spAutoFit/>
          </a:bodyPr>
          <a:lstStyle/>
          <a:p>
            <a:pPr algn="ctr"/>
            <a:r>
              <a:rPr lang="en-GB" sz="2000" b="1" dirty="0"/>
              <a:t>Generator</a:t>
            </a:r>
          </a:p>
        </p:txBody>
      </p:sp>
      <p:cxnSp>
        <p:nvCxnSpPr>
          <p:cNvPr id="11" name="Straight Arrow Connector 10"/>
          <p:cNvCxnSpPr>
            <a:cxnSpLocks/>
            <a:stCxn id="8" idx="2"/>
          </p:cNvCxnSpPr>
          <p:nvPr/>
        </p:nvCxnSpPr>
        <p:spPr>
          <a:xfrm flipH="1">
            <a:off x="7226034" y="3197719"/>
            <a:ext cx="341484" cy="2445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5772249" y="4397677"/>
            <a:ext cx="736700" cy="6070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6150290" y="4745981"/>
            <a:ext cx="358659" cy="6776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96" y="123528"/>
            <a:ext cx="6113390" cy="192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963" y="332655"/>
            <a:ext cx="1468925" cy="1011213"/>
          </a:xfrm>
          <a:prstGeom prst="rect">
            <a:avLst/>
          </a:prstGeom>
        </p:spPr>
      </p:pic>
    </p:spTree>
    <p:extLst>
      <p:ext uri="{BB962C8B-B14F-4D97-AF65-F5344CB8AC3E}">
        <p14:creationId xmlns:p14="http://schemas.microsoft.com/office/powerpoint/2010/main" val="74576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40AF1-C09C-4F9C-A2D7-F782A080B720}"/>
              </a:ext>
            </a:extLst>
          </p:cNvPr>
          <p:cNvSpPr>
            <a:spLocks noGrp="1"/>
          </p:cNvSpPr>
          <p:nvPr>
            <p:ph idx="1"/>
          </p:nvPr>
        </p:nvSpPr>
        <p:spPr>
          <a:xfrm>
            <a:off x="323528" y="6225214"/>
            <a:ext cx="8229600" cy="536923"/>
          </a:xfrm>
        </p:spPr>
        <p:txBody>
          <a:bodyPr>
            <a:normAutofit/>
          </a:bodyPr>
          <a:lstStyle/>
          <a:p>
            <a:pPr marL="0" indent="0" algn="ctr">
              <a:buNone/>
            </a:pPr>
            <a:r>
              <a:rPr lang="en-GB" sz="2400" dirty="0" err="1"/>
              <a:t>Cruachan</a:t>
            </a:r>
            <a:r>
              <a:rPr lang="en-GB" sz="2400" dirty="0"/>
              <a:t> Power Station, Argyll and Bute, Scotland</a:t>
            </a:r>
          </a:p>
        </p:txBody>
      </p:sp>
      <p:pic>
        <p:nvPicPr>
          <p:cNvPr id="1026" name="Picture 2" descr="Image result for hydroelectric dam scotland">
            <a:extLst>
              <a:ext uri="{FF2B5EF4-FFF2-40B4-BE49-F238E27FC236}">
                <a16:creationId xmlns:a16="http://schemas.microsoft.com/office/drawing/2014/main" id="{D164AE95-64BA-409C-9D12-55B3113C1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17" y="1556792"/>
            <a:ext cx="7563365" cy="4668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66F127A-5AC9-447C-B9AD-D4E40702C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96" y="123528"/>
            <a:ext cx="6113390" cy="192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8C98E8D-494B-4FB1-B688-90CBD6D8A2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963" y="332655"/>
            <a:ext cx="1468925" cy="1011213"/>
          </a:xfrm>
          <a:prstGeom prst="rect">
            <a:avLst/>
          </a:prstGeom>
        </p:spPr>
      </p:pic>
      <p:sp>
        <p:nvSpPr>
          <p:cNvPr id="4" name="TextBox 3">
            <a:extLst>
              <a:ext uri="{FF2B5EF4-FFF2-40B4-BE49-F238E27FC236}">
                <a16:creationId xmlns:a16="http://schemas.microsoft.com/office/drawing/2014/main" id="{C99FDEE3-88D8-4231-89A5-561AE4394327}"/>
              </a:ext>
            </a:extLst>
          </p:cNvPr>
          <p:cNvSpPr txBox="1"/>
          <p:nvPr/>
        </p:nvSpPr>
        <p:spPr>
          <a:xfrm>
            <a:off x="1023507" y="2262785"/>
            <a:ext cx="3456384" cy="523220"/>
          </a:xfrm>
          <a:prstGeom prst="rect">
            <a:avLst/>
          </a:prstGeom>
          <a:noFill/>
        </p:spPr>
        <p:txBody>
          <a:bodyPr wrap="square" rtlCol="0">
            <a:spAutoFit/>
          </a:bodyPr>
          <a:lstStyle/>
          <a:p>
            <a:r>
              <a:rPr lang="en-GB" sz="2800" b="1" dirty="0">
                <a:solidFill>
                  <a:schemeClr val="bg1"/>
                </a:solidFill>
              </a:rPr>
              <a:t>705 GWh per year</a:t>
            </a:r>
          </a:p>
        </p:txBody>
      </p:sp>
    </p:spTree>
    <p:extLst>
      <p:ext uri="{BB962C8B-B14F-4D97-AF65-F5344CB8AC3E}">
        <p14:creationId xmlns:p14="http://schemas.microsoft.com/office/powerpoint/2010/main" val="198130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7904" y="260648"/>
            <a:ext cx="1004427" cy="1153318"/>
          </a:xfrm>
        </p:spPr>
      </p:pic>
      <p:sp>
        <p:nvSpPr>
          <p:cNvPr id="3" name="TextBox 2"/>
          <p:cNvSpPr txBox="1"/>
          <p:nvPr/>
        </p:nvSpPr>
        <p:spPr>
          <a:xfrm>
            <a:off x="370380" y="2064295"/>
            <a:ext cx="5264122" cy="4493538"/>
          </a:xfrm>
          <a:prstGeom prst="rect">
            <a:avLst/>
          </a:prstGeom>
          <a:noFill/>
        </p:spPr>
        <p:txBody>
          <a:bodyPr wrap="square" rtlCol="0">
            <a:spAutoFit/>
          </a:bodyPr>
          <a:lstStyle/>
          <a:p>
            <a:pPr marL="285750" indent="-285750">
              <a:buFont typeface="Arial" panose="020B0604020202020204" pitchFamily="34" charset="0"/>
              <a:buChar char="•"/>
            </a:pPr>
            <a:r>
              <a:rPr lang="en-US" sz="2600" b="1" dirty="0">
                <a:solidFill>
                  <a:srgbClr val="2BB8C9"/>
                </a:solidFill>
              </a:rPr>
              <a:t>Biofuel - </a:t>
            </a:r>
            <a:r>
              <a:rPr lang="en-GB" sz="2600" dirty="0"/>
              <a:t>either directly from </a:t>
            </a:r>
            <a:r>
              <a:rPr lang="en-GB" sz="2600" b="1" dirty="0">
                <a:solidFill>
                  <a:srgbClr val="2BB8C9"/>
                </a:solidFill>
              </a:rPr>
              <a:t>plants</a:t>
            </a:r>
            <a:r>
              <a:rPr lang="en-GB" sz="2600" dirty="0"/>
              <a:t> or from </a:t>
            </a:r>
            <a:r>
              <a:rPr lang="en-GB" sz="2600" b="1" dirty="0">
                <a:solidFill>
                  <a:srgbClr val="2BB8C9"/>
                </a:solidFill>
              </a:rPr>
              <a:t>waste</a:t>
            </a:r>
            <a:r>
              <a:rPr lang="en-GB" sz="2600" dirty="0"/>
              <a:t>.</a:t>
            </a:r>
          </a:p>
          <a:p>
            <a:pPr marL="285750" indent="-285750">
              <a:buFont typeface="Arial" panose="020B0604020202020204" pitchFamily="34" charset="0"/>
              <a:buChar char="•"/>
            </a:pPr>
            <a:r>
              <a:rPr lang="en-GB" sz="2600" dirty="0"/>
              <a:t>Main UK sources are </a:t>
            </a:r>
            <a:r>
              <a:rPr lang="en-GB" sz="2600" b="1" dirty="0">
                <a:solidFill>
                  <a:srgbClr val="2BB8C9"/>
                </a:solidFill>
              </a:rPr>
              <a:t>wheat </a:t>
            </a:r>
            <a:r>
              <a:rPr lang="en-GB" sz="2600" dirty="0"/>
              <a:t>and </a:t>
            </a:r>
            <a:r>
              <a:rPr lang="en-GB" sz="2600" b="1" dirty="0">
                <a:solidFill>
                  <a:srgbClr val="2BB8C9"/>
                </a:solidFill>
              </a:rPr>
              <a:t>cooking oil</a:t>
            </a:r>
          </a:p>
          <a:p>
            <a:pPr marL="285750" indent="-285750">
              <a:buFont typeface="Arial" panose="020B0604020202020204" pitchFamily="34" charset="0"/>
              <a:buChar char="•"/>
            </a:pPr>
            <a:r>
              <a:rPr lang="en-GB" sz="2600" b="1" dirty="0">
                <a:solidFill>
                  <a:srgbClr val="2BB8C9"/>
                </a:solidFill>
              </a:rPr>
              <a:t>Bioethanol</a:t>
            </a:r>
            <a:r>
              <a:rPr lang="en-GB" sz="2600" dirty="0"/>
              <a:t> – used as fuel and </a:t>
            </a:r>
            <a:r>
              <a:rPr lang="en-US" sz="2600" dirty="0"/>
              <a:t>as a petrol additive to increase octane and lower carbon emissions</a:t>
            </a:r>
          </a:p>
          <a:p>
            <a:pPr marL="285750" indent="-285750">
              <a:buFont typeface="Arial" panose="020B0604020202020204" pitchFamily="34" charset="0"/>
              <a:buChar char="•"/>
            </a:pPr>
            <a:r>
              <a:rPr lang="en-US" sz="2600" b="1" dirty="0">
                <a:solidFill>
                  <a:srgbClr val="2BB8C9"/>
                </a:solidFill>
              </a:rPr>
              <a:t>Biodiesel</a:t>
            </a:r>
            <a:r>
              <a:rPr lang="en-US" sz="2600" dirty="0"/>
              <a:t> – used as fuel and used to reduce levels of particulates and carbon monoxide in diesel powered vehicles</a:t>
            </a:r>
          </a:p>
        </p:txBody>
      </p:sp>
      <p:pic>
        <p:nvPicPr>
          <p:cNvPr id="3076" name="Picture 4" descr="https://upload.wikimedia.org/wikipedia/commons/5/5c/Soybean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772816"/>
            <a:ext cx="2664296" cy="1715807"/>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311064"/>
            <a:ext cx="2685987" cy="2014490"/>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25" y="0"/>
            <a:ext cx="6638925"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71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564904"/>
            <a:ext cx="8424936" cy="4157937"/>
          </a:xfrm>
        </p:spPr>
        <p:txBody>
          <a:bodyPr>
            <a:noAutofit/>
          </a:bodyPr>
          <a:lstStyle/>
          <a:p>
            <a:r>
              <a:rPr lang="en-US" dirty="0"/>
              <a:t>Biofuel makes up </a:t>
            </a:r>
            <a:r>
              <a:rPr lang="en-US" b="1" dirty="0">
                <a:solidFill>
                  <a:srgbClr val="2BB8C9"/>
                </a:solidFill>
              </a:rPr>
              <a:t>3% </a:t>
            </a:r>
            <a:r>
              <a:rPr lang="en-US" dirty="0"/>
              <a:t>of all UK road and non-road fuel (2016) and </a:t>
            </a:r>
            <a:r>
              <a:rPr lang="en-US" b="1" dirty="0">
                <a:solidFill>
                  <a:srgbClr val="2BB8C9"/>
                </a:solidFill>
              </a:rPr>
              <a:t>9%</a:t>
            </a:r>
            <a:r>
              <a:rPr lang="en-US" dirty="0"/>
              <a:t> of UK electricity generation</a:t>
            </a:r>
          </a:p>
          <a:p>
            <a:r>
              <a:rPr lang="en-US" dirty="0"/>
              <a:t>In 2016 </a:t>
            </a:r>
            <a:r>
              <a:rPr lang="en-US" b="1" dirty="0">
                <a:solidFill>
                  <a:srgbClr val="2BB8C9"/>
                </a:solidFill>
              </a:rPr>
              <a:t>93,000 ha </a:t>
            </a:r>
            <a:r>
              <a:rPr lang="en-US" dirty="0"/>
              <a:t>were used for biofuels, </a:t>
            </a:r>
            <a:r>
              <a:rPr lang="en-US" b="1" dirty="0">
                <a:solidFill>
                  <a:srgbClr val="2BB8C9"/>
                </a:solidFill>
              </a:rPr>
              <a:t>41,000 ha </a:t>
            </a:r>
            <a:r>
              <a:rPr lang="en-US" dirty="0"/>
              <a:t>of this was to grow wheat </a:t>
            </a:r>
            <a:r>
              <a:rPr lang="en-US" sz="2400" dirty="0"/>
              <a:t>(DEFRA)</a:t>
            </a:r>
          </a:p>
          <a:p>
            <a:r>
              <a:rPr lang="en-US" dirty="0"/>
              <a:t>Ethical and environmental issues</a:t>
            </a:r>
          </a:p>
        </p:txBody>
      </p:sp>
      <p:pic>
        <p:nvPicPr>
          <p:cNvPr id="4"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496" y="288973"/>
            <a:ext cx="1004427" cy="1153318"/>
          </a:xfrm>
          <a:prstGeom prst="rect">
            <a:avLst/>
          </a:prstGeom>
        </p:spPr>
      </p:pic>
      <p:pic>
        <p:nvPicPr>
          <p:cNvPr id="266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77" r="39468" b="34489"/>
          <a:stretch/>
        </p:blipFill>
        <p:spPr bwMode="auto">
          <a:xfrm>
            <a:off x="683567" y="40390"/>
            <a:ext cx="3442663" cy="140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85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048" y="2204864"/>
            <a:ext cx="8568952" cy="4525963"/>
          </a:xfrm>
        </p:spPr>
        <p:txBody>
          <a:bodyPr>
            <a:normAutofit/>
          </a:bodyPr>
          <a:lstStyle/>
          <a:p>
            <a:r>
              <a:rPr lang="en-GB" sz="4400" b="1" dirty="0"/>
              <a:t>Iceland</a:t>
            </a:r>
            <a:r>
              <a:rPr lang="en-GB" sz="4400" dirty="0"/>
              <a:t> – geothermal and hydroelectric</a:t>
            </a:r>
          </a:p>
          <a:p>
            <a:r>
              <a:rPr lang="en-GB" sz="4400" b="1" dirty="0"/>
              <a:t>Costa Rica </a:t>
            </a:r>
            <a:r>
              <a:rPr lang="en-GB" sz="4400" dirty="0"/>
              <a:t>- hydroelectric</a:t>
            </a:r>
          </a:p>
          <a:p>
            <a:r>
              <a:rPr lang="en-GB" sz="4400" b="1" dirty="0"/>
              <a:t>Brazil</a:t>
            </a:r>
            <a:r>
              <a:rPr lang="en-GB" sz="4400" dirty="0"/>
              <a:t>- biofuels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41"/>
            <a:ext cx="982142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574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4931A1-6B3A-41E6-BCE5-EF5A0B807B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570743"/>
            <a:ext cx="5832647" cy="5254459"/>
          </a:xfrm>
        </p:spPr>
      </p:pic>
      <p:pic>
        <p:nvPicPr>
          <p:cNvPr id="6" name="Picture 5">
            <a:extLst>
              <a:ext uri="{FF2B5EF4-FFF2-40B4-BE49-F238E27FC236}">
                <a16:creationId xmlns:a16="http://schemas.microsoft.com/office/drawing/2014/main" id="{3865AFA9-EE4C-4C2E-9455-23099A38D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7" name="Picture 6">
            <a:extLst>
              <a:ext uri="{FF2B5EF4-FFF2-40B4-BE49-F238E27FC236}">
                <a16:creationId xmlns:a16="http://schemas.microsoft.com/office/drawing/2014/main" id="{337EAF51-3BF5-45F7-BF5D-40F743D650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202114"/>
            <a:ext cx="1584176" cy="1347305"/>
          </a:xfrm>
          <a:prstGeom prst="rect">
            <a:avLst/>
          </a:prstGeom>
          <a:effectLst>
            <a:outerShdw blurRad="50800" dist="38100" dir="2700000" algn="tl" rotWithShape="0">
              <a:prstClr val="black">
                <a:alpha val="40000"/>
              </a:prstClr>
            </a:outerShdw>
          </a:effectLst>
        </p:spPr>
      </p:pic>
      <p:pic>
        <p:nvPicPr>
          <p:cNvPr id="8" name="Picture 2">
            <a:extLst>
              <a:ext uri="{FF2B5EF4-FFF2-40B4-BE49-F238E27FC236}">
                <a16:creationId xmlns:a16="http://schemas.microsoft.com/office/drawing/2014/main" id="{B767B8B1-D948-4664-9443-D26AF40972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6054"/>
          <a:stretch/>
        </p:blipFill>
        <p:spPr bwMode="auto">
          <a:xfrm>
            <a:off x="-77378" y="-14389"/>
            <a:ext cx="3675811"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21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540" y="1916832"/>
            <a:ext cx="5414419" cy="4739054"/>
          </a:xfrm>
        </p:spPr>
        <p:txBody>
          <a:bodyPr>
            <a:noAutofit/>
          </a:bodyPr>
          <a:lstStyle/>
          <a:p>
            <a:r>
              <a:rPr lang="en-US" dirty="0"/>
              <a:t>Iceland lies on the </a:t>
            </a:r>
            <a:r>
              <a:rPr lang="en-US" b="1" dirty="0">
                <a:solidFill>
                  <a:srgbClr val="2BB8C9"/>
                </a:solidFill>
              </a:rPr>
              <a:t>Mid Atlantic Ridge </a:t>
            </a:r>
            <a:r>
              <a:rPr lang="en-US" dirty="0"/>
              <a:t>a region of </a:t>
            </a:r>
            <a:r>
              <a:rPr lang="en-US" b="1" dirty="0">
                <a:solidFill>
                  <a:srgbClr val="2BB8C9"/>
                </a:solidFill>
              </a:rPr>
              <a:t>sea floor spreading</a:t>
            </a:r>
            <a:r>
              <a:rPr lang="en-US" dirty="0"/>
              <a:t> = lots of hot rocks!</a:t>
            </a:r>
          </a:p>
          <a:p>
            <a:r>
              <a:rPr lang="en-US" dirty="0"/>
              <a:t>Annual rainfall </a:t>
            </a:r>
            <a:r>
              <a:rPr lang="en-US" b="1" dirty="0">
                <a:solidFill>
                  <a:srgbClr val="2BB8C9"/>
                </a:solidFill>
              </a:rPr>
              <a:t>2,000mm</a:t>
            </a:r>
            <a:r>
              <a:rPr lang="en-US" dirty="0"/>
              <a:t> </a:t>
            </a:r>
            <a:r>
              <a:rPr lang="en-US" sz="2800" dirty="0"/>
              <a:t>(UK ~885mm/year)</a:t>
            </a:r>
          </a:p>
          <a:p>
            <a:r>
              <a:rPr lang="en-US" b="1" dirty="0">
                <a:solidFill>
                  <a:srgbClr val="2BB8C9"/>
                </a:solidFill>
              </a:rPr>
              <a:t>600 hot springs </a:t>
            </a:r>
            <a:r>
              <a:rPr lang="en-US" dirty="0"/>
              <a:t>and </a:t>
            </a:r>
            <a:r>
              <a:rPr lang="en-US" b="1" dirty="0">
                <a:solidFill>
                  <a:srgbClr val="2BB8C9"/>
                </a:solidFill>
              </a:rPr>
              <a:t>20 high-temperature steam fields</a:t>
            </a:r>
            <a:r>
              <a:rPr lang="en-US" dirty="0"/>
              <a:t> &gt;150 °C.</a:t>
            </a:r>
          </a:p>
        </p:txBody>
      </p:sp>
      <p:pic>
        <p:nvPicPr>
          <p:cNvPr id="2050" name="Picture 2" descr="https://upload.wikimedia.org/wikipedia/commons/thumb/9/9f/NesjavellirPowerPlant_edit2.jpg/1280px-NesjavellirPowerPlant_edi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214" y="1700808"/>
            <a:ext cx="3132137" cy="208727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670959" y="3807238"/>
            <a:ext cx="3384645" cy="338554"/>
          </a:xfrm>
          <a:prstGeom prst="rect">
            <a:avLst/>
          </a:prstGeom>
        </p:spPr>
        <p:txBody>
          <a:bodyPr wrap="none">
            <a:spAutoFit/>
          </a:bodyPr>
          <a:lstStyle/>
          <a:p>
            <a:r>
              <a:rPr lang="en-GB" sz="1600" err="1"/>
              <a:t>Nesjavellir</a:t>
            </a:r>
            <a:r>
              <a:rPr lang="en-GB" sz="1600"/>
              <a:t> Geothermal Power Station</a:t>
            </a:r>
          </a:p>
        </p:txBody>
      </p:sp>
      <p:pic>
        <p:nvPicPr>
          <p:cNvPr id="6" name="Picture 6" descr="seljarlandsf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612" y="4365104"/>
            <a:ext cx="3122917" cy="208454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202114"/>
            <a:ext cx="1584176" cy="1347305"/>
          </a:xfrm>
          <a:prstGeom prst="rect">
            <a:avLst/>
          </a:prstGeom>
          <a:effectLst>
            <a:outerShdw blurRad="50800" dist="38100" dir="2700000" algn="tl" rotWithShape="0">
              <a:prstClr val="black">
                <a:alpha val="40000"/>
              </a:prstClr>
            </a:outerShdw>
          </a:effectLst>
        </p:spPr>
      </p:pic>
      <p:pic>
        <p:nvPicPr>
          <p:cNvPr id="1433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36054"/>
          <a:stretch/>
        </p:blipFill>
        <p:spPr bwMode="auto">
          <a:xfrm>
            <a:off x="-77378" y="-14389"/>
            <a:ext cx="3675811"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93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363" y="1916832"/>
            <a:ext cx="5536249" cy="4003899"/>
          </a:xfrm>
        </p:spPr>
        <p:txBody>
          <a:bodyPr>
            <a:noAutofit/>
          </a:bodyPr>
          <a:lstStyle/>
          <a:p>
            <a:r>
              <a:rPr lang="en-US" sz="2300" dirty="0"/>
              <a:t>85% of Iceland’s heating and 27% of electricity comes from </a:t>
            </a:r>
            <a:r>
              <a:rPr lang="en-US" sz="2300" b="1" dirty="0">
                <a:solidFill>
                  <a:srgbClr val="2BB8C9"/>
                </a:solidFill>
              </a:rPr>
              <a:t>geothermal energy</a:t>
            </a:r>
            <a:r>
              <a:rPr lang="en-US" sz="2300" dirty="0"/>
              <a:t>. </a:t>
            </a:r>
          </a:p>
          <a:p>
            <a:r>
              <a:rPr lang="en-US" sz="2300" dirty="0"/>
              <a:t>70% of Iceland’s electricity comes from </a:t>
            </a:r>
            <a:r>
              <a:rPr lang="en-US" sz="2300" b="1" dirty="0">
                <a:solidFill>
                  <a:srgbClr val="2BB8C9"/>
                </a:solidFill>
              </a:rPr>
              <a:t>hydropower</a:t>
            </a:r>
            <a:r>
              <a:rPr lang="en-US" sz="2300" dirty="0"/>
              <a:t> from glaciers and rivers.</a:t>
            </a:r>
          </a:p>
          <a:p>
            <a:r>
              <a:rPr lang="en-US" sz="2300" dirty="0"/>
              <a:t>Hydropower saved Iceland an ~ </a:t>
            </a:r>
            <a:r>
              <a:rPr lang="en-US" sz="2300" b="1" dirty="0">
                <a:solidFill>
                  <a:srgbClr val="2BB8C9"/>
                </a:solidFill>
              </a:rPr>
              <a:t>$8.2 billion </a:t>
            </a:r>
            <a:r>
              <a:rPr lang="en-US" sz="2300" dirty="0"/>
              <a:t>from 1970 to 2000 and lowered its CO</a:t>
            </a:r>
            <a:r>
              <a:rPr lang="en-US" sz="2300" baseline="-25000" dirty="0"/>
              <a:t>2</a:t>
            </a:r>
            <a:r>
              <a:rPr lang="en-US" sz="2300" dirty="0"/>
              <a:t> emissions by </a:t>
            </a:r>
            <a:r>
              <a:rPr lang="en-US" sz="2300" b="1" dirty="0">
                <a:solidFill>
                  <a:srgbClr val="2BB8C9"/>
                </a:solidFill>
              </a:rPr>
              <a:t>37%</a:t>
            </a:r>
            <a:r>
              <a:rPr lang="en-US" sz="2300" dirty="0"/>
              <a:t>.</a:t>
            </a:r>
          </a:p>
          <a:p>
            <a:r>
              <a:rPr lang="en-US" sz="2300" dirty="0"/>
              <a:t>Still dependent on fossils fuels for ships, cars and buses –actually one of the </a:t>
            </a:r>
            <a:r>
              <a:rPr lang="en-US" sz="2300" b="1" dirty="0">
                <a:solidFill>
                  <a:srgbClr val="2BB8C9"/>
                </a:solidFill>
              </a:rPr>
              <a:t>highest emitters of CO</a:t>
            </a:r>
            <a:r>
              <a:rPr lang="en-US" sz="2300" b="1" baseline="-25000" dirty="0">
                <a:solidFill>
                  <a:srgbClr val="2BB8C9"/>
                </a:solidFill>
              </a:rPr>
              <a:t>2</a:t>
            </a:r>
            <a:r>
              <a:rPr lang="en-US" sz="2300" b="1" dirty="0">
                <a:solidFill>
                  <a:srgbClr val="2BB8C9"/>
                </a:solidFill>
              </a:rPr>
              <a:t> </a:t>
            </a:r>
            <a:r>
              <a:rPr lang="en-US" sz="2300" b="1" u="sng" dirty="0">
                <a:solidFill>
                  <a:srgbClr val="2BB8C9"/>
                </a:solidFill>
              </a:rPr>
              <a:t>per capita.</a:t>
            </a:r>
          </a:p>
          <a:p>
            <a:r>
              <a:rPr lang="en-US" sz="2300" dirty="0"/>
              <a:t>Research into </a:t>
            </a:r>
            <a:r>
              <a:rPr lang="en-US" sz="2300" b="1" dirty="0">
                <a:solidFill>
                  <a:srgbClr val="2BB8C9"/>
                </a:solidFill>
              </a:rPr>
              <a:t>hydrogen fuel cells </a:t>
            </a:r>
            <a:r>
              <a:rPr lang="en-US" sz="2300" dirty="0"/>
              <a:t>to power buses and cars.</a:t>
            </a:r>
          </a:p>
        </p:txBody>
      </p:sp>
      <p:pic>
        <p:nvPicPr>
          <p:cNvPr id="2050" name="Picture 2" descr="https://upload.wikimedia.org/wikipedia/commons/thumb/9/9f/NesjavellirPowerPlant_edit2.jpg/1280px-NesjavellirPowerPlant_edi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214" y="1700808"/>
            <a:ext cx="3132137" cy="208727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670959" y="3807238"/>
            <a:ext cx="3384645" cy="338554"/>
          </a:xfrm>
          <a:prstGeom prst="rect">
            <a:avLst/>
          </a:prstGeom>
        </p:spPr>
        <p:txBody>
          <a:bodyPr wrap="none">
            <a:spAutoFit/>
          </a:bodyPr>
          <a:lstStyle/>
          <a:p>
            <a:r>
              <a:rPr lang="en-GB" sz="1600" err="1"/>
              <a:t>Nesjavellir</a:t>
            </a:r>
            <a:r>
              <a:rPr lang="en-GB" sz="1600"/>
              <a:t> Geothermal Power Station</a:t>
            </a:r>
          </a:p>
        </p:txBody>
      </p:sp>
      <p:pic>
        <p:nvPicPr>
          <p:cNvPr id="6" name="Picture 6" descr="seljarlandsf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612" y="4365104"/>
            <a:ext cx="3122917" cy="208454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202114"/>
            <a:ext cx="1584176" cy="1347305"/>
          </a:xfrm>
          <a:prstGeom prst="rect">
            <a:avLst/>
          </a:prstGeom>
          <a:effectLst>
            <a:outerShdw blurRad="50800" dist="38100" dir="2700000" algn="tl" rotWithShape="0">
              <a:prstClr val="black">
                <a:alpha val="40000"/>
              </a:prstClr>
            </a:outerShdw>
          </a:effectLst>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4" y="-9373"/>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951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AEE316-B514-469E-9855-D184C4230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7" name="Picture 2">
            <a:extLst>
              <a:ext uri="{FF2B5EF4-FFF2-40B4-BE49-F238E27FC236}">
                <a16:creationId xmlns:a16="http://schemas.microsoft.com/office/drawing/2014/main" id="{4D6B2282-F5E3-4E0F-884F-B678F387C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F4746059-403E-4EB7-AB64-C35EDBD03432}"/>
              </a:ext>
            </a:extLst>
          </p:cNvPr>
          <p:cNvPicPr>
            <a:picLocks noChangeAspect="1"/>
          </p:cNvPicPr>
          <p:nvPr/>
        </p:nvPicPr>
        <p:blipFill>
          <a:blip r:embed="rId5"/>
          <a:stretch>
            <a:fillRect/>
          </a:stretch>
        </p:blipFill>
        <p:spPr>
          <a:xfrm>
            <a:off x="1708050" y="1574952"/>
            <a:ext cx="5887979" cy="5210226"/>
          </a:xfrm>
          <a:prstGeom prst="rect">
            <a:avLst/>
          </a:prstGeom>
        </p:spPr>
      </p:pic>
    </p:spTree>
    <p:extLst>
      <p:ext uri="{BB962C8B-B14F-4D97-AF65-F5344CB8AC3E}">
        <p14:creationId xmlns:p14="http://schemas.microsoft.com/office/powerpoint/2010/main" val="377294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04864"/>
            <a:ext cx="5256584" cy="4320480"/>
          </a:xfrm>
        </p:spPr>
        <p:txBody>
          <a:bodyPr>
            <a:normAutofit fontScale="85000" lnSpcReduction="10000"/>
          </a:bodyPr>
          <a:lstStyle/>
          <a:p>
            <a:pPr marL="0" indent="0">
              <a:buNone/>
            </a:pPr>
            <a:r>
              <a:rPr lang="en-GB" sz="3600" b="1" dirty="0"/>
              <a:t>What are renewable energy resources?</a:t>
            </a:r>
          </a:p>
          <a:p>
            <a:pPr marL="0" indent="0">
              <a:buNone/>
            </a:pPr>
            <a:endParaRPr lang="en-GB" sz="3600" b="1" dirty="0"/>
          </a:p>
          <a:p>
            <a:pPr marL="0" indent="0">
              <a:buNone/>
            </a:pPr>
            <a:r>
              <a:rPr lang="en-GB" sz="3600" b="1" dirty="0"/>
              <a:t>What are some examples of renewable energy resources?</a:t>
            </a:r>
          </a:p>
          <a:p>
            <a:pPr marL="0" indent="0">
              <a:buNone/>
            </a:pPr>
            <a:endParaRPr lang="en-GB" sz="3600" b="1" dirty="0"/>
          </a:p>
          <a:p>
            <a:pPr marL="0" indent="0">
              <a:buNone/>
            </a:pPr>
            <a:r>
              <a:rPr lang="en-GB" sz="3600" b="1" dirty="0"/>
              <a:t>Which renewable energy resources do we use in the UK?</a:t>
            </a:r>
          </a:p>
        </p:txBody>
      </p:sp>
      <p:pic>
        <p:nvPicPr>
          <p:cNvPr id="5" name="Picture 2" descr="C:\Users\amy.ball\Downloads\earth-27436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72816"/>
            <a:ext cx="4143626" cy="414587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7248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05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95" t="18721" r="38649"/>
          <a:stretch/>
        </p:blipFill>
        <p:spPr bwMode="auto">
          <a:xfrm>
            <a:off x="6156176" y="2282838"/>
            <a:ext cx="2528431" cy="433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2" y="1916832"/>
            <a:ext cx="5976664" cy="4941168"/>
          </a:xfrm>
        </p:spPr>
        <p:txBody>
          <a:bodyPr>
            <a:noAutofit/>
          </a:bodyPr>
          <a:lstStyle/>
          <a:p>
            <a:r>
              <a:rPr lang="en-US" sz="2400" dirty="0"/>
              <a:t>High concentration of </a:t>
            </a:r>
            <a:r>
              <a:rPr lang="en-US" sz="2400" b="1" dirty="0">
                <a:solidFill>
                  <a:srgbClr val="2BB8C9"/>
                </a:solidFill>
              </a:rPr>
              <a:t>rivers, dams, and volcanoes</a:t>
            </a:r>
          </a:p>
          <a:p>
            <a:r>
              <a:rPr lang="en-US" sz="2400" dirty="0"/>
              <a:t> Annual rainfall </a:t>
            </a:r>
            <a:r>
              <a:rPr lang="en-US" sz="2400" b="1" dirty="0">
                <a:solidFill>
                  <a:srgbClr val="2BB8C9"/>
                </a:solidFill>
              </a:rPr>
              <a:t>2,926 mm - </a:t>
            </a:r>
            <a:r>
              <a:rPr lang="en-US" sz="2400" dirty="0"/>
              <a:t>4</a:t>
            </a:r>
            <a:r>
              <a:rPr lang="en-US" sz="2400" baseline="30000" dirty="0"/>
              <a:t>th</a:t>
            </a:r>
            <a:r>
              <a:rPr lang="en-US" sz="2400" dirty="0"/>
              <a:t> highest rainfall per capita</a:t>
            </a:r>
          </a:p>
          <a:p>
            <a:r>
              <a:rPr lang="en-GB" sz="2400" dirty="0"/>
              <a:t>Renewable energy supplied </a:t>
            </a:r>
            <a:r>
              <a:rPr lang="en-GB" sz="2400" b="1" dirty="0">
                <a:solidFill>
                  <a:srgbClr val="2BB8C9"/>
                </a:solidFill>
              </a:rPr>
              <a:t>99% of </a:t>
            </a:r>
            <a:r>
              <a:rPr lang="en-GB" sz="2400" b="1" u="sng" dirty="0">
                <a:solidFill>
                  <a:srgbClr val="2BB8C9"/>
                </a:solidFill>
              </a:rPr>
              <a:t>electricity</a:t>
            </a:r>
            <a:r>
              <a:rPr lang="en-GB" sz="2400" b="1" dirty="0">
                <a:solidFill>
                  <a:srgbClr val="2BB8C9"/>
                </a:solidFill>
              </a:rPr>
              <a:t> </a:t>
            </a:r>
            <a:r>
              <a:rPr lang="en-GB" sz="2400" dirty="0"/>
              <a:t>in Costa Rica in 2017, 78% of which was hydropower, 10% geothermal and 10% wind</a:t>
            </a:r>
          </a:p>
          <a:p>
            <a:r>
              <a:rPr lang="en-GB" sz="2400" dirty="0"/>
              <a:t>For </a:t>
            </a:r>
            <a:r>
              <a:rPr lang="en-GB" sz="2400" b="1" dirty="0">
                <a:solidFill>
                  <a:srgbClr val="2BB8C9"/>
                </a:solidFill>
              </a:rPr>
              <a:t>300 days in 2017 </a:t>
            </a:r>
            <a:r>
              <a:rPr lang="en-GB" sz="2400" dirty="0"/>
              <a:t>and</a:t>
            </a:r>
            <a:r>
              <a:rPr lang="en-GB" sz="2400" b="1" dirty="0">
                <a:solidFill>
                  <a:srgbClr val="2BB8C9"/>
                </a:solidFill>
              </a:rPr>
              <a:t> </a:t>
            </a:r>
            <a:r>
              <a:rPr lang="en-GB" sz="2400" dirty="0"/>
              <a:t>again in </a:t>
            </a:r>
            <a:r>
              <a:rPr lang="en-GB" sz="2400" b="1" dirty="0">
                <a:solidFill>
                  <a:srgbClr val="2BB8C9"/>
                </a:solidFill>
              </a:rPr>
              <a:t>2018 </a:t>
            </a:r>
            <a:r>
              <a:rPr lang="en-GB" sz="2400" dirty="0"/>
              <a:t>Costa Rica generated all of its electricity from renewable energy sources.</a:t>
            </a:r>
          </a:p>
        </p:txBody>
      </p:sp>
      <p:sp>
        <p:nvSpPr>
          <p:cNvPr id="4" name="TextBox 3"/>
          <p:cNvSpPr txBox="1"/>
          <p:nvPr/>
        </p:nvSpPr>
        <p:spPr>
          <a:xfrm>
            <a:off x="6156176" y="1574952"/>
            <a:ext cx="2843808" cy="707886"/>
          </a:xfrm>
          <a:prstGeom prst="rect">
            <a:avLst/>
          </a:prstGeom>
          <a:noFill/>
        </p:spPr>
        <p:txBody>
          <a:bodyPr wrap="square" rtlCol="0">
            <a:spAutoFit/>
          </a:bodyPr>
          <a:lstStyle/>
          <a:p>
            <a:pPr algn="ctr"/>
            <a:r>
              <a:rPr lang="en-GB" sz="2000" b="1"/>
              <a:t>Electricity generation in Costa Rica 2017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70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91" y="1989764"/>
            <a:ext cx="5554575" cy="4752528"/>
          </a:xfrm>
        </p:spPr>
        <p:txBody>
          <a:bodyPr>
            <a:noAutofit/>
          </a:bodyPr>
          <a:lstStyle/>
          <a:p>
            <a:r>
              <a:rPr lang="en-US" sz="2400" b="1" dirty="0">
                <a:solidFill>
                  <a:srgbClr val="2BB8C9"/>
                </a:solidFill>
              </a:rPr>
              <a:t>Lake </a:t>
            </a:r>
            <a:r>
              <a:rPr lang="en-US" sz="2400" b="1" dirty="0" err="1">
                <a:solidFill>
                  <a:srgbClr val="2BB8C9"/>
                </a:solidFill>
              </a:rPr>
              <a:t>Arenal</a:t>
            </a:r>
            <a:r>
              <a:rPr lang="en-US" sz="2400" b="1" dirty="0">
                <a:solidFill>
                  <a:srgbClr val="2BB8C9"/>
                </a:solidFill>
              </a:rPr>
              <a:t> Dam </a:t>
            </a:r>
            <a:r>
              <a:rPr lang="en-US" sz="2400" dirty="0"/>
              <a:t>provides enough electricity to power </a:t>
            </a:r>
            <a:r>
              <a:rPr lang="en-US" sz="2400" b="1" dirty="0">
                <a:solidFill>
                  <a:srgbClr val="2BB8C9"/>
                </a:solidFill>
              </a:rPr>
              <a:t>12% </a:t>
            </a:r>
            <a:r>
              <a:rPr lang="en-US" sz="2400" dirty="0"/>
              <a:t>of Costa Rica.</a:t>
            </a:r>
          </a:p>
          <a:p>
            <a:r>
              <a:rPr lang="en-US" sz="2400" b="1" u="sng" dirty="0"/>
              <a:t>99% electricity </a:t>
            </a:r>
            <a:r>
              <a:rPr lang="en-US" sz="2400" dirty="0"/>
              <a:t>is from renewables but </a:t>
            </a:r>
            <a:r>
              <a:rPr lang="en-US" sz="2400" b="1" dirty="0">
                <a:solidFill>
                  <a:srgbClr val="2BB8C9"/>
                </a:solidFill>
              </a:rPr>
              <a:t>70% energy consumption </a:t>
            </a:r>
            <a:r>
              <a:rPr lang="en-US" sz="2400" dirty="0"/>
              <a:t>in Costa Rica is from </a:t>
            </a:r>
            <a:r>
              <a:rPr lang="en-US" sz="2400" b="1" dirty="0">
                <a:solidFill>
                  <a:srgbClr val="2BB8C9"/>
                </a:solidFill>
              </a:rPr>
              <a:t>transport </a:t>
            </a:r>
            <a:r>
              <a:rPr lang="en-US" sz="2400" dirty="0"/>
              <a:t>which runs on </a:t>
            </a:r>
            <a:r>
              <a:rPr lang="en-US" sz="2400" b="1" u="sng" dirty="0">
                <a:solidFill>
                  <a:srgbClr val="2BB8C9"/>
                </a:solidFill>
              </a:rPr>
              <a:t>petroleum</a:t>
            </a:r>
          </a:p>
          <a:p>
            <a:r>
              <a:rPr lang="en-US" sz="2400" dirty="0"/>
              <a:t>Costa Rica has </a:t>
            </a:r>
            <a:r>
              <a:rPr lang="en-US" sz="2400" b="1" dirty="0">
                <a:solidFill>
                  <a:srgbClr val="2BB8C9"/>
                </a:solidFill>
              </a:rPr>
              <a:t>287 cars per 1,000 people</a:t>
            </a:r>
            <a:r>
              <a:rPr lang="en-US" sz="2400" dirty="0"/>
              <a:t>, greater than the world and Latin American average.</a:t>
            </a:r>
          </a:p>
          <a:p>
            <a:r>
              <a:rPr lang="en-US" sz="2400" dirty="0"/>
              <a:t>Growth in car ownership has also made San José the most congested city in Latin America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32662"/>
            <a:ext cx="2143709" cy="147573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0727" y="5301208"/>
            <a:ext cx="2796878" cy="1142084"/>
          </a:xfrm>
          <a:prstGeom prst="rect">
            <a:avLst/>
          </a:prstGeom>
        </p:spPr>
      </p:pic>
      <p:pic>
        <p:nvPicPr>
          <p:cNvPr id="2050" name="Picture 2" descr="Image result for lake arenal d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65" r="12729"/>
          <a:stretch/>
        </p:blipFill>
        <p:spPr bwMode="auto">
          <a:xfrm>
            <a:off x="5793053" y="1795122"/>
            <a:ext cx="3186004" cy="274440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3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6ABA9B9-17DD-4FCE-936B-63253C7B8996}"/>
              </a:ext>
            </a:extLst>
          </p:cNvPr>
          <p:cNvSpPr txBox="1"/>
          <p:nvPr/>
        </p:nvSpPr>
        <p:spPr>
          <a:xfrm>
            <a:off x="6155527" y="4670213"/>
            <a:ext cx="2796878" cy="369332"/>
          </a:xfrm>
          <a:prstGeom prst="rect">
            <a:avLst/>
          </a:prstGeom>
          <a:noFill/>
        </p:spPr>
        <p:txBody>
          <a:bodyPr wrap="square" rtlCol="0">
            <a:spAutoFit/>
          </a:bodyPr>
          <a:lstStyle/>
          <a:p>
            <a:r>
              <a:rPr lang="en-GB" dirty="0"/>
              <a:t>Lake </a:t>
            </a:r>
            <a:r>
              <a:rPr lang="en-GB" dirty="0" err="1"/>
              <a:t>Arenal</a:t>
            </a:r>
            <a:r>
              <a:rPr lang="en-GB" dirty="0"/>
              <a:t>, Costa Rica</a:t>
            </a:r>
          </a:p>
        </p:txBody>
      </p:sp>
    </p:spTree>
    <p:extLst>
      <p:ext uri="{BB962C8B-B14F-4D97-AF65-F5344CB8AC3E}">
        <p14:creationId xmlns:p14="http://schemas.microsoft.com/office/powerpoint/2010/main" val="1458379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1"/>
            <a:ext cx="5040560" cy="4757347"/>
          </a:xfrm>
        </p:spPr>
        <p:txBody>
          <a:bodyPr>
            <a:noAutofit/>
          </a:bodyPr>
          <a:lstStyle/>
          <a:p>
            <a:r>
              <a:rPr lang="en-US" sz="2500" dirty="0"/>
              <a:t>Costa Rica’s goal is to be </a:t>
            </a:r>
            <a:r>
              <a:rPr lang="en-US" sz="2500" b="1" dirty="0">
                <a:solidFill>
                  <a:srgbClr val="2BB8C9"/>
                </a:solidFill>
              </a:rPr>
              <a:t>carbon neutral by 2021</a:t>
            </a:r>
          </a:p>
          <a:p>
            <a:r>
              <a:rPr lang="en-US" sz="2500" dirty="0"/>
              <a:t>Costa Rica’s hosts more than </a:t>
            </a:r>
            <a:r>
              <a:rPr lang="en-US" sz="2500" b="1" dirty="0">
                <a:solidFill>
                  <a:srgbClr val="2BB8C9"/>
                </a:solidFill>
              </a:rPr>
              <a:t>5% of the world’s species biodiversity </a:t>
            </a:r>
            <a:r>
              <a:rPr lang="en-US" sz="2500" dirty="0"/>
              <a:t>despite its landmass covering 0.03% of the planet. </a:t>
            </a:r>
          </a:p>
          <a:p>
            <a:r>
              <a:rPr lang="en-US" sz="2500" dirty="0"/>
              <a:t>Dams can environmental and social consequences - affecting previously healthy rivers, disrupting wildlife and displacing indigenous communities.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966" y="183821"/>
            <a:ext cx="2098297" cy="1444475"/>
          </a:xfrm>
          <a:prstGeom prst="rect">
            <a:avLst/>
          </a:prstGeom>
        </p:spPr>
      </p:pic>
      <p:pic>
        <p:nvPicPr>
          <p:cNvPr id="3074" name="Picture 2" descr="Image result for costa rica rainfo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378" y="4281555"/>
            <a:ext cx="3207532" cy="2138355"/>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blue jeans fro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131" r="20655"/>
          <a:stretch/>
        </p:blipFill>
        <p:spPr bwMode="auto">
          <a:xfrm>
            <a:off x="5614528" y="1628296"/>
            <a:ext cx="3207532" cy="213281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0855207-0D71-4F15-BDE3-6239811EEB5E}"/>
              </a:ext>
            </a:extLst>
          </p:cNvPr>
          <p:cNvSpPr txBox="1"/>
          <p:nvPr/>
        </p:nvSpPr>
        <p:spPr>
          <a:xfrm>
            <a:off x="5679605" y="3825517"/>
            <a:ext cx="3067078" cy="369332"/>
          </a:xfrm>
          <a:prstGeom prst="rect">
            <a:avLst/>
          </a:prstGeom>
          <a:noFill/>
        </p:spPr>
        <p:txBody>
          <a:bodyPr wrap="square" rtlCol="0">
            <a:spAutoFit/>
          </a:bodyPr>
          <a:lstStyle/>
          <a:p>
            <a:r>
              <a:rPr lang="en-GB" dirty="0"/>
              <a:t>‘Blue jeans’ poison dart frog</a:t>
            </a:r>
          </a:p>
        </p:txBody>
      </p:sp>
      <p:sp>
        <p:nvSpPr>
          <p:cNvPr id="8" name="TextBox 7">
            <a:extLst>
              <a:ext uri="{FF2B5EF4-FFF2-40B4-BE49-F238E27FC236}">
                <a16:creationId xmlns:a16="http://schemas.microsoft.com/office/drawing/2014/main" id="{E95CF2D8-AD46-4AD6-B160-07A96720AA94}"/>
              </a:ext>
            </a:extLst>
          </p:cNvPr>
          <p:cNvSpPr txBox="1"/>
          <p:nvPr/>
        </p:nvSpPr>
        <p:spPr>
          <a:xfrm>
            <a:off x="5940152" y="6458594"/>
            <a:ext cx="2952327" cy="369332"/>
          </a:xfrm>
          <a:prstGeom prst="rect">
            <a:avLst/>
          </a:prstGeom>
          <a:noFill/>
        </p:spPr>
        <p:txBody>
          <a:bodyPr wrap="square" rtlCol="0">
            <a:spAutoFit/>
          </a:bodyPr>
          <a:lstStyle/>
          <a:p>
            <a:r>
              <a:rPr lang="en-GB" dirty="0"/>
              <a:t>Monte Verde cloud forest</a:t>
            </a:r>
          </a:p>
        </p:txBody>
      </p:sp>
    </p:spTree>
    <p:extLst>
      <p:ext uri="{BB962C8B-B14F-4D97-AF65-F5344CB8AC3E}">
        <p14:creationId xmlns:p14="http://schemas.microsoft.com/office/powerpoint/2010/main" val="3915304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347" y="1994058"/>
            <a:ext cx="4644008" cy="462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2" y="1998132"/>
            <a:ext cx="4316835" cy="4752527"/>
          </a:xfrm>
        </p:spPr>
        <p:txBody>
          <a:bodyPr>
            <a:normAutofit fontScale="92500" lnSpcReduction="20000"/>
          </a:bodyPr>
          <a:lstStyle/>
          <a:p>
            <a:r>
              <a:rPr lang="en-US" dirty="0"/>
              <a:t>Made from sugarcane</a:t>
            </a:r>
          </a:p>
          <a:p>
            <a:r>
              <a:rPr lang="en-US" dirty="0"/>
              <a:t>Brazil is 2</a:t>
            </a:r>
            <a:r>
              <a:rPr lang="en-US" baseline="30000" dirty="0"/>
              <a:t>nd</a:t>
            </a:r>
            <a:r>
              <a:rPr lang="en-US" dirty="0"/>
              <a:t> largest producer of bioethanol after USA</a:t>
            </a:r>
          </a:p>
          <a:p>
            <a:r>
              <a:rPr lang="en-US" dirty="0"/>
              <a:t>produced </a:t>
            </a:r>
            <a:r>
              <a:rPr lang="en-US" b="1" dirty="0">
                <a:solidFill>
                  <a:srgbClr val="2BB8C9"/>
                </a:solidFill>
              </a:rPr>
              <a:t>7.295 billion US gallons </a:t>
            </a:r>
            <a:r>
              <a:rPr lang="en-US" dirty="0"/>
              <a:t>of ethanol in 2016, </a:t>
            </a:r>
            <a:r>
              <a:rPr lang="en-US" b="1" dirty="0">
                <a:solidFill>
                  <a:srgbClr val="2BB8C9"/>
                </a:solidFill>
              </a:rPr>
              <a:t>27.4% </a:t>
            </a:r>
            <a:r>
              <a:rPr lang="en-US" dirty="0"/>
              <a:t>of total ethanol production.</a:t>
            </a:r>
          </a:p>
          <a:p>
            <a:r>
              <a:rPr lang="en-US" dirty="0"/>
              <a:t>Replaced</a:t>
            </a:r>
            <a:r>
              <a:rPr lang="en-US" b="1" dirty="0">
                <a:solidFill>
                  <a:srgbClr val="2BB8C9"/>
                </a:solidFill>
              </a:rPr>
              <a:t> 42% </a:t>
            </a:r>
            <a:r>
              <a:rPr lang="en-US" dirty="0"/>
              <a:t>of its </a:t>
            </a:r>
            <a:r>
              <a:rPr lang="en-US" b="1" dirty="0">
                <a:solidFill>
                  <a:srgbClr val="2BB8C9"/>
                </a:solidFill>
              </a:rPr>
              <a:t>gasoline needs </a:t>
            </a:r>
            <a:r>
              <a:rPr lang="en-US" dirty="0"/>
              <a:t>with bioethanol.</a:t>
            </a:r>
          </a:p>
          <a:p>
            <a:endParaRPr lang="en-GB" dirty="0"/>
          </a:p>
        </p:txBody>
      </p:sp>
      <p:sp>
        <p:nvSpPr>
          <p:cNvPr id="5" name="TextBox 4"/>
          <p:cNvSpPr txBox="1"/>
          <p:nvPr/>
        </p:nvSpPr>
        <p:spPr>
          <a:xfrm>
            <a:off x="5076056" y="1628800"/>
            <a:ext cx="3888432" cy="369332"/>
          </a:xfrm>
          <a:prstGeom prst="rect">
            <a:avLst/>
          </a:prstGeom>
          <a:noFill/>
        </p:spPr>
        <p:txBody>
          <a:bodyPr wrap="square" rtlCol="0">
            <a:spAutoFit/>
          </a:bodyPr>
          <a:lstStyle/>
          <a:p>
            <a:r>
              <a:rPr lang="en-GB"/>
              <a:t>Leading producers of bioethanol 2016</a:t>
            </a:r>
          </a:p>
        </p:txBody>
      </p:sp>
      <p:pic>
        <p:nvPicPr>
          <p:cNvPr id="7"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82351"/>
            <a:ext cx="1139237" cy="1308112"/>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92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779" y="1862237"/>
            <a:ext cx="5657833" cy="4939312"/>
          </a:xfrm>
        </p:spPr>
        <p:txBody>
          <a:bodyPr>
            <a:normAutofit fontScale="92500"/>
          </a:bodyPr>
          <a:lstStyle/>
          <a:p>
            <a:r>
              <a:rPr lang="en-US" dirty="0"/>
              <a:t>90% of new cars are </a:t>
            </a:r>
            <a:r>
              <a:rPr lang="en-US" b="1" dirty="0">
                <a:solidFill>
                  <a:srgbClr val="2BB8C9"/>
                </a:solidFill>
              </a:rPr>
              <a:t>flex fuel </a:t>
            </a:r>
            <a:r>
              <a:rPr lang="en-US" dirty="0"/>
              <a:t>(run on either gasoline or pure ethanol)</a:t>
            </a:r>
          </a:p>
          <a:p>
            <a:r>
              <a:rPr lang="en-US" dirty="0"/>
              <a:t>Since 2003, the combination of sugarcane ethanol and flex fuel vehicles has reduced Brazil’s emissions of carbon dioxide by more than </a:t>
            </a:r>
            <a:r>
              <a:rPr lang="en-US" b="1" dirty="0">
                <a:solidFill>
                  <a:srgbClr val="2BB8C9"/>
                </a:solidFill>
              </a:rPr>
              <a:t>350 million tons.</a:t>
            </a:r>
          </a:p>
          <a:p>
            <a:r>
              <a:rPr lang="en-US" dirty="0"/>
              <a:t>Consumes rainforest land -  </a:t>
            </a:r>
            <a:r>
              <a:rPr lang="en-US" b="1" dirty="0">
                <a:solidFill>
                  <a:srgbClr val="2BB8C9"/>
                </a:solidFill>
              </a:rPr>
              <a:t>deforestation and  biodiversity</a:t>
            </a:r>
          </a:p>
          <a:p>
            <a:endParaRPr lang="en-US" dirty="0"/>
          </a:p>
          <a:p>
            <a:endParaRPr lang="en-GB" dirty="0"/>
          </a:p>
        </p:txBody>
      </p:sp>
      <p:pic>
        <p:nvPicPr>
          <p:cNvPr id="7"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82351"/>
            <a:ext cx="1139237" cy="1308112"/>
          </a:xfrm>
          <a:prstGeom prst="rect">
            <a:avLst/>
          </a:prstGeom>
        </p:spPr>
      </p:pic>
      <p:pic>
        <p:nvPicPr>
          <p:cNvPr id="4098" name="Picture 2" descr="Image result for flex fuel 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6612" y="1656095"/>
            <a:ext cx="3101816" cy="232636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Image result for brazil rainfore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75"/>
          <a:stretch/>
        </p:blipFill>
        <p:spPr bwMode="auto">
          <a:xfrm>
            <a:off x="5766612" y="4130341"/>
            <a:ext cx="3103303" cy="2467011"/>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5"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414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19" y="1916833"/>
            <a:ext cx="5137825" cy="4953490"/>
          </a:xfrm>
        </p:spPr>
        <p:txBody>
          <a:bodyPr>
            <a:normAutofit lnSpcReduction="10000"/>
          </a:bodyPr>
          <a:lstStyle/>
          <a:p>
            <a:r>
              <a:rPr lang="en-US" dirty="0"/>
              <a:t>Emissions from bioethanol are ~ 90% lower than those of gasoline or diesel fuels</a:t>
            </a:r>
          </a:p>
          <a:p>
            <a:r>
              <a:rPr lang="en-US" dirty="0"/>
              <a:t>Emissions associated with production and land clearing.</a:t>
            </a:r>
          </a:p>
          <a:p>
            <a:r>
              <a:rPr lang="en-US" dirty="0"/>
              <a:t>Use lots of water - up to </a:t>
            </a:r>
            <a:r>
              <a:rPr lang="en-US" b="1" dirty="0">
                <a:solidFill>
                  <a:srgbClr val="2BB8C9"/>
                </a:solidFill>
              </a:rPr>
              <a:t>4 </a:t>
            </a:r>
            <a:r>
              <a:rPr lang="en-US" b="1" dirty="0" err="1">
                <a:solidFill>
                  <a:srgbClr val="2BB8C9"/>
                </a:solidFill>
              </a:rPr>
              <a:t>litres</a:t>
            </a:r>
            <a:r>
              <a:rPr lang="en-US" b="1" dirty="0">
                <a:solidFill>
                  <a:srgbClr val="2BB8C9"/>
                </a:solidFill>
              </a:rPr>
              <a:t> of water </a:t>
            </a:r>
            <a:r>
              <a:rPr lang="en-US" dirty="0"/>
              <a:t>are needed to produce 1 </a:t>
            </a:r>
            <a:r>
              <a:rPr lang="en-US" dirty="0" err="1"/>
              <a:t>litre</a:t>
            </a:r>
            <a:r>
              <a:rPr lang="en-US" dirty="0"/>
              <a:t> of ethanol produced.</a:t>
            </a:r>
          </a:p>
          <a:p>
            <a:endParaRPr lang="en-US" dirty="0"/>
          </a:p>
          <a:p>
            <a:endParaRPr lang="en-GB" dirty="0"/>
          </a:p>
        </p:txBody>
      </p:sp>
      <p:pic>
        <p:nvPicPr>
          <p:cNvPr id="7"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82351"/>
            <a:ext cx="1139237" cy="1308112"/>
          </a:xfrm>
          <a:prstGeom prst="rect">
            <a:avLst/>
          </a:prstGeom>
        </p:spPr>
      </p:pic>
      <p:pic>
        <p:nvPicPr>
          <p:cNvPr id="1026" name="Picture 2" descr="https://upload.wikimedia.org/wikipedia/commons/thumb/2/29/Cut_sugarcane.jpg/1280px-Cut_sugar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085" y="4165240"/>
            <a:ext cx="3170699" cy="235573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brazil biofuel far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12" y="1916832"/>
            <a:ext cx="3460046" cy="194421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5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36D0F-2023-40A6-84CE-4A7E3E49604F}"/>
              </a:ext>
            </a:extLst>
          </p:cNvPr>
          <p:cNvSpPr>
            <a:spLocks noGrp="1"/>
          </p:cNvSpPr>
          <p:nvPr>
            <p:ph idx="1"/>
          </p:nvPr>
        </p:nvSpPr>
        <p:spPr>
          <a:xfrm>
            <a:off x="457200" y="2060848"/>
            <a:ext cx="8229600" cy="4065315"/>
          </a:xfrm>
        </p:spPr>
        <p:txBody>
          <a:bodyPr>
            <a:normAutofit lnSpcReduction="10000"/>
          </a:bodyPr>
          <a:lstStyle/>
          <a:p>
            <a:pPr marL="0" indent="0">
              <a:buNone/>
            </a:pPr>
            <a:r>
              <a:rPr lang="en-GB" dirty="0"/>
              <a:t>Research renewable energy in another LIC/NEE country  e.g. Indonesia </a:t>
            </a:r>
          </a:p>
          <a:p>
            <a:pPr marL="514350" indent="-514350">
              <a:buAutoNum type="alphaLcParenR"/>
            </a:pPr>
            <a:r>
              <a:rPr lang="en-GB" dirty="0"/>
              <a:t>What renewable energy resources are used?</a:t>
            </a:r>
          </a:p>
          <a:p>
            <a:pPr marL="514350" indent="-514350">
              <a:buAutoNum type="alphaLcParenR"/>
            </a:pPr>
            <a:r>
              <a:rPr lang="en-GB" dirty="0"/>
              <a:t>What percentage of total energy use is from renewables?</a:t>
            </a:r>
          </a:p>
          <a:p>
            <a:pPr marL="514350" indent="-514350">
              <a:buAutoNum type="alphaLcParenR"/>
            </a:pPr>
            <a:r>
              <a:rPr lang="en-GB" dirty="0"/>
              <a:t>How is the country trying to increase their use of renewables?</a:t>
            </a:r>
          </a:p>
          <a:p>
            <a:pPr marL="514350" indent="-514350">
              <a:buAutoNum type="alphaLcParenR"/>
            </a:pPr>
            <a:r>
              <a:rPr lang="en-GB" dirty="0"/>
              <a:t>What problems may it face?</a:t>
            </a:r>
          </a:p>
          <a:p>
            <a:pPr marL="514350" indent="-514350">
              <a:buAutoNum type="alphaLcParenR"/>
            </a:pPr>
            <a:endParaRPr lang="en-GB" dirty="0"/>
          </a:p>
        </p:txBody>
      </p:sp>
      <p:sp>
        <p:nvSpPr>
          <p:cNvPr id="6" name="Title 5">
            <a:extLst>
              <a:ext uri="{FF2B5EF4-FFF2-40B4-BE49-F238E27FC236}">
                <a16:creationId xmlns:a16="http://schemas.microsoft.com/office/drawing/2014/main" id="{B0423049-390D-44AD-B448-04C4FB93C3BB}"/>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4C111A0D-EE65-4BC5-92BF-A608F11C7FB5}"/>
              </a:ext>
            </a:extLst>
          </p:cNvPr>
          <p:cNvPicPr>
            <a:picLocks noChangeAspect="1"/>
          </p:cNvPicPr>
          <p:nvPr/>
        </p:nvPicPr>
        <p:blipFill>
          <a:blip r:embed="rId3"/>
          <a:stretch>
            <a:fillRect/>
          </a:stretch>
        </p:blipFill>
        <p:spPr>
          <a:xfrm>
            <a:off x="-35227" y="58003"/>
            <a:ext cx="8894835" cy="1926503"/>
          </a:xfrm>
          <a:prstGeom prst="rect">
            <a:avLst/>
          </a:prstGeom>
        </p:spPr>
      </p:pic>
    </p:spTree>
    <p:extLst>
      <p:ext uri="{BB962C8B-B14F-4D97-AF65-F5344CB8AC3E}">
        <p14:creationId xmlns:p14="http://schemas.microsoft.com/office/powerpoint/2010/main" val="1663575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568952" cy="4608512"/>
          </a:xfrm>
        </p:spPr>
        <p:txBody>
          <a:bodyPr>
            <a:normAutofit fontScale="92500" lnSpcReduction="20000"/>
          </a:bodyPr>
          <a:lstStyle/>
          <a:p>
            <a:r>
              <a:rPr lang="en-GB" dirty="0"/>
              <a:t>The UK uses a mix of non-renewable and renewable fuels</a:t>
            </a:r>
          </a:p>
          <a:p>
            <a:r>
              <a:rPr lang="en-GB" dirty="0"/>
              <a:t>Renewable energy resources are crucial for lowering carbon dioxide emissions and enabling a secure energy future</a:t>
            </a:r>
          </a:p>
          <a:p>
            <a:r>
              <a:rPr lang="en-GB" dirty="0"/>
              <a:t>Important renewable energy sources include wind, solar, geothermal, hydroelectric and biofuels no energy resource is perfect - each comes with their own positives and negatives</a:t>
            </a:r>
          </a:p>
          <a:p>
            <a:r>
              <a:rPr lang="en-GB" dirty="0"/>
              <a:t>Iceland, Costa Rica and Brazil renewable energy case studies</a:t>
            </a:r>
          </a:p>
        </p:txBody>
      </p:sp>
      <p:pic>
        <p:nvPicPr>
          <p:cNvPr id="5" name="Picture 4">
            <a:extLst>
              <a:ext uri="{FF2B5EF4-FFF2-40B4-BE49-F238E27FC236}">
                <a16:creationId xmlns:a16="http://schemas.microsoft.com/office/drawing/2014/main" id="{361CE423-DA02-4760-8205-EF45C3203145}"/>
              </a:ext>
            </a:extLst>
          </p:cNvPr>
          <p:cNvPicPr>
            <a:picLocks noChangeAspect="1"/>
          </p:cNvPicPr>
          <p:nvPr/>
        </p:nvPicPr>
        <p:blipFill>
          <a:blip r:embed="rId3"/>
          <a:stretch>
            <a:fillRect/>
          </a:stretch>
        </p:blipFill>
        <p:spPr>
          <a:xfrm>
            <a:off x="251520" y="18882"/>
            <a:ext cx="11491206" cy="2141876"/>
          </a:xfrm>
          <a:prstGeom prst="rect">
            <a:avLst/>
          </a:prstGeom>
        </p:spPr>
      </p:pic>
    </p:spTree>
    <p:extLst>
      <p:ext uri="{BB962C8B-B14F-4D97-AF65-F5344CB8AC3E}">
        <p14:creationId xmlns:p14="http://schemas.microsoft.com/office/powerpoint/2010/main" val="149570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260BF-CDD8-4FE9-A6E9-45994DDB1D1F}"/>
              </a:ext>
            </a:extLst>
          </p:cNvPr>
          <p:cNvSpPr txBox="1"/>
          <p:nvPr/>
        </p:nvSpPr>
        <p:spPr>
          <a:xfrm>
            <a:off x="323528" y="3573016"/>
            <a:ext cx="3024336" cy="523220"/>
          </a:xfrm>
          <a:prstGeom prst="rect">
            <a:avLst/>
          </a:prstGeom>
          <a:noFill/>
        </p:spPr>
        <p:txBody>
          <a:bodyPr wrap="square" rtlCol="0">
            <a:spAutoFit/>
          </a:bodyPr>
          <a:lstStyle/>
          <a:p>
            <a:r>
              <a:rPr lang="en-GB" sz="2800" b="1" dirty="0">
                <a:solidFill>
                  <a:srgbClr val="2BB8C9"/>
                </a:solidFill>
              </a:rPr>
              <a:t>Largest contributor</a:t>
            </a:r>
          </a:p>
        </p:txBody>
      </p:sp>
      <p:sp>
        <p:nvSpPr>
          <p:cNvPr id="5" name="TextBox 4">
            <a:extLst>
              <a:ext uri="{FF2B5EF4-FFF2-40B4-BE49-F238E27FC236}">
                <a16:creationId xmlns:a16="http://schemas.microsoft.com/office/drawing/2014/main" id="{045960C7-9111-49BB-8886-89161405B2BF}"/>
              </a:ext>
            </a:extLst>
          </p:cNvPr>
          <p:cNvSpPr txBox="1"/>
          <p:nvPr/>
        </p:nvSpPr>
        <p:spPr>
          <a:xfrm>
            <a:off x="323528" y="6031342"/>
            <a:ext cx="3456384" cy="523220"/>
          </a:xfrm>
          <a:prstGeom prst="rect">
            <a:avLst/>
          </a:prstGeom>
          <a:noFill/>
        </p:spPr>
        <p:txBody>
          <a:bodyPr wrap="square" rtlCol="0">
            <a:spAutoFit/>
          </a:bodyPr>
          <a:lstStyle/>
          <a:p>
            <a:r>
              <a:rPr lang="en-GB" sz="2800" b="1" dirty="0">
                <a:solidFill>
                  <a:srgbClr val="2BB8C9"/>
                </a:solidFill>
              </a:rPr>
              <a:t>Smallest contributor</a:t>
            </a:r>
          </a:p>
        </p:txBody>
      </p:sp>
      <p:sp>
        <p:nvSpPr>
          <p:cNvPr id="6" name="TextBox 5">
            <a:extLst>
              <a:ext uri="{FF2B5EF4-FFF2-40B4-BE49-F238E27FC236}">
                <a16:creationId xmlns:a16="http://schemas.microsoft.com/office/drawing/2014/main" id="{D8496D73-40B4-45B5-B03B-77D88522D195}"/>
              </a:ext>
            </a:extLst>
          </p:cNvPr>
          <p:cNvSpPr txBox="1"/>
          <p:nvPr/>
        </p:nvSpPr>
        <p:spPr>
          <a:xfrm>
            <a:off x="3669156" y="5727869"/>
            <a:ext cx="2998128" cy="523220"/>
          </a:xfrm>
          <a:prstGeom prst="rect">
            <a:avLst/>
          </a:prstGeom>
          <a:noFill/>
        </p:spPr>
        <p:txBody>
          <a:bodyPr wrap="square" rtlCol="0">
            <a:spAutoFit/>
          </a:bodyPr>
          <a:lstStyle/>
          <a:p>
            <a:r>
              <a:rPr lang="en-GB" sz="2800" b="1" dirty="0">
                <a:solidFill>
                  <a:srgbClr val="D35241"/>
                </a:solidFill>
              </a:rPr>
              <a:t>Other bioenergy</a:t>
            </a:r>
          </a:p>
        </p:txBody>
      </p:sp>
      <p:sp>
        <p:nvSpPr>
          <p:cNvPr id="7" name="TextBox 6">
            <a:extLst>
              <a:ext uri="{FF2B5EF4-FFF2-40B4-BE49-F238E27FC236}">
                <a16:creationId xmlns:a16="http://schemas.microsoft.com/office/drawing/2014/main" id="{790FA753-B6B1-4608-9AB3-9879EDC5219C}"/>
              </a:ext>
            </a:extLst>
          </p:cNvPr>
          <p:cNvSpPr txBox="1"/>
          <p:nvPr/>
        </p:nvSpPr>
        <p:spPr>
          <a:xfrm>
            <a:off x="6372200" y="5409445"/>
            <a:ext cx="2592288" cy="523220"/>
          </a:xfrm>
          <a:prstGeom prst="rect">
            <a:avLst/>
          </a:prstGeom>
          <a:noFill/>
        </p:spPr>
        <p:txBody>
          <a:bodyPr wrap="square" rtlCol="0">
            <a:spAutoFit/>
          </a:bodyPr>
          <a:lstStyle/>
          <a:p>
            <a:r>
              <a:rPr lang="en-GB" sz="2800" b="1" dirty="0">
                <a:solidFill>
                  <a:srgbClr val="D35241"/>
                </a:solidFill>
              </a:rPr>
              <a:t>Offshore Wind</a:t>
            </a:r>
          </a:p>
        </p:txBody>
      </p:sp>
      <p:sp>
        <p:nvSpPr>
          <p:cNvPr id="8" name="TextBox 7">
            <a:extLst>
              <a:ext uri="{FF2B5EF4-FFF2-40B4-BE49-F238E27FC236}">
                <a16:creationId xmlns:a16="http://schemas.microsoft.com/office/drawing/2014/main" id="{B84EA913-EB7C-48DF-B841-B44641C1D448}"/>
              </a:ext>
            </a:extLst>
          </p:cNvPr>
          <p:cNvSpPr txBox="1"/>
          <p:nvPr/>
        </p:nvSpPr>
        <p:spPr>
          <a:xfrm>
            <a:off x="6246460" y="3856003"/>
            <a:ext cx="1728192" cy="523220"/>
          </a:xfrm>
          <a:prstGeom prst="rect">
            <a:avLst/>
          </a:prstGeom>
          <a:noFill/>
        </p:spPr>
        <p:txBody>
          <a:bodyPr wrap="square" rtlCol="0">
            <a:spAutoFit/>
          </a:bodyPr>
          <a:lstStyle/>
          <a:p>
            <a:r>
              <a:rPr lang="en-GB" sz="2800" b="1" dirty="0">
                <a:solidFill>
                  <a:srgbClr val="D35241"/>
                </a:solidFill>
              </a:rPr>
              <a:t>Solar PV</a:t>
            </a:r>
          </a:p>
        </p:txBody>
      </p:sp>
      <p:sp>
        <p:nvSpPr>
          <p:cNvPr id="9" name="TextBox 8">
            <a:extLst>
              <a:ext uri="{FF2B5EF4-FFF2-40B4-BE49-F238E27FC236}">
                <a16:creationId xmlns:a16="http://schemas.microsoft.com/office/drawing/2014/main" id="{EDE50B3E-1BD2-4FF8-ADDC-295661D3A453}"/>
              </a:ext>
            </a:extLst>
          </p:cNvPr>
          <p:cNvSpPr txBox="1"/>
          <p:nvPr/>
        </p:nvSpPr>
        <p:spPr>
          <a:xfrm>
            <a:off x="4523390" y="4748754"/>
            <a:ext cx="2892847" cy="523220"/>
          </a:xfrm>
          <a:prstGeom prst="rect">
            <a:avLst/>
          </a:prstGeom>
          <a:noFill/>
        </p:spPr>
        <p:txBody>
          <a:bodyPr wrap="square" rtlCol="0">
            <a:spAutoFit/>
          </a:bodyPr>
          <a:lstStyle/>
          <a:p>
            <a:r>
              <a:rPr lang="en-GB" sz="2800" b="1" dirty="0">
                <a:solidFill>
                  <a:srgbClr val="D35241"/>
                </a:solidFill>
              </a:rPr>
              <a:t>Hydroelectric</a:t>
            </a:r>
          </a:p>
        </p:txBody>
      </p:sp>
      <p:sp>
        <p:nvSpPr>
          <p:cNvPr id="12" name="TextBox 11">
            <a:extLst>
              <a:ext uri="{FF2B5EF4-FFF2-40B4-BE49-F238E27FC236}">
                <a16:creationId xmlns:a16="http://schemas.microsoft.com/office/drawing/2014/main" id="{C0B443EB-5A6B-4AEF-91CD-A36F175FE3C7}"/>
              </a:ext>
            </a:extLst>
          </p:cNvPr>
          <p:cNvSpPr txBox="1"/>
          <p:nvPr/>
        </p:nvSpPr>
        <p:spPr>
          <a:xfrm>
            <a:off x="1680746" y="4727969"/>
            <a:ext cx="2487019" cy="523220"/>
          </a:xfrm>
          <a:prstGeom prst="rect">
            <a:avLst/>
          </a:prstGeom>
          <a:noFill/>
        </p:spPr>
        <p:txBody>
          <a:bodyPr wrap="square" rtlCol="0">
            <a:spAutoFit/>
          </a:bodyPr>
          <a:lstStyle/>
          <a:p>
            <a:r>
              <a:rPr lang="en-GB" sz="2800" b="1" dirty="0">
                <a:solidFill>
                  <a:srgbClr val="D35241"/>
                </a:solidFill>
              </a:rPr>
              <a:t>Onshore Wind</a:t>
            </a:r>
          </a:p>
        </p:txBody>
      </p:sp>
      <p:sp>
        <p:nvSpPr>
          <p:cNvPr id="13" name="TextBox 12">
            <a:extLst>
              <a:ext uri="{FF2B5EF4-FFF2-40B4-BE49-F238E27FC236}">
                <a16:creationId xmlns:a16="http://schemas.microsoft.com/office/drawing/2014/main" id="{487D5146-2AF9-496C-85D4-57F12D28CFD6}"/>
              </a:ext>
            </a:extLst>
          </p:cNvPr>
          <p:cNvSpPr txBox="1"/>
          <p:nvPr/>
        </p:nvSpPr>
        <p:spPr>
          <a:xfrm>
            <a:off x="1033264" y="4182325"/>
            <a:ext cx="1018456" cy="523220"/>
          </a:xfrm>
          <a:prstGeom prst="rect">
            <a:avLst/>
          </a:prstGeom>
          <a:noFill/>
        </p:spPr>
        <p:txBody>
          <a:bodyPr wrap="square" rtlCol="0">
            <a:spAutoFit/>
          </a:bodyPr>
          <a:lstStyle/>
          <a:p>
            <a:r>
              <a:rPr lang="en-GB" sz="2800" b="1" dirty="0">
                <a:solidFill>
                  <a:srgbClr val="D35241"/>
                </a:solidFill>
              </a:rPr>
              <a:t>29%</a:t>
            </a:r>
          </a:p>
        </p:txBody>
      </p:sp>
      <p:sp>
        <p:nvSpPr>
          <p:cNvPr id="15" name="TextBox 14">
            <a:extLst>
              <a:ext uri="{FF2B5EF4-FFF2-40B4-BE49-F238E27FC236}">
                <a16:creationId xmlns:a16="http://schemas.microsoft.com/office/drawing/2014/main" id="{4CC0E314-FB15-4128-A393-DC098010B8F6}"/>
              </a:ext>
            </a:extLst>
          </p:cNvPr>
          <p:cNvSpPr txBox="1"/>
          <p:nvPr/>
        </p:nvSpPr>
        <p:spPr>
          <a:xfrm>
            <a:off x="7771862" y="4203108"/>
            <a:ext cx="1018456" cy="523220"/>
          </a:xfrm>
          <a:prstGeom prst="rect">
            <a:avLst/>
          </a:prstGeom>
          <a:noFill/>
        </p:spPr>
        <p:txBody>
          <a:bodyPr wrap="square" rtlCol="0">
            <a:spAutoFit/>
          </a:bodyPr>
          <a:lstStyle/>
          <a:p>
            <a:r>
              <a:rPr lang="en-GB" sz="2800" b="1" dirty="0">
                <a:solidFill>
                  <a:srgbClr val="D35241"/>
                </a:solidFill>
              </a:rPr>
              <a:t>6%</a:t>
            </a:r>
          </a:p>
        </p:txBody>
      </p:sp>
      <p:sp>
        <p:nvSpPr>
          <p:cNvPr id="16" name="TextBox 15">
            <a:extLst>
              <a:ext uri="{FF2B5EF4-FFF2-40B4-BE49-F238E27FC236}">
                <a16:creationId xmlns:a16="http://schemas.microsoft.com/office/drawing/2014/main" id="{D6937F27-6808-44E3-B9B6-00C293080AE4}"/>
              </a:ext>
            </a:extLst>
          </p:cNvPr>
          <p:cNvSpPr txBox="1"/>
          <p:nvPr/>
        </p:nvSpPr>
        <p:spPr>
          <a:xfrm>
            <a:off x="4028691" y="3971060"/>
            <a:ext cx="1018456" cy="523220"/>
          </a:xfrm>
          <a:prstGeom prst="rect">
            <a:avLst/>
          </a:prstGeom>
          <a:noFill/>
        </p:spPr>
        <p:txBody>
          <a:bodyPr wrap="square" rtlCol="0">
            <a:spAutoFit/>
          </a:bodyPr>
          <a:lstStyle/>
          <a:p>
            <a:r>
              <a:rPr lang="en-GB" sz="2800" b="1" dirty="0">
                <a:solidFill>
                  <a:srgbClr val="D35241"/>
                </a:solidFill>
              </a:rPr>
              <a:t>21%</a:t>
            </a:r>
          </a:p>
        </p:txBody>
      </p:sp>
      <p:sp>
        <p:nvSpPr>
          <p:cNvPr id="17" name="TextBox 16">
            <a:extLst>
              <a:ext uri="{FF2B5EF4-FFF2-40B4-BE49-F238E27FC236}">
                <a16:creationId xmlns:a16="http://schemas.microsoft.com/office/drawing/2014/main" id="{B4444972-6DD9-4EA1-8F29-D0EB70064F39}"/>
              </a:ext>
            </a:extLst>
          </p:cNvPr>
          <p:cNvSpPr txBox="1"/>
          <p:nvPr/>
        </p:nvSpPr>
        <p:spPr>
          <a:xfrm>
            <a:off x="3681696" y="6126950"/>
            <a:ext cx="1018456" cy="523220"/>
          </a:xfrm>
          <a:prstGeom prst="rect">
            <a:avLst/>
          </a:prstGeom>
          <a:noFill/>
        </p:spPr>
        <p:txBody>
          <a:bodyPr wrap="square" rtlCol="0">
            <a:spAutoFit/>
          </a:bodyPr>
          <a:lstStyle/>
          <a:p>
            <a:r>
              <a:rPr lang="en-GB" sz="2800" b="1" dirty="0">
                <a:solidFill>
                  <a:srgbClr val="D35241"/>
                </a:solidFill>
              </a:rPr>
              <a:t>12%</a:t>
            </a:r>
          </a:p>
        </p:txBody>
      </p:sp>
      <p:sp>
        <p:nvSpPr>
          <p:cNvPr id="18" name="TextBox 17">
            <a:extLst>
              <a:ext uri="{FF2B5EF4-FFF2-40B4-BE49-F238E27FC236}">
                <a16:creationId xmlns:a16="http://schemas.microsoft.com/office/drawing/2014/main" id="{FFDCD920-33F4-4DEB-B0D5-E52DBF847C91}"/>
              </a:ext>
            </a:extLst>
          </p:cNvPr>
          <p:cNvSpPr txBox="1"/>
          <p:nvPr/>
        </p:nvSpPr>
        <p:spPr>
          <a:xfrm>
            <a:off x="4147740" y="3338371"/>
            <a:ext cx="2998128" cy="523220"/>
          </a:xfrm>
          <a:prstGeom prst="rect">
            <a:avLst/>
          </a:prstGeom>
          <a:noFill/>
        </p:spPr>
        <p:txBody>
          <a:bodyPr wrap="square" rtlCol="0">
            <a:spAutoFit/>
          </a:bodyPr>
          <a:lstStyle/>
          <a:p>
            <a:r>
              <a:rPr lang="en-GB" sz="2800" b="1" dirty="0">
                <a:solidFill>
                  <a:srgbClr val="D35241"/>
                </a:solidFill>
              </a:rPr>
              <a:t>Landfill gas</a:t>
            </a:r>
          </a:p>
        </p:txBody>
      </p:sp>
      <p:sp>
        <p:nvSpPr>
          <p:cNvPr id="19" name="TextBox 18">
            <a:extLst>
              <a:ext uri="{FF2B5EF4-FFF2-40B4-BE49-F238E27FC236}">
                <a16:creationId xmlns:a16="http://schemas.microsoft.com/office/drawing/2014/main" id="{E753BC95-7E20-4BBD-945B-A66AA48B2430}"/>
              </a:ext>
            </a:extLst>
          </p:cNvPr>
          <p:cNvSpPr txBox="1"/>
          <p:nvPr/>
        </p:nvSpPr>
        <p:spPr>
          <a:xfrm>
            <a:off x="2051720" y="5356386"/>
            <a:ext cx="1018456" cy="523220"/>
          </a:xfrm>
          <a:prstGeom prst="rect">
            <a:avLst/>
          </a:prstGeom>
          <a:noFill/>
        </p:spPr>
        <p:txBody>
          <a:bodyPr wrap="square" rtlCol="0">
            <a:spAutoFit/>
          </a:bodyPr>
          <a:lstStyle/>
          <a:p>
            <a:r>
              <a:rPr lang="en-GB" sz="2800" b="1" dirty="0">
                <a:solidFill>
                  <a:srgbClr val="D35241"/>
                </a:solidFill>
              </a:rPr>
              <a:t>4%</a:t>
            </a:r>
          </a:p>
        </p:txBody>
      </p:sp>
      <p:sp>
        <p:nvSpPr>
          <p:cNvPr id="20" name="TextBox 19">
            <a:extLst>
              <a:ext uri="{FF2B5EF4-FFF2-40B4-BE49-F238E27FC236}">
                <a16:creationId xmlns:a16="http://schemas.microsoft.com/office/drawing/2014/main" id="{EF046668-11AE-4DB1-99F0-AE0F8E5EA4F2}"/>
              </a:ext>
            </a:extLst>
          </p:cNvPr>
          <p:cNvSpPr txBox="1"/>
          <p:nvPr/>
        </p:nvSpPr>
        <p:spPr>
          <a:xfrm>
            <a:off x="7465424" y="5989479"/>
            <a:ext cx="1018456" cy="523220"/>
          </a:xfrm>
          <a:prstGeom prst="rect">
            <a:avLst/>
          </a:prstGeom>
          <a:noFill/>
        </p:spPr>
        <p:txBody>
          <a:bodyPr wrap="square" rtlCol="0">
            <a:spAutoFit/>
          </a:bodyPr>
          <a:lstStyle/>
          <a:p>
            <a:r>
              <a:rPr lang="en-GB" sz="2800" b="1" dirty="0">
                <a:solidFill>
                  <a:srgbClr val="D35241"/>
                </a:solidFill>
              </a:rPr>
              <a:t>28%</a:t>
            </a:r>
          </a:p>
        </p:txBody>
      </p:sp>
      <p:sp>
        <p:nvSpPr>
          <p:cNvPr id="21" name="TextBox 20">
            <a:extLst>
              <a:ext uri="{FF2B5EF4-FFF2-40B4-BE49-F238E27FC236}">
                <a16:creationId xmlns:a16="http://schemas.microsoft.com/office/drawing/2014/main" id="{1614E63B-60B8-4ABB-B875-1E6F408381CF}"/>
              </a:ext>
            </a:extLst>
          </p:cNvPr>
          <p:cNvSpPr txBox="1"/>
          <p:nvPr/>
        </p:nvSpPr>
        <p:spPr>
          <a:xfrm>
            <a:off x="2499794" y="6518893"/>
            <a:ext cx="6698112" cy="276999"/>
          </a:xfrm>
          <a:prstGeom prst="rect">
            <a:avLst/>
          </a:prstGeom>
          <a:noFill/>
        </p:spPr>
        <p:txBody>
          <a:bodyPr wrap="square" rtlCol="0">
            <a:spAutoFit/>
          </a:bodyPr>
          <a:lstStyle/>
          <a:p>
            <a:r>
              <a:rPr lang="en-US" sz="1200" dirty="0"/>
              <a:t>UK Electricity generation by fuel source 2017 – Department for Business, Energy &amp; Industrial Strategy</a:t>
            </a:r>
            <a:endParaRPr lang="en-GB" sz="1200" dirty="0"/>
          </a:p>
        </p:txBody>
      </p:sp>
      <p:sp>
        <p:nvSpPr>
          <p:cNvPr id="23" name="Content Placeholder 2">
            <a:extLst>
              <a:ext uri="{FF2B5EF4-FFF2-40B4-BE49-F238E27FC236}">
                <a16:creationId xmlns:a16="http://schemas.microsoft.com/office/drawing/2014/main" id="{125C3B96-3E41-46ED-85C1-F0A3F035F868}"/>
              </a:ext>
            </a:extLst>
          </p:cNvPr>
          <p:cNvSpPr txBox="1">
            <a:spLocks/>
          </p:cNvSpPr>
          <p:nvPr/>
        </p:nvSpPr>
        <p:spPr>
          <a:xfrm>
            <a:off x="427046" y="1898373"/>
            <a:ext cx="8259754" cy="152458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b="1" dirty="0"/>
              <a:t>The UK uses renewable energy resources to generate heat and electricity. Put these renewables in order from largest to smallest contributors to </a:t>
            </a:r>
            <a:r>
              <a:rPr lang="en-GB" sz="2800" b="1" u="sng" dirty="0"/>
              <a:t>electricity generation</a:t>
            </a:r>
            <a:r>
              <a:rPr lang="en-GB" sz="2800" b="1" dirty="0"/>
              <a:t>.</a:t>
            </a:r>
          </a:p>
        </p:txBody>
      </p:sp>
      <p:pic>
        <p:nvPicPr>
          <p:cNvPr id="25" name="Picture 24">
            <a:extLst>
              <a:ext uri="{FF2B5EF4-FFF2-40B4-BE49-F238E27FC236}">
                <a16:creationId xmlns:a16="http://schemas.microsoft.com/office/drawing/2014/main" id="{11A2FCF2-F2D9-40EF-B169-7CA3A4AE23F7}"/>
              </a:ext>
            </a:extLst>
          </p:cNvPr>
          <p:cNvPicPr>
            <a:picLocks noChangeAspect="1"/>
          </p:cNvPicPr>
          <p:nvPr/>
        </p:nvPicPr>
        <p:blipFill>
          <a:blip r:embed="rId3"/>
          <a:stretch>
            <a:fillRect/>
          </a:stretch>
        </p:blipFill>
        <p:spPr>
          <a:xfrm>
            <a:off x="-20994" y="140094"/>
            <a:ext cx="8644877" cy="1780186"/>
          </a:xfrm>
          <a:prstGeom prst="rect">
            <a:avLst/>
          </a:prstGeom>
        </p:spPr>
      </p:pic>
    </p:spTree>
    <p:extLst>
      <p:ext uri="{BB962C8B-B14F-4D97-AF65-F5344CB8AC3E}">
        <p14:creationId xmlns:p14="http://schemas.microsoft.com/office/powerpoint/2010/main" val="41786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04E70-1FC4-45BF-B96B-14027A3C8369}"/>
              </a:ext>
            </a:extLst>
          </p:cNvPr>
          <p:cNvSpPr>
            <a:spLocks noGrp="1"/>
          </p:cNvSpPr>
          <p:nvPr>
            <p:ph idx="1"/>
          </p:nvPr>
        </p:nvSpPr>
        <p:spPr>
          <a:xfrm>
            <a:off x="427046" y="1898373"/>
            <a:ext cx="8259754" cy="1524582"/>
          </a:xfrm>
        </p:spPr>
        <p:txBody>
          <a:bodyPr>
            <a:normAutofit fontScale="92500"/>
          </a:bodyPr>
          <a:lstStyle/>
          <a:p>
            <a:pPr marL="0" indent="0">
              <a:buNone/>
            </a:pPr>
            <a:r>
              <a:rPr lang="en-GB" sz="2800" b="1" dirty="0"/>
              <a:t>The UK uses renewable energy resources to generate heat and electricity. Put these renewables in order from largest to smallest contributors to </a:t>
            </a:r>
            <a:r>
              <a:rPr lang="en-GB" sz="2800" b="1" u="sng" dirty="0"/>
              <a:t>electricity generation</a:t>
            </a:r>
            <a:r>
              <a:rPr lang="en-GB" sz="2800" b="1" dirty="0"/>
              <a:t>.</a:t>
            </a:r>
          </a:p>
        </p:txBody>
      </p:sp>
      <p:sp>
        <p:nvSpPr>
          <p:cNvPr id="4" name="TextBox 3">
            <a:extLst>
              <a:ext uri="{FF2B5EF4-FFF2-40B4-BE49-F238E27FC236}">
                <a16:creationId xmlns:a16="http://schemas.microsoft.com/office/drawing/2014/main" id="{CF0260BF-CDD8-4FE9-A6E9-45994DDB1D1F}"/>
              </a:ext>
            </a:extLst>
          </p:cNvPr>
          <p:cNvSpPr txBox="1"/>
          <p:nvPr/>
        </p:nvSpPr>
        <p:spPr>
          <a:xfrm>
            <a:off x="323528" y="3573016"/>
            <a:ext cx="3024336" cy="523220"/>
          </a:xfrm>
          <a:prstGeom prst="rect">
            <a:avLst/>
          </a:prstGeom>
          <a:noFill/>
        </p:spPr>
        <p:txBody>
          <a:bodyPr wrap="square" rtlCol="0">
            <a:spAutoFit/>
          </a:bodyPr>
          <a:lstStyle/>
          <a:p>
            <a:r>
              <a:rPr lang="en-GB" sz="2800" b="1" dirty="0">
                <a:solidFill>
                  <a:srgbClr val="2BB8C9"/>
                </a:solidFill>
              </a:rPr>
              <a:t>Largest contributor</a:t>
            </a:r>
          </a:p>
        </p:txBody>
      </p:sp>
      <p:sp>
        <p:nvSpPr>
          <p:cNvPr id="5" name="TextBox 4">
            <a:extLst>
              <a:ext uri="{FF2B5EF4-FFF2-40B4-BE49-F238E27FC236}">
                <a16:creationId xmlns:a16="http://schemas.microsoft.com/office/drawing/2014/main" id="{045960C7-9111-49BB-8886-89161405B2BF}"/>
              </a:ext>
            </a:extLst>
          </p:cNvPr>
          <p:cNvSpPr txBox="1"/>
          <p:nvPr/>
        </p:nvSpPr>
        <p:spPr>
          <a:xfrm>
            <a:off x="323528" y="6031342"/>
            <a:ext cx="3456384" cy="523220"/>
          </a:xfrm>
          <a:prstGeom prst="rect">
            <a:avLst/>
          </a:prstGeom>
          <a:noFill/>
        </p:spPr>
        <p:txBody>
          <a:bodyPr wrap="square" rtlCol="0">
            <a:spAutoFit/>
          </a:bodyPr>
          <a:lstStyle/>
          <a:p>
            <a:r>
              <a:rPr lang="en-GB" sz="2800" b="1" dirty="0">
                <a:solidFill>
                  <a:srgbClr val="2BB8C9"/>
                </a:solidFill>
              </a:rPr>
              <a:t>Smallest contributor</a:t>
            </a:r>
          </a:p>
        </p:txBody>
      </p:sp>
      <p:sp>
        <p:nvSpPr>
          <p:cNvPr id="6" name="TextBox 5">
            <a:extLst>
              <a:ext uri="{FF2B5EF4-FFF2-40B4-BE49-F238E27FC236}">
                <a16:creationId xmlns:a16="http://schemas.microsoft.com/office/drawing/2014/main" id="{D8496D73-40B4-45B5-B03B-77D88522D195}"/>
              </a:ext>
            </a:extLst>
          </p:cNvPr>
          <p:cNvSpPr txBox="1"/>
          <p:nvPr/>
        </p:nvSpPr>
        <p:spPr>
          <a:xfrm>
            <a:off x="3395120" y="4021881"/>
            <a:ext cx="2998128" cy="523220"/>
          </a:xfrm>
          <a:prstGeom prst="rect">
            <a:avLst/>
          </a:prstGeom>
          <a:noFill/>
        </p:spPr>
        <p:txBody>
          <a:bodyPr wrap="square" rtlCol="0">
            <a:spAutoFit/>
          </a:bodyPr>
          <a:lstStyle/>
          <a:p>
            <a:r>
              <a:rPr lang="en-GB" sz="2800" b="1" dirty="0">
                <a:solidFill>
                  <a:srgbClr val="D35241"/>
                </a:solidFill>
              </a:rPr>
              <a:t>Other bioenergy</a:t>
            </a:r>
          </a:p>
        </p:txBody>
      </p:sp>
      <p:sp>
        <p:nvSpPr>
          <p:cNvPr id="7" name="TextBox 6">
            <a:extLst>
              <a:ext uri="{FF2B5EF4-FFF2-40B4-BE49-F238E27FC236}">
                <a16:creationId xmlns:a16="http://schemas.microsoft.com/office/drawing/2014/main" id="{790FA753-B6B1-4608-9AB3-9879EDC5219C}"/>
              </a:ext>
            </a:extLst>
          </p:cNvPr>
          <p:cNvSpPr txBox="1"/>
          <p:nvPr/>
        </p:nvSpPr>
        <p:spPr>
          <a:xfrm>
            <a:off x="3553652" y="4481584"/>
            <a:ext cx="2592288" cy="523220"/>
          </a:xfrm>
          <a:prstGeom prst="rect">
            <a:avLst/>
          </a:prstGeom>
          <a:noFill/>
        </p:spPr>
        <p:txBody>
          <a:bodyPr wrap="square" rtlCol="0">
            <a:spAutoFit/>
          </a:bodyPr>
          <a:lstStyle/>
          <a:p>
            <a:r>
              <a:rPr lang="en-GB" sz="2800" b="1" dirty="0">
                <a:solidFill>
                  <a:srgbClr val="D35241"/>
                </a:solidFill>
              </a:rPr>
              <a:t>Offshore Wind</a:t>
            </a:r>
          </a:p>
        </p:txBody>
      </p:sp>
      <p:sp>
        <p:nvSpPr>
          <p:cNvPr id="8" name="TextBox 7">
            <a:extLst>
              <a:ext uri="{FF2B5EF4-FFF2-40B4-BE49-F238E27FC236}">
                <a16:creationId xmlns:a16="http://schemas.microsoft.com/office/drawing/2014/main" id="{B84EA913-EB7C-48DF-B841-B44641C1D448}"/>
              </a:ext>
            </a:extLst>
          </p:cNvPr>
          <p:cNvSpPr txBox="1"/>
          <p:nvPr/>
        </p:nvSpPr>
        <p:spPr>
          <a:xfrm>
            <a:off x="4120658" y="4948407"/>
            <a:ext cx="1728192" cy="523220"/>
          </a:xfrm>
          <a:prstGeom prst="rect">
            <a:avLst/>
          </a:prstGeom>
          <a:noFill/>
        </p:spPr>
        <p:txBody>
          <a:bodyPr wrap="square" rtlCol="0">
            <a:spAutoFit/>
          </a:bodyPr>
          <a:lstStyle/>
          <a:p>
            <a:r>
              <a:rPr lang="en-GB" sz="2800" b="1" dirty="0">
                <a:solidFill>
                  <a:srgbClr val="D35241"/>
                </a:solidFill>
              </a:rPr>
              <a:t>Solar PV</a:t>
            </a:r>
          </a:p>
        </p:txBody>
      </p:sp>
      <p:sp>
        <p:nvSpPr>
          <p:cNvPr id="9" name="TextBox 8">
            <a:extLst>
              <a:ext uri="{FF2B5EF4-FFF2-40B4-BE49-F238E27FC236}">
                <a16:creationId xmlns:a16="http://schemas.microsoft.com/office/drawing/2014/main" id="{EDE50B3E-1BD2-4FF8-ADDC-295661D3A453}"/>
              </a:ext>
            </a:extLst>
          </p:cNvPr>
          <p:cNvSpPr txBox="1"/>
          <p:nvPr/>
        </p:nvSpPr>
        <p:spPr>
          <a:xfrm>
            <a:off x="3702361" y="5434091"/>
            <a:ext cx="2892847" cy="523220"/>
          </a:xfrm>
          <a:prstGeom prst="rect">
            <a:avLst/>
          </a:prstGeom>
          <a:noFill/>
        </p:spPr>
        <p:txBody>
          <a:bodyPr wrap="square" rtlCol="0">
            <a:spAutoFit/>
          </a:bodyPr>
          <a:lstStyle/>
          <a:p>
            <a:r>
              <a:rPr lang="en-GB" sz="2800" b="1" dirty="0">
                <a:solidFill>
                  <a:srgbClr val="D35241"/>
                </a:solidFill>
              </a:rPr>
              <a:t>Hydroelectric</a:t>
            </a:r>
          </a:p>
        </p:txBody>
      </p:sp>
      <p:sp>
        <p:nvSpPr>
          <p:cNvPr id="12" name="TextBox 11">
            <a:extLst>
              <a:ext uri="{FF2B5EF4-FFF2-40B4-BE49-F238E27FC236}">
                <a16:creationId xmlns:a16="http://schemas.microsoft.com/office/drawing/2014/main" id="{C0B443EB-5A6B-4AEF-91CD-A36F175FE3C7}"/>
              </a:ext>
            </a:extLst>
          </p:cNvPr>
          <p:cNvSpPr txBox="1"/>
          <p:nvPr/>
        </p:nvSpPr>
        <p:spPr>
          <a:xfrm>
            <a:off x="3553652" y="3582213"/>
            <a:ext cx="2487019" cy="523220"/>
          </a:xfrm>
          <a:prstGeom prst="rect">
            <a:avLst/>
          </a:prstGeom>
          <a:noFill/>
        </p:spPr>
        <p:txBody>
          <a:bodyPr wrap="square" rtlCol="0">
            <a:spAutoFit/>
          </a:bodyPr>
          <a:lstStyle/>
          <a:p>
            <a:r>
              <a:rPr lang="en-GB" sz="2800" b="1" dirty="0">
                <a:solidFill>
                  <a:srgbClr val="D35241"/>
                </a:solidFill>
              </a:rPr>
              <a:t>Onshore Wind</a:t>
            </a:r>
          </a:p>
        </p:txBody>
      </p:sp>
      <p:sp>
        <p:nvSpPr>
          <p:cNvPr id="13" name="TextBox 12">
            <a:extLst>
              <a:ext uri="{FF2B5EF4-FFF2-40B4-BE49-F238E27FC236}">
                <a16:creationId xmlns:a16="http://schemas.microsoft.com/office/drawing/2014/main" id="{487D5146-2AF9-496C-85D4-57F12D28CFD6}"/>
              </a:ext>
            </a:extLst>
          </p:cNvPr>
          <p:cNvSpPr txBox="1"/>
          <p:nvPr/>
        </p:nvSpPr>
        <p:spPr>
          <a:xfrm>
            <a:off x="6071700" y="3551421"/>
            <a:ext cx="1018456" cy="523220"/>
          </a:xfrm>
          <a:prstGeom prst="rect">
            <a:avLst/>
          </a:prstGeom>
          <a:noFill/>
        </p:spPr>
        <p:txBody>
          <a:bodyPr wrap="square" rtlCol="0">
            <a:spAutoFit/>
          </a:bodyPr>
          <a:lstStyle/>
          <a:p>
            <a:r>
              <a:rPr lang="en-GB" sz="2800" b="1" dirty="0">
                <a:solidFill>
                  <a:srgbClr val="D35241"/>
                </a:solidFill>
              </a:rPr>
              <a:t>29%</a:t>
            </a:r>
          </a:p>
        </p:txBody>
      </p:sp>
      <p:sp>
        <p:nvSpPr>
          <p:cNvPr id="15" name="TextBox 14">
            <a:extLst>
              <a:ext uri="{FF2B5EF4-FFF2-40B4-BE49-F238E27FC236}">
                <a16:creationId xmlns:a16="http://schemas.microsoft.com/office/drawing/2014/main" id="{4CC0E314-FB15-4128-A393-DC098010B8F6}"/>
              </a:ext>
            </a:extLst>
          </p:cNvPr>
          <p:cNvSpPr txBox="1"/>
          <p:nvPr/>
        </p:nvSpPr>
        <p:spPr>
          <a:xfrm>
            <a:off x="6145940" y="5445146"/>
            <a:ext cx="1018456" cy="523220"/>
          </a:xfrm>
          <a:prstGeom prst="rect">
            <a:avLst/>
          </a:prstGeom>
          <a:noFill/>
        </p:spPr>
        <p:txBody>
          <a:bodyPr wrap="square" rtlCol="0">
            <a:spAutoFit/>
          </a:bodyPr>
          <a:lstStyle/>
          <a:p>
            <a:r>
              <a:rPr lang="en-GB" sz="2800" b="1" dirty="0">
                <a:solidFill>
                  <a:srgbClr val="D35241"/>
                </a:solidFill>
              </a:rPr>
              <a:t>6%</a:t>
            </a:r>
          </a:p>
        </p:txBody>
      </p:sp>
      <p:sp>
        <p:nvSpPr>
          <p:cNvPr id="16" name="TextBox 15">
            <a:extLst>
              <a:ext uri="{FF2B5EF4-FFF2-40B4-BE49-F238E27FC236}">
                <a16:creationId xmlns:a16="http://schemas.microsoft.com/office/drawing/2014/main" id="{D6937F27-6808-44E3-B9B6-00C293080AE4}"/>
              </a:ext>
            </a:extLst>
          </p:cNvPr>
          <p:cNvSpPr txBox="1"/>
          <p:nvPr/>
        </p:nvSpPr>
        <p:spPr>
          <a:xfrm>
            <a:off x="6083699" y="4517518"/>
            <a:ext cx="1018456" cy="523220"/>
          </a:xfrm>
          <a:prstGeom prst="rect">
            <a:avLst/>
          </a:prstGeom>
          <a:noFill/>
        </p:spPr>
        <p:txBody>
          <a:bodyPr wrap="square" rtlCol="0">
            <a:spAutoFit/>
          </a:bodyPr>
          <a:lstStyle/>
          <a:p>
            <a:r>
              <a:rPr lang="en-GB" sz="2800" b="1" dirty="0">
                <a:solidFill>
                  <a:srgbClr val="D35241"/>
                </a:solidFill>
              </a:rPr>
              <a:t>21%</a:t>
            </a:r>
          </a:p>
        </p:txBody>
      </p:sp>
      <p:sp>
        <p:nvSpPr>
          <p:cNvPr id="17" name="TextBox 16">
            <a:extLst>
              <a:ext uri="{FF2B5EF4-FFF2-40B4-BE49-F238E27FC236}">
                <a16:creationId xmlns:a16="http://schemas.microsoft.com/office/drawing/2014/main" id="{B4444972-6DD9-4EA1-8F29-D0EB70064F39}"/>
              </a:ext>
            </a:extLst>
          </p:cNvPr>
          <p:cNvSpPr txBox="1"/>
          <p:nvPr/>
        </p:nvSpPr>
        <p:spPr>
          <a:xfrm>
            <a:off x="6071700" y="4975680"/>
            <a:ext cx="1018456" cy="523220"/>
          </a:xfrm>
          <a:prstGeom prst="rect">
            <a:avLst/>
          </a:prstGeom>
          <a:noFill/>
        </p:spPr>
        <p:txBody>
          <a:bodyPr wrap="square" rtlCol="0">
            <a:spAutoFit/>
          </a:bodyPr>
          <a:lstStyle/>
          <a:p>
            <a:r>
              <a:rPr lang="en-GB" sz="2800" b="1" dirty="0">
                <a:solidFill>
                  <a:srgbClr val="D35241"/>
                </a:solidFill>
              </a:rPr>
              <a:t>12%</a:t>
            </a:r>
          </a:p>
        </p:txBody>
      </p:sp>
      <p:sp>
        <p:nvSpPr>
          <p:cNvPr id="18" name="TextBox 17">
            <a:extLst>
              <a:ext uri="{FF2B5EF4-FFF2-40B4-BE49-F238E27FC236}">
                <a16:creationId xmlns:a16="http://schemas.microsoft.com/office/drawing/2014/main" id="{FFDCD920-33F4-4DEB-B0D5-E52DBF847C91}"/>
              </a:ext>
            </a:extLst>
          </p:cNvPr>
          <p:cNvSpPr txBox="1"/>
          <p:nvPr/>
        </p:nvSpPr>
        <p:spPr>
          <a:xfrm>
            <a:off x="3865026" y="5995673"/>
            <a:ext cx="2998128" cy="523220"/>
          </a:xfrm>
          <a:prstGeom prst="rect">
            <a:avLst/>
          </a:prstGeom>
          <a:noFill/>
        </p:spPr>
        <p:txBody>
          <a:bodyPr wrap="square" rtlCol="0">
            <a:spAutoFit/>
          </a:bodyPr>
          <a:lstStyle/>
          <a:p>
            <a:r>
              <a:rPr lang="en-GB" sz="2800" b="1" dirty="0">
                <a:solidFill>
                  <a:srgbClr val="D35241"/>
                </a:solidFill>
              </a:rPr>
              <a:t>Landfill gas</a:t>
            </a:r>
          </a:p>
        </p:txBody>
      </p:sp>
      <p:sp>
        <p:nvSpPr>
          <p:cNvPr id="19" name="TextBox 18">
            <a:extLst>
              <a:ext uri="{FF2B5EF4-FFF2-40B4-BE49-F238E27FC236}">
                <a16:creationId xmlns:a16="http://schemas.microsoft.com/office/drawing/2014/main" id="{E753BC95-7E20-4BBD-945B-A66AA48B2430}"/>
              </a:ext>
            </a:extLst>
          </p:cNvPr>
          <p:cNvSpPr txBox="1"/>
          <p:nvPr/>
        </p:nvSpPr>
        <p:spPr>
          <a:xfrm>
            <a:off x="6145940" y="6003198"/>
            <a:ext cx="1018456" cy="523220"/>
          </a:xfrm>
          <a:prstGeom prst="rect">
            <a:avLst/>
          </a:prstGeom>
          <a:noFill/>
        </p:spPr>
        <p:txBody>
          <a:bodyPr wrap="square" rtlCol="0">
            <a:spAutoFit/>
          </a:bodyPr>
          <a:lstStyle/>
          <a:p>
            <a:r>
              <a:rPr lang="en-GB" sz="2800" b="1" dirty="0">
                <a:solidFill>
                  <a:srgbClr val="D35241"/>
                </a:solidFill>
              </a:rPr>
              <a:t>4%</a:t>
            </a:r>
          </a:p>
        </p:txBody>
      </p:sp>
      <p:sp>
        <p:nvSpPr>
          <p:cNvPr id="20" name="TextBox 19">
            <a:extLst>
              <a:ext uri="{FF2B5EF4-FFF2-40B4-BE49-F238E27FC236}">
                <a16:creationId xmlns:a16="http://schemas.microsoft.com/office/drawing/2014/main" id="{EF046668-11AE-4DB1-99F0-AE0F8E5EA4F2}"/>
              </a:ext>
            </a:extLst>
          </p:cNvPr>
          <p:cNvSpPr txBox="1"/>
          <p:nvPr/>
        </p:nvSpPr>
        <p:spPr>
          <a:xfrm>
            <a:off x="6085980" y="4078278"/>
            <a:ext cx="1018456" cy="523220"/>
          </a:xfrm>
          <a:prstGeom prst="rect">
            <a:avLst/>
          </a:prstGeom>
          <a:noFill/>
        </p:spPr>
        <p:txBody>
          <a:bodyPr wrap="square" rtlCol="0">
            <a:spAutoFit/>
          </a:bodyPr>
          <a:lstStyle/>
          <a:p>
            <a:r>
              <a:rPr lang="en-GB" sz="2800" b="1" dirty="0">
                <a:solidFill>
                  <a:srgbClr val="D35241"/>
                </a:solidFill>
              </a:rPr>
              <a:t>28%</a:t>
            </a:r>
          </a:p>
        </p:txBody>
      </p:sp>
      <p:sp>
        <p:nvSpPr>
          <p:cNvPr id="10" name="TextBox 9">
            <a:extLst>
              <a:ext uri="{FF2B5EF4-FFF2-40B4-BE49-F238E27FC236}">
                <a16:creationId xmlns:a16="http://schemas.microsoft.com/office/drawing/2014/main" id="{53C4F119-8CE3-412B-A96B-95CECA80F536}"/>
              </a:ext>
            </a:extLst>
          </p:cNvPr>
          <p:cNvSpPr txBox="1"/>
          <p:nvPr/>
        </p:nvSpPr>
        <p:spPr>
          <a:xfrm>
            <a:off x="2499794" y="6518893"/>
            <a:ext cx="6698112" cy="276999"/>
          </a:xfrm>
          <a:prstGeom prst="rect">
            <a:avLst/>
          </a:prstGeom>
          <a:noFill/>
        </p:spPr>
        <p:txBody>
          <a:bodyPr wrap="square" rtlCol="0">
            <a:spAutoFit/>
          </a:bodyPr>
          <a:lstStyle/>
          <a:p>
            <a:r>
              <a:rPr lang="en-US" sz="1200" dirty="0"/>
              <a:t>UK Electricity generation by fuel source 2017 – Department for Business, Energy &amp; Industrial Strategy</a:t>
            </a:r>
            <a:endParaRPr lang="en-GB" sz="1200" dirty="0"/>
          </a:p>
        </p:txBody>
      </p:sp>
      <p:pic>
        <p:nvPicPr>
          <p:cNvPr id="21" name="Picture 20">
            <a:extLst>
              <a:ext uri="{FF2B5EF4-FFF2-40B4-BE49-F238E27FC236}">
                <a16:creationId xmlns:a16="http://schemas.microsoft.com/office/drawing/2014/main" id="{41BF5A85-9125-4FDC-BB20-67F0E26CC414}"/>
              </a:ext>
            </a:extLst>
          </p:cNvPr>
          <p:cNvPicPr>
            <a:picLocks noChangeAspect="1"/>
          </p:cNvPicPr>
          <p:nvPr/>
        </p:nvPicPr>
        <p:blipFill>
          <a:blip r:embed="rId2"/>
          <a:stretch>
            <a:fillRect/>
          </a:stretch>
        </p:blipFill>
        <p:spPr>
          <a:xfrm>
            <a:off x="41923" y="118611"/>
            <a:ext cx="8644877" cy="1780186"/>
          </a:xfrm>
          <a:prstGeom prst="rect">
            <a:avLst/>
          </a:prstGeom>
        </p:spPr>
      </p:pic>
    </p:spTree>
    <p:extLst>
      <p:ext uri="{BB962C8B-B14F-4D97-AF65-F5344CB8AC3E}">
        <p14:creationId xmlns:p14="http://schemas.microsoft.com/office/powerpoint/2010/main" val="204850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7F31DE4-233C-4BD4-99CA-B250ADC83FA2}"/>
              </a:ext>
            </a:extLst>
          </p:cNvPr>
          <p:cNvGrpSpPr/>
          <p:nvPr/>
        </p:nvGrpSpPr>
        <p:grpSpPr>
          <a:xfrm>
            <a:off x="683568" y="1700808"/>
            <a:ext cx="5904656" cy="5327960"/>
            <a:chOff x="3353544" y="1587549"/>
            <a:chExt cx="5334000" cy="4986338"/>
          </a:xfrm>
        </p:grpSpPr>
        <p:graphicFrame>
          <p:nvGraphicFramePr>
            <p:cNvPr id="10" name="Chart 9">
              <a:extLst>
                <a:ext uri="{FF2B5EF4-FFF2-40B4-BE49-F238E27FC236}">
                  <a16:creationId xmlns:a16="http://schemas.microsoft.com/office/drawing/2014/main" id="{8DC1D501-2B22-49EF-927F-7F102652690F}"/>
                </a:ext>
              </a:extLst>
            </p:cNvPr>
            <p:cNvGraphicFramePr>
              <a:graphicFrameLocks/>
            </p:cNvGraphicFramePr>
            <p:nvPr>
              <p:extLst>
                <p:ext uri="{D42A27DB-BD31-4B8C-83A1-F6EECF244321}">
                  <p14:modId xmlns:p14="http://schemas.microsoft.com/office/powerpoint/2010/main" val="4041429956"/>
                </p:ext>
              </p:extLst>
            </p:nvPr>
          </p:nvGraphicFramePr>
          <p:xfrm>
            <a:off x="3353544" y="1587549"/>
            <a:ext cx="5334000" cy="4986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479777" y="3160972"/>
              <a:ext cx="936104" cy="345651"/>
            </a:xfrm>
            <a:prstGeom prst="rect">
              <a:avLst/>
            </a:prstGeom>
            <a:noFill/>
          </p:spPr>
          <p:txBody>
            <a:bodyPr wrap="square" rtlCol="0">
              <a:spAutoFit/>
            </a:bodyPr>
            <a:lstStyle/>
            <a:p>
              <a:r>
                <a:rPr lang="en-GB" b="1"/>
                <a:t>24.5%</a:t>
              </a:r>
            </a:p>
          </p:txBody>
        </p:sp>
        <p:sp>
          <p:nvSpPr>
            <p:cNvPr id="6" name="TextBox 5"/>
            <p:cNvSpPr txBox="1"/>
            <p:nvPr/>
          </p:nvSpPr>
          <p:spPr>
            <a:xfrm>
              <a:off x="4460351" y="1834764"/>
              <a:ext cx="720080" cy="345651"/>
            </a:xfrm>
            <a:prstGeom prst="rect">
              <a:avLst/>
            </a:prstGeom>
            <a:noFill/>
          </p:spPr>
          <p:txBody>
            <a:bodyPr wrap="square" rtlCol="0">
              <a:spAutoFit/>
            </a:bodyPr>
            <a:lstStyle/>
            <a:p>
              <a:r>
                <a:rPr lang="en-GB" b="1" dirty="0"/>
                <a:t>42%</a:t>
              </a:r>
            </a:p>
          </p:txBody>
        </p:sp>
        <p:sp>
          <p:nvSpPr>
            <p:cNvPr id="7" name="TextBox 6"/>
            <p:cNvSpPr txBox="1"/>
            <p:nvPr/>
          </p:nvSpPr>
          <p:spPr>
            <a:xfrm>
              <a:off x="5300464" y="3531483"/>
              <a:ext cx="720080" cy="345651"/>
            </a:xfrm>
            <a:prstGeom prst="rect">
              <a:avLst/>
            </a:prstGeom>
            <a:noFill/>
          </p:spPr>
          <p:txBody>
            <a:bodyPr wrap="square" rtlCol="0">
              <a:spAutoFit/>
            </a:bodyPr>
            <a:lstStyle/>
            <a:p>
              <a:r>
                <a:rPr lang="en-GB" b="1"/>
                <a:t>21%</a:t>
              </a:r>
            </a:p>
          </p:txBody>
        </p:sp>
        <p:sp>
          <p:nvSpPr>
            <p:cNvPr id="8" name="TextBox 7"/>
            <p:cNvSpPr txBox="1"/>
            <p:nvPr/>
          </p:nvSpPr>
          <p:spPr>
            <a:xfrm>
              <a:off x="6084168" y="4493475"/>
              <a:ext cx="720080" cy="345651"/>
            </a:xfrm>
            <a:prstGeom prst="rect">
              <a:avLst/>
            </a:prstGeom>
            <a:noFill/>
          </p:spPr>
          <p:txBody>
            <a:bodyPr wrap="square" rtlCol="0">
              <a:spAutoFit/>
            </a:bodyPr>
            <a:lstStyle/>
            <a:p>
              <a:r>
                <a:rPr lang="en-GB" b="1"/>
                <a:t>9%</a:t>
              </a:r>
            </a:p>
          </p:txBody>
        </p:sp>
        <p:sp>
          <p:nvSpPr>
            <p:cNvPr id="9" name="TextBox 8"/>
            <p:cNvSpPr txBox="1"/>
            <p:nvPr/>
          </p:nvSpPr>
          <p:spPr>
            <a:xfrm>
              <a:off x="6740624" y="5030852"/>
              <a:ext cx="720080" cy="345651"/>
            </a:xfrm>
            <a:prstGeom prst="rect">
              <a:avLst/>
            </a:prstGeom>
            <a:noFill/>
          </p:spPr>
          <p:txBody>
            <a:bodyPr wrap="square" rtlCol="0">
              <a:spAutoFit/>
            </a:bodyPr>
            <a:lstStyle/>
            <a:p>
              <a:r>
                <a:rPr lang="en-GB" b="1"/>
                <a:t>&gt;2%</a:t>
              </a:r>
            </a:p>
          </p:txBody>
        </p:sp>
      </p:grpSp>
      <p:sp>
        <p:nvSpPr>
          <p:cNvPr id="2" name="TextBox 1">
            <a:extLst>
              <a:ext uri="{FF2B5EF4-FFF2-40B4-BE49-F238E27FC236}">
                <a16:creationId xmlns:a16="http://schemas.microsoft.com/office/drawing/2014/main" id="{669316C5-E39C-4BA5-A520-1FF27742BD07}"/>
              </a:ext>
            </a:extLst>
          </p:cNvPr>
          <p:cNvSpPr txBox="1"/>
          <p:nvPr/>
        </p:nvSpPr>
        <p:spPr>
          <a:xfrm>
            <a:off x="6316109" y="5877106"/>
            <a:ext cx="2594992" cy="738664"/>
          </a:xfrm>
          <a:prstGeom prst="rect">
            <a:avLst/>
          </a:prstGeom>
          <a:noFill/>
        </p:spPr>
        <p:txBody>
          <a:bodyPr wrap="square" rtlCol="0">
            <a:spAutoFit/>
          </a:bodyPr>
          <a:lstStyle/>
          <a:p>
            <a:r>
              <a:rPr lang="en-GB" sz="1400" dirty="0"/>
              <a:t>UK Electricity generated 2016 Department of Business, Energy and Industrial Strategy</a:t>
            </a:r>
          </a:p>
        </p:txBody>
      </p:sp>
      <p:pic>
        <p:nvPicPr>
          <p:cNvPr id="14" name="Picture 13">
            <a:extLst>
              <a:ext uri="{FF2B5EF4-FFF2-40B4-BE49-F238E27FC236}">
                <a16:creationId xmlns:a16="http://schemas.microsoft.com/office/drawing/2014/main" id="{0E802AED-A31C-44FF-9B11-4F002FAB4115}"/>
              </a:ext>
            </a:extLst>
          </p:cNvPr>
          <p:cNvPicPr>
            <a:picLocks noChangeAspect="1"/>
          </p:cNvPicPr>
          <p:nvPr/>
        </p:nvPicPr>
        <p:blipFill>
          <a:blip r:embed="rId4"/>
          <a:stretch>
            <a:fillRect/>
          </a:stretch>
        </p:blipFill>
        <p:spPr>
          <a:xfrm>
            <a:off x="-34603" y="161003"/>
            <a:ext cx="6322100" cy="1774090"/>
          </a:xfrm>
          <a:prstGeom prst="rect">
            <a:avLst/>
          </a:prstGeom>
        </p:spPr>
      </p:pic>
    </p:spTree>
    <p:extLst>
      <p:ext uri="{BB962C8B-B14F-4D97-AF65-F5344CB8AC3E}">
        <p14:creationId xmlns:p14="http://schemas.microsoft.com/office/powerpoint/2010/main" val="60503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60848"/>
            <a:ext cx="5472608" cy="4320480"/>
          </a:xfrm>
        </p:spPr>
        <p:txBody>
          <a:bodyPr>
            <a:normAutofit/>
          </a:bodyPr>
          <a:lstStyle/>
          <a:p>
            <a:pPr marL="0" indent="0">
              <a:buNone/>
            </a:pPr>
            <a:r>
              <a:rPr lang="en-GB" sz="3600" b="1" dirty="0"/>
              <a:t>Why do we need renewable energy resources?</a:t>
            </a:r>
          </a:p>
          <a:p>
            <a:pPr marL="0" indent="0">
              <a:buNone/>
            </a:pPr>
            <a:endParaRPr lang="en-GB" sz="3600" b="1" dirty="0"/>
          </a:p>
          <a:p>
            <a:pPr marL="0" indent="0">
              <a:buNone/>
            </a:pPr>
            <a:r>
              <a:rPr lang="en-GB" sz="3600" b="1" dirty="0"/>
              <a:t>Why can’t we just continue to use non-renewable resources?</a:t>
            </a:r>
          </a:p>
          <a:p>
            <a:pPr marL="0" indent="0">
              <a:buNone/>
            </a:pPr>
            <a:endParaRPr lang="en-GB" sz="3600" b="1" dirty="0"/>
          </a:p>
        </p:txBody>
      </p:sp>
      <p:pic>
        <p:nvPicPr>
          <p:cNvPr id="5" name="Picture 2" descr="C:\Users\amy.ball\Downloads\earth-27436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72816"/>
            <a:ext cx="4143626" cy="414587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7248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77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una Loa CO2"/>
          <p:cNvPicPr>
            <a:picLocks noChangeAspect="1" noChangeArrowheads="1"/>
          </p:cNvPicPr>
          <p:nvPr/>
        </p:nvPicPr>
        <p:blipFill rotWithShape="1">
          <a:blip r:embed="rId3">
            <a:extLst>
              <a:ext uri="{28A0092B-C50C-407E-A947-70E740481C1C}">
                <a14:useLocalDpi xmlns:a14="http://schemas.microsoft.com/office/drawing/2010/main" val="0"/>
              </a:ext>
            </a:extLst>
          </a:blip>
          <a:srcRect r="2561"/>
          <a:stretch/>
        </p:blipFill>
        <p:spPr bwMode="auto">
          <a:xfrm>
            <a:off x="142746" y="2062794"/>
            <a:ext cx="4764443" cy="3792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98917" y="1735161"/>
            <a:ext cx="3533523" cy="4154984"/>
          </a:xfrm>
          <a:prstGeom prst="rect">
            <a:avLst/>
          </a:prstGeom>
          <a:noFill/>
        </p:spPr>
        <p:txBody>
          <a:bodyPr wrap="square" rtlCol="0">
            <a:spAutoFit/>
          </a:bodyPr>
          <a:lstStyle/>
          <a:p>
            <a:pPr marL="285750" indent="-285750">
              <a:buFont typeface="Arial" panose="020B0604020202020204" pitchFamily="34" charset="0"/>
              <a:buChar char="•"/>
            </a:pPr>
            <a:r>
              <a:rPr lang="en-GB" sz="2200" b="1" dirty="0"/>
              <a:t>CO</a:t>
            </a:r>
            <a:r>
              <a:rPr lang="en-GB" sz="1400" b="1" dirty="0"/>
              <a:t>2</a:t>
            </a:r>
            <a:r>
              <a:rPr lang="en-GB" sz="2200" b="1" dirty="0"/>
              <a:t> is at 407ppm (Oct 2018) increased by 90ppm in the last 70 years</a:t>
            </a:r>
          </a:p>
          <a:p>
            <a:pPr marL="285750" indent="-285750">
              <a:buFont typeface="Arial" panose="020B0604020202020204" pitchFamily="34" charset="0"/>
              <a:buChar char="•"/>
            </a:pPr>
            <a:r>
              <a:rPr lang="en-GB" sz="2200" b="1" dirty="0"/>
              <a:t>Global warming ~1.1</a:t>
            </a:r>
            <a:r>
              <a:rPr lang="en-GB" sz="2200" b="1" dirty="0">
                <a:latin typeface="Arial"/>
                <a:cs typeface="Arial"/>
              </a:rPr>
              <a:t>°</a:t>
            </a:r>
            <a:r>
              <a:rPr lang="en-GB" sz="2200" b="1" dirty="0">
                <a:cs typeface="Arial"/>
              </a:rPr>
              <a:t>C</a:t>
            </a:r>
            <a:r>
              <a:rPr lang="en-GB" sz="2200" b="1" dirty="0">
                <a:latin typeface="Arial"/>
                <a:cs typeface="Arial"/>
              </a:rPr>
              <a:t> </a:t>
            </a:r>
            <a:r>
              <a:rPr lang="en-GB" sz="2200" b="1" dirty="0"/>
              <a:t>in the past 200 years</a:t>
            </a:r>
          </a:p>
          <a:p>
            <a:pPr marL="285750" indent="-285750">
              <a:buFont typeface="Arial" panose="020B0604020202020204" pitchFamily="34" charset="0"/>
              <a:buChar char="•"/>
            </a:pPr>
            <a:r>
              <a:rPr lang="en-GB" sz="2200" b="1" dirty="0"/>
              <a:t>Ocean acidification </a:t>
            </a:r>
          </a:p>
          <a:p>
            <a:pPr marL="285750" indent="-285750">
              <a:buFont typeface="Arial" panose="020B0604020202020204" pitchFamily="34" charset="0"/>
              <a:buChar char="•"/>
            </a:pPr>
            <a:r>
              <a:rPr lang="en-GB" sz="2200" b="1" dirty="0"/>
              <a:t>Rising sea level ~3.2mm each year</a:t>
            </a:r>
          </a:p>
          <a:p>
            <a:pPr marL="285750" indent="-285750">
              <a:buFont typeface="Arial" panose="020B0604020202020204" pitchFamily="34" charset="0"/>
              <a:buChar char="•"/>
            </a:pPr>
            <a:r>
              <a:rPr lang="en-GB" sz="2200" b="1" dirty="0"/>
              <a:t>Decreasing </a:t>
            </a:r>
            <a:r>
              <a:rPr lang="en-GB" sz="2200" b="1"/>
              <a:t>ice sheet mass</a:t>
            </a:r>
            <a:endParaRPr lang="en-GB" sz="2200" b="1" dirty="0"/>
          </a:p>
          <a:p>
            <a:pPr marL="285750" indent="-285750">
              <a:buFont typeface="Arial" panose="020B0604020202020204" pitchFamily="34" charset="0"/>
              <a:buChar char="•"/>
            </a:pPr>
            <a:r>
              <a:rPr lang="en-GB" sz="2200" b="1" dirty="0"/>
              <a:t>Retreating glaciers</a:t>
            </a:r>
          </a:p>
          <a:p>
            <a:pPr marL="285750" indent="-285750">
              <a:buFont typeface="Arial" panose="020B0604020202020204" pitchFamily="34" charset="0"/>
              <a:buChar char="•"/>
            </a:pPr>
            <a:r>
              <a:rPr lang="en-GB" sz="2200" b="1" dirty="0"/>
              <a:t>Decreasing Arctic ice at a rate of 13% each decade</a:t>
            </a:r>
          </a:p>
        </p:txBody>
      </p:sp>
      <p:sp>
        <p:nvSpPr>
          <p:cNvPr id="5" name="TextBox 4"/>
          <p:cNvSpPr txBox="1"/>
          <p:nvPr/>
        </p:nvSpPr>
        <p:spPr>
          <a:xfrm>
            <a:off x="196512" y="6069870"/>
            <a:ext cx="8734267" cy="523220"/>
          </a:xfrm>
          <a:prstGeom prst="rect">
            <a:avLst/>
          </a:prstGeom>
          <a:solidFill>
            <a:srgbClr val="2BB8C9"/>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GB" sz="2800" b="1">
                <a:solidFill>
                  <a:schemeClr val="bg1"/>
                </a:solidFill>
              </a:rPr>
              <a:t>Renewable energy is crucial for mitigating climate change</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12" y="-9148"/>
            <a:ext cx="618807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91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F044-1783-4958-9948-3C6B97B24828}"/>
              </a:ext>
            </a:extLst>
          </p:cNvPr>
          <p:cNvSpPr>
            <a:spLocks noGrp="1"/>
          </p:cNvSpPr>
          <p:nvPr>
            <p:ph type="title"/>
          </p:nvPr>
        </p:nvSpPr>
        <p:spPr>
          <a:xfrm>
            <a:off x="354360" y="188640"/>
            <a:ext cx="8435280" cy="1354162"/>
          </a:xfrm>
        </p:spPr>
        <p:txBody>
          <a:bodyPr>
            <a:normAutofit/>
          </a:bodyPr>
          <a:lstStyle/>
          <a:p>
            <a:pPr algn="l"/>
            <a:r>
              <a:rPr lang="en-GB" sz="7200" dirty="0">
                <a:solidFill>
                  <a:schemeClr val="bg1"/>
                </a:solidFill>
                <a:latin typeface="Pompiere " panose="02000000000000000000" pitchFamily="2" charset="0"/>
              </a:rPr>
              <a:t>RESEARCH ACTIVITY</a:t>
            </a:r>
          </a:p>
        </p:txBody>
      </p:sp>
      <p:sp>
        <p:nvSpPr>
          <p:cNvPr id="3" name="Content Placeholder 2">
            <a:extLst>
              <a:ext uri="{FF2B5EF4-FFF2-40B4-BE49-F238E27FC236}">
                <a16:creationId xmlns:a16="http://schemas.microsoft.com/office/drawing/2014/main" id="{788FC3D6-BA02-4135-83B7-4A9D12D646E6}"/>
              </a:ext>
            </a:extLst>
          </p:cNvPr>
          <p:cNvSpPr>
            <a:spLocks noGrp="1"/>
          </p:cNvSpPr>
          <p:nvPr>
            <p:ph idx="1"/>
          </p:nvPr>
        </p:nvSpPr>
        <p:spPr>
          <a:xfrm>
            <a:off x="384514" y="1988840"/>
            <a:ext cx="8178080" cy="4536504"/>
          </a:xfrm>
        </p:spPr>
        <p:txBody>
          <a:bodyPr>
            <a:normAutofit fontScale="85000" lnSpcReduction="10000"/>
          </a:bodyPr>
          <a:lstStyle/>
          <a:p>
            <a:pPr marL="0" indent="0">
              <a:buNone/>
            </a:pPr>
            <a:r>
              <a:rPr lang="en-GB" sz="3800" b="1" dirty="0">
                <a:solidFill>
                  <a:srgbClr val="2BB8C9"/>
                </a:solidFill>
              </a:rPr>
              <a:t>Research one renewable energy resource used in the UK to answer the following questions: </a:t>
            </a:r>
          </a:p>
          <a:p>
            <a:pPr marL="514350" indent="-514350">
              <a:buAutoNum type="alphaLcParenR"/>
            </a:pPr>
            <a:r>
              <a:rPr lang="en-GB" dirty="0"/>
              <a:t>How is this energy resource used to generate electricity? – include a simple diagram</a:t>
            </a:r>
          </a:p>
          <a:p>
            <a:pPr marL="514350" indent="-514350">
              <a:buAutoNum type="alphaLcParenR"/>
            </a:pPr>
            <a:r>
              <a:rPr lang="en-GB" dirty="0"/>
              <a:t>How much of the UKs electricity is currently generated from this resource, and how has this changed over time?</a:t>
            </a:r>
          </a:p>
          <a:p>
            <a:pPr marL="514350" indent="-514350">
              <a:buAutoNum type="alphaLcParenR"/>
            </a:pPr>
            <a:r>
              <a:rPr lang="en-GB" dirty="0"/>
              <a:t>What are the positives of using this energy resource?</a:t>
            </a:r>
          </a:p>
          <a:p>
            <a:pPr marL="514350" indent="-514350">
              <a:buAutoNum type="alphaLcParenR"/>
            </a:pPr>
            <a:r>
              <a:rPr lang="en-GB" dirty="0"/>
              <a:t>What are the negatives of using this energy resource?</a:t>
            </a:r>
          </a:p>
        </p:txBody>
      </p:sp>
    </p:spTree>
    <p:extLst>
      <p:ext uri="{BB962C8B-B14F-4D97-AF65-F5344CB8AC3E}">
        <p14:creationId xmlns:p14="http://schemas.microsoft.com/office/powerpoint/2010/main" val="2894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4618</TotalTime>
  <Words>4401</Words>
  <Application>Microsoft Office PowerPoint</Application>
  <PresentationFormat>On-screen Show (4:3)</PresentationFormat>
  <Paragraphs>439</Paragraphs>
  <Slides>37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Pompiere </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Amy Ball</cp:lastModifiedBy>
  <cp:revision>134</cp:revision>
  <dcterms:created xsi:type="dcterms:W3CDTF">2018-04-26T13:23:27Z</dcterms:created>
  <dcterms:modified xsi:type="dcterms:W3CDTF">2019-01-10T11:46:19Z</dcterms:modified>
</cp:coreProperties>
</file>