
<file path=[Content_Types].xml><?xml version="1.0" encoding="utf-8"?>
<Types xmlns="http://schemas.openxmlformats.org/package/2006/content-types">
  <Default Extension="jfif" ContentType="image/jpeg"/>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sldIdLst>
    <p:sldId id="256" r:id="rId5"/>
    <p:sldId id="257" r:id="rId6"/>
    <p:sldId id="267" r:id="rId7"/>
    <p:sldId id="282" r:id="rId8"/>
    <p:sldId id="304" r:id="rId9"/>
    <p:sldId id="290" r:id="rId10"/>
    <p:sldId id="284" r:id="rId11"/>
    <p:sldId id="285" r:id="rId12"/>
    <p:sldId id="286" r:id="rId13"/>
    <p:sldId id="287" r:id="rId14"/>
    <p:sldId id="294" r:id="rId15"/>
    <p:sldId id="296" r:id="rId16"/>
    <p:sldId id="298" r:id="rId17"/>
    <p:sldId id="295" r:id="rId18"/>
    <p:sldId id="297" r:id="rId19"/>
    <p:sldId id="288" r:id="rId20"/>
    <p:sldId id="30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B8C9"/>
    <a:srgbClr val="767787"/>
    <a:srgbClr val="6B6B6B"/>
    <a:srgbClr val="4B8DEF"/>
    <a:srgbClr val="3C86EE"/>
    <a:srgbClr val="CC4102"/>
    <a:srgbClr val="241413"/>
    <a:srgbClr val="421D1C"/>
    <a:srgbClr val="D56F6D"/>
    <a:srgbClr val="471A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9C094C4-F81D-BBC2-5118-F556A2DA9923}" v="189" dt="2025-06-30T10:55:18.8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02" autoAdjust="0"/>
    <p:restoredTop sz="90678" autoAdjust="0"/>
  </p:normalViewPr>
  <p:slideViewPr>
    <p:cSldViewPr>
      <p:cViewPr>
        <p:scale>
          <a:sx n="100" d="100"/>
          <a:sy n="100" d="100"/>
        </p:scale>
        <p:origin x="948" y="72"/>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notesViewPr>
    <p:cSldViewPr>
      <p:cViewPr varScale="1">
        <p:scale>
          <a:sx n="84" d="100"/>
          <a:sy n="84" d="100"/>
        </p:scale>
        <p:origin x="3912"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4DA778F-8D4E-4847-876E-B794F4ADB441}" type="datetimeFigureOut">
              <a:rPr lang="en-GB" smtClean="0"/>
              <a:t>20/10/2025</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3E78C29-F722-499D-8012-471FE686A08A}" type="slidenum">
              <a:rPr lang="en-GB" smtClean="0"/>
              <a:t>‹#›</a:t>
            </a:fld>
            <a:endParaRPr lang="en-GB"/>
          </a:p>
        </p:txBody>
      </p:sp>
    </p:spTree>
    <p:extLst>
      <p:ext uri="{BB962C8B-B14F-4D97-AF65-F5344CB8AC3E}">
        <p14:creationId xmlns:p14="http://schemas.microsoft.com/office/powerpoint/2010/main" val="3991985008"/>
      </p:ext>
    </p:extLst>
  </p:cSld>
  <p:clrMap bg1="lt1" tx1="dk1" bg2="lt2" tx2="dk2" accent1="accent1" accent2="accent2" accent3="accent3" accent4="accent4" accent5="accent5" accent6="accent6" hlink="hlink" folHlink="folHlink"/>
  <p:notesStyle>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000" kern="1200">
        <a:solidFill>
          <a:schemeClr val="tx1"/>
        </a:solidFill>
        <a:latin typeface="+mn-lt"/>
        <a:ea typeface="+mn-ea"/>
        <a:cs typeface="+mn-cs"/>
      </a:defRPr>
    </a:lvl2pPr>
    <a:lvl3pPr marL="914400" algn="l" defTabSz="914400" rtl="0" eaLnBrk="1" latinLnBrk="0" hangingPunct="1">
      <a:defRPr sz="1000" kern="1200">
        <a:solidFill>
          <a:schemeClr val="tx1"/>
        </a:solidFill>
        <a:latin typeface="+mn-lt"/>
        <a:ea typeface="+mn-ea"/>
        <a:cs typeface="+mn-cs"/>
      </a:defRPr>
    </a:lvl3pPr>
    <a:lvl4pPr marL="1371600" algn="l" defTabSz="914400" rtl="0" eaLnBrk="1" latinLnBrk="0" hangingPunct="1">
      <a:defRPr sz="1000" kern="1200">
        <a:solidFill>
          <a:schemeClr val="tx1"/>
        </a:solidFill>
        <a:latin typeface="+mn-lt"/>
        <a:ea typeface="+mn-ea"/>
        <a:cs typeface="+mn-cs"/>
      </a:defRPr>
    </a:lvl4pPr>
    <a:lvl5pPr marL="1828800" algn="l" defTabSz="914400" rtl="0" eaLnBrk="1" latinLnBrk="0" hangingPunct="1">
      <a:defRPr sz="10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GB" sz="1100" baseline="0" dirty="0"/>
              <a:t>In this lesson, you will be introduced to space rocks! What they are, how they form, and how to identify them.</a:t>
            </a:r>
          </a:p>
        </p:txBody>
      </p:sp>
      <p:sp>
        <p:nvSpPr>
          <p:cNvPr id="4" name="Slide Number Placeholder 3"/>
          <p:cNvSpPr>
            <a:spLocks noGrp="1"/>
          </p:cNvSpPr>
          <p:nvPr>
            <p:ph type="sldNum" sz="quarter" idx="10"/>
          </p:nvPr>
        </p:nvSpPr>
        <p:spPr/>
        <p:txBody>
          <a:bodyPr/>
          <a:lstStyle/>
          <a:p>
            <a:fld id="{63E78C29-F722-499D-8012-471FE686A08A}" type="slidenum">
              <a:rPr lang="en-GB" smtClean="0"/>
              <a:t>1</a:t>
            </a:fld>
            <a:endParaRPr lang="en-GB"/>
          </a:p>
        </p:txBody>
      </p:sp>
    </p:spTree>
    <p:extLst>
      <p:ext uri="{BB962C8B-B14F-4D97-AF65-F5344CB8AC3E}">
        <p14:creationId xmlns:p14="http://schemas.microsoft.com/office/powerpoint/2010/main" val="8925359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341207-80A8-8226-FF22-6B2A2B0951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1553EC-141A-7FB4-E2F7-4C9AF94926F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9F6BEF6-8383-AC1E-21A5-EBC48D31EE9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DF9C992-F38B-88D3-75A5-C82DAD0C0349}"/>
              </a:ext>
            </a:extLst>
          </p:cNvPr>
          <p:cNvSpPr>
            <a:spLocks noGrp="1"/>
          </p:cNvSpPr>
          <p:nvPr>
            <p:ph type="sldNum" sz="quarter" idx="5"/>
          </p:nvPr>
        </p:nvSpPr>
        <p:spPr/>
        <p:txBody>
          <a:bodyPr/>
          <a:lstStyle/>
          <a:p>
            <a:fld id="{63E78C29-F722-499D-8012-471FE686A08A}" type="slidenum">
              <a:rPr lang="en-GB" smtClean="0"/>
              <a:t>11</a:t>
            </a:fld>
            <a:endParaRPr lang="en-GB"/>
          </a:p>
        </p:txBody>
      </p:sp>
    </p:spTree>
    <p:extLst>
      <p:ext uri="{BB962C8B-B14F-4D97-AF65-F5344CB8AC3E}">
        <p14:creationId xmlns:p14="http://schemas.microsoft.com/office/powerpoint/2010/main" val="16711819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3488AF-6772-CF96-4DFA-D9440E54B9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7114F6-FF0B-5DAA-593B-548FF01BD57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2862E70-8C20-6616-AFAB-6DAF598A352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2B09619-DCA4-C9D0-0441-8318949BF9E0}"/>
              </a:ext>
            </a:extLst>
          </p:cNvPr>
          <p:cNvSpPr>
            <a:spLocks noGrp="1"/>
          </p:cNvSpPr>
          <p:nvPr>
            <p:ph type="sldNum" sz="quarter" idx="5"/>
          </p:nvPr>
        </p:nvSpPr>
        <p:spPr/>
        <p:txBody>
          <a:bodyPr/>
          <a:lstStyle/>
          <a:p>
            <a:fld id="{63E78C29-F722-499D-8012-471FE686A08A}" type="slidenum">
              <a:rPr lang="en-GB" smtClean="0"/>
              <a:t>12</a:t>
            </a:fld>
            <a:endParaRPr lang="en-GB"/>
          </a:p>
        </p:txBody>
      </p:sp>
    </p:spTree>
    <p:extLst>
      <p:ext uri="{BB962C8B-B14F-4D97-AF65-F5344CB8AC3E}">
        <p14:creationId xmlns:p14="http://schemas.microsoft.com/office/powerpoint/2010/main" val="28885509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1A56E8-5F31-AF90-6392-6611426C60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34A1F7-A39B-2615-91D1-E096D960D66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6090756-60AB-9A3A-F9BD-AF45288B6A7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C17A05B-ED49-CAEB-76E5-3AA759B7E296}"/>
              </a:ext>
            </a:extLst>
          </p:cNvPr>
          <p:cNvSpPr>
            <a:spLocks noGrp="1"/>
          </p:cNvSpPr>
          <p:nvPr>
            <p:ph type="sldNum" sz="quarter" idx="5"/>
          </p:nvPr>
        </p:nvSpPr>
        <p:spPr/>
        <p:txBody>
          <a:bodyPr/>
          <a:lstStyle/>
          <a:p>
            <a:fld id="{63E78C29-F722-499D-8012-471FE686A08A}" type="slidenum">
              <a:rPr lang="en-GB" smtClean="0"/>
              <a:t>13</a:t>
            </a:fld>
            <a:endParaRPr lang="en-GB"/>
          </a:p>
        </p:txBody>
      </p:sp>
    </p:spTree>
    <p:extLst>
      <p:ext uri="{BB962C8B-B14F-4D97-AF65-F5344CB8AC3E}">
        <p14:creationId xmlns:p14="http://schemas.microsoft.com/office/powerpoint/2010/main" val="20746218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033DC2-BAE6-A1C1-5212-26DE47A96C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2FC1BC-D5ED-567B-7DF2-5004571395A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FAF1E64-1319-C373-850A-8C125700032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Note: some samples have very small (sub-millimetric) metal grains which students might identify using a hand lens.</a:t>
            </a:r>
          </a:p>
        </p:txBody>
      </p:sp>
      <p:sp>
        <p:nvSpPr>
          <p:cNvPr id="4" name="Slide Number Placeholder 3">
            <a:extLst>
              <a:ext uri="{FF2B5EF4-FFF2-40B4-BE49-F238E27FC236}">
                <a16:creationId xmlns:a16="http://schemas.microsoft.com/office/drawing/2014/main" id="{F8FE3F49-ED7D-0F54-1D43-1B3834C52A99}"/>
              </a:ext>
            </a:extLst>
          </p:cNvPr>
          <p:cNvSpPr>
            <a:spLocks noGrp="1"/>
          </p:cNvSpPr>
          <p:nvPr>
            <p:ph type="sldNum" sz="quarter" idx="5"/>
          </p:nvPr>
        </p:nvSpPr>
        <p:spPr/>
        <p:txBody>
          <a:bodyPr/>
          <a:lstStyle/>
          <a:p>
            <a:fld id="{63E78C29-F722-499D-8012-471FE686A08A}" type="slidenum">
              <a:rPr lang="en-GB" smtClean="0"/>
              <a:t>14</a:t>
            </a:fld>
            <a:endParaRPr lang="en-GB"/>
          </a:p>
        </p:txBody>
      </p:sp>
    </p:spTree>
    <p:extLst>
      <p:ext uri="{BB962C8B-B14F-4D97-AF65-F5344CB8AC3E}">
        <p14:creationId xmlns:p14="http://schemas.microsoft.com/office/powerpoint/2010/main" val="20291748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0EDEDC-23AB-838D-48C6-39CA641F8C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CDF4E6-8D9A-8FD6-0E34-B786AAF43FB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669DB6C-2CF7-C524-570C-74EF926038F3}"/>
              </a:ext>
            </a:extLst>
          </p:cNvPr>
          <p:cNvSpPr>
            <a:spLocks noGrp="1"/>
          </p:cNvSpPr>
          <p:nvPr>
            <p:ph type="body" idx="1"/>
          </p:nvPr>
        </p:nvSpPr>
        <p:spPr/>
        <p:txBody>
          <a:bodyPr/>
          <a:lstStyle/>
          <a:p>
            <a:r>
              <a:rPr lang="en-GB" dirty="0"/>
              <a:t>Teacher notes: </a:t>
            </a:r>
            <a:r>
              <a:rPr lang="en-GB"/>
              <a:t>these meteorites </a:t>
            </a:r>
            <a:r>
              <a:rPr lang="en-GB" dirty="0"/>
              <a:t>actually do contain very small metal grains (&lt;1mm size), so a very observant student using a hand lens may spot some.</a:t>
            </a:r>
          </a:p>
        </p:txBody>
      </p:sp>
      <p:sp>
        <p:nvSpPr>
          <p:cNvPr id="4" name="Slide Number Placeholder 3">
            <a:extLst>
              <a:ext uri="{FF2B5EF4-FFF2-40B4-BE49-F238E27FC236}">
                <a16:creationId xmlns:a16="http://schemas.microsoft.com/office/drawing/2014/main" id="{B58283A5-30E2-A1ED-4268-456674875F18}"/>
              </a:ext>
            </a:extLst>
          </p:cNvPr>
          <p:cNvSpPr>
            <a:spLocks noGrp="1"/>
          </p:cNvSpPr>
          <p:nvPr>
            <p:ph type="sldNum" sz="quarter" idx="5"/>
          </p:nvPr>
        </p:nvSpPr>
        <p:spPr/>
        <p:txBody>
          <a:bodyPr/>
          <a:lstStyle/>
          <a:p>
            <a:fld id="{63E78C29-F722-499D-8012-471FE686A08A}" type="slidenum">
              <a:rPr lang="en-GB" smtClean="0"/>
              <a:t>15</a:t>
            </a:fld>
            <a:endParaRPr lang="en-GB"/>
          </a:p>
        </p:txBody>
      </p:sp>
    </p:spTree>
    <p:extLst>
      <p:ext uri="{BB962C8B-B14F-4D97-AF65-F5344CB8AC3E}">
        <p14:creationId xmlns:p14="http://schemas.microsoft.com/office/powerpoint/2010/main" val="5572312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[Optional slide]</a:t>
            </a:r>
          </a:p>
          <a:p>
            <a:endParaRPr lang="en-GB" dirty="0"/>
          </a:p>
          <a:p>
            <a:r>
              <a:rPr lang="en-GB" dirty="0"/>
              <a:t>When a meteorite hits a planet or asteroid, it forms a crater – a circular hole which has the elements on this diagram: a crater floor, walls, rims, and rays of ejecta. </a:t>
            </a:r>
          </a:p>
          <a:p>
            <a:endParaRPr lang="en-GB" dirty="0"/>
          </a:p>
          <a:p>
            <a:r>
              <a:rPr lang="en-GB" dirty="0"/>
              <a:t>Have a feel of the 3D samples on the tables. Can you find these features? Is there anything else you notice?</a:t>
            </a:r>
          </a:p>
        </p:txBody>
      </p:sp>
      <p:sp>
        <p:nvSpPr>
          <p:cNvPr id="4" name="Slide Number Placeholder 3"/>
          <p:cNvSpPr>
            <a:spLocks noGrp="1"/>
          </p:cNvSpPr>
          <p:nvPr>
            <p:ph type="sldNum" sz="quarter" idx="5"/>
          </p:nvPr>
        </p:nvSpPr>
        <p:spPr/>
        <p:txBody>
          <a:bodyPr/>
          <a:lstStyle/>
          <a:p>
            <a:fld id="{63E78C29-F722-499D-8012-471FE686A08A}" type="slidenum">
              <a:rPr lang="en-GB" smtClean="0"/>
              <a:t>16</a:t>
            </a:fld>
            <a:endParaRPr lang="en-GB"/>
          </a:p>
        </p:txBody>
      </p:sp>
    </p:spTree>
    <p:extLst>
      <p:ext uri="{BB962C8B-B14F-4D97-AF65-F5344CB8AC3E}">
        <p14:creationId xmlns:p14="http://schemas.microsoft.com/office/powerpoint/2010/main" val="1415125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000" baseline="0" dirty="0"/>
              <a:t>The surface of the Earth, known as the crust, is made entirely from rock. All of the mountains, volcanoes, ocean floors, valleys, canyons, hills and cliffs are part of the Earth’s crust and they are all made from different types of rock. </a:t>
            </a:r>
          </a:p>
          <a:p>
            <a:endParaRPr lang="en-GB" sz="1000" baseline="0" dirty="0"/>
          </a:p>
          <a:p>
            <a:r>
              <a:rPr lang="en-GB" sz="1000" baseline="0" dirty="0"/>
              <a:t>Wherever you are on Earth there will always be rock beneath your feet. But what actually is a rock?</a:t>
            </a:r>
          </a:p>
          <a:p>
            <a:endParaRPr lang="en-GB" sz="1000" dirty="0"/>
          </a:p>
        </p:txBody>
      </p:sp>
      <p:sp>
        <p:nvSpPr>
          <p:cNvPr id="4" name="Slide Number Placeholder 3"/>
          <p:cNvSpPr>
            <a:spLocks noGrp="1"/>
          </p:cNvSpPr>
          <p:nvPr>
            <p:ph type="sldNum" sz="quarter" idx="10"/>
          </p:nvPr>
        </p:nvSpPr>
        <p:spPr/>
        <p:txBody>
          <a:bodyPr/>
          <a:lstStyle/>
          <a:p>
            <a:fld id="{63E78C29-F722-499D-8012-471FE686A08A}" type="slidenum">
              <a:rPr lang="en-GB" smtClean="0"/>
              <a:t>2</a:t>
            </a:fld>
            <a:endParaRPr lang="en-GB"/>
          </a:p>
        </p:txBody>
      </p:sp>
    </p:spTree>
    <p:extLst>
      <p:ext uri="{BB962C8B-B14F-4D97-AF65-F5344CB8AC3E}">
        <p14:creationId xmlns:p14="http://schemas.microsoft.com/office/powerpoint/2010/main" val="1035957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defRPr/>
            </a:pPr>
            <a:r>
              <a:rPr lang="en-GB" sz="1200" kern="1200" baseline="0" dirty="0">
                <a:solidFill>
                  <a:schemeClr val="tx1"/>
                </a:solidFill>
                <a:effectLst/>
                <a:latin typeface="+mn-lt"/>
                <a:ea typeface="+mn-ea"/>
                <a:cs typeface="+mn-cs"/>
              </a:rPr>
              <a:t>All rocks are made from a mixture of minerals, which are made out of chemical elements. </a:t>
            </a:r>
            <a:r>
              <a:rPr lang="en-GB" sz="1200" dirty="0"/>
              <a:t>If you imagine a rock is a cake then minerals are the ingredients that make them. </a:t>
            </a:r>
            <a:br>
              <a:rPr lang="en-GB" sz="1200" dirty="0">
                <a:ea typeface="Calibri"/>
                <a:cs typeface="Calibri"/>
              </a:rPr>
            </a:br>
            <a:r>
              <a:rPr lang="en-GB" sz="1200" dirty="0"/>
              <a:t>Some</a:t>
            </a:r>
            <a:r>
              <a:rPr lang="en-GB" sz="1200" kern="1200" baseline="0" dirty="0">
                <a:solidFill>
                  <a:schemeClr val="tx1"/>
                </a:solidFill>
                <a:effectLst/>
                <a:latin typeface="+mn-lt"/>
                <a:ea typeface="+mn-ea"/>
                <a:cs typeface="+mn-cs"/>
              </a:rPr>
              <a:t> rocks, like granite, are made from interlocking mineral crystals that fit tightly together. Other rocks like sandstone and conglomerates are made up from broken fragments, or grains, of older rocks and minerals which have been cemented together. </a:t>
            </a:r>
          </a:p>
        </p:txBody>
      </p:sp>
      <p:sp>
        <p:nvSpPr>
          <p:cNvPr id="4" name="Slide Number Placeholder 3"/>
          <p:cNvSpPr>
            <a:spLocks noGrp="1"/>
          </p:cNvSpPr>
          <p:nvPr>
            <p:ph type="sldNum" sz="quarter" idx="10"/>
          </p:nvPr>
        </p:nvSpPr>
        <p:spPr/>
        <p:txBody>
          <a:bodyPr/>
          <a:lstStyle/>
          <a:p>
            <a:fld id="{63E78C29-F722-499D-8012-471FE686A08A}" type="slidenum">
              <a:rPr lang="en-GB" smtClean="0"/>
              <a:t>3</a:t>
            </a:fld>
            <a:endParaRPr lang="en-GB"/>
          </a:p>
        </p:txBody>
      </p:sp>
    </p:spTree>
    <p:extLst>
      <p:ext uri="{BB962C8B-B14F-4D97-AF65-F5344CB8AC3E}">
        <p14:creationId xmlns:p14="http://schemas.microsoft.com/office/powerpoint/2010/main" val="20777018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0" dirty="0"/>
              <a:t>Just like on Earth, there are many rocks in space. You’ve probably heard a few words for them before, but what do we call them?</a:t>
            </a:r>
          </a:p>
          <a:p>
            <a:pPr marL="0" marR="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indent="0" algn="l" defTabSz="914400" rtl="0" eaLnBrk="1" fontAlgn="auto" latinLnBrk="0" hangingPunct="1">
              <a:lnSpc>
                <a:spcPct val="100000"/>
              </a:lnSpc>
              <a:spcBef>
                <a:spcPts val="0"/>
              </a:spcBef>
              <a:spcAft>
                <a:spcPts val="0"/>
              </a:spcAft>
              <a:buClrTx/>
              <a:buSzTx/>
              <a:buFontTx/>
              <a:buNone/>
              <a:tabLst/>
              <a:defRPr/>
            </a:pPr>
            <a:r>
              <a:rPr lang="en-GB" b="0" dirty="0"/>
              <a:t>A planet is a large, spherical rocky body. An asteroid is much smaller, but still pretty big, and it doesn’t have to be spherical. Asteroids range in size between a few hundreds of metres, to 300 km!</a:t>
            </a:r>
          </a:p>
          <a:p>
            <a:pPr marL="0" marR="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indent="0" algn="l" defTabSz="914400" rtl="0" eaLnBrk="1" fontAlgn="auto" latinLnBrk="0" hangingPunct="1">
              <a:lnSpc>
                <a:spcPct val="100000"/>
              </a:lnSpc>
              <a:spcBef>
                <a:spcPts val="0"/>
              </a:spcBef>
              <a:spcAft>
                <a:spcPts val="0"/>
              </a:spcAft>
              <a:buClrTx/>
              <a:buSzTx/>
              <a:buFontTx/>
              <a:buNone/>
              <a:tabLst/>
              <a:defRPr/>
            </a:pPr>
            <a:r>
              <a:rPr lang="en-GB" b="0" dirty="0"/>
              <a:t>Smaller rocks in space are called meteoroids, and they’re usually fragments of asteroids that hit each other.</a:t>
            </a:r>
          </a:p>
          <a:p>
            <a:pPr marL="0" marR="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indent="0" algn="l" defTabSz="914400" rtl="0" eaLnBrk="1" fontAlgn="auto" latinLnBrk="0" hangingPunct="1">
              <a:lnSpc>
                <a:spcPct val="100000"/>
              </a:lnSpc>
              <a:spcBef>
                <a:spcPts val="0"/>
              </a:spcBef>
              <a:spcAft>
                <a:spcPts val="0"/>
              </a:spcAft>
              <a:buClrTx/>
              <a:buSzTx/>
              <a:buFontTx/>
              <a:buNone/>
              <a:tabLst/>
              <a:defRPr/>
            </a:pPr>
            <a:r>
              <a:rPr lang="en-GB" b="0" dirty="0"/>
              <a:t>When a meteoroid enters the Earth’s atmosphere, it starts burning up, forming a stunning phenomenon called a meteor, or a shooting star.</a:t>
            </a:r>
          </a:p>
          <a:p>
            <a:pPr marL="0" marR="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indent="0" algn="l" defTabSz="914400" rtl="0" eaLnBrk="1" fontAlgn="auto" latinLnBrk="0" hangingPunct="1">
              <a:lnSpc>
                <a:spcPct val="100000"/>
              </a:lnSpc>
              <a:spcBef>
                <a:spcPts val="0"/>
              </a:spcBef>
              <a:spcAft>
                <a:spcPts val="0"/>
              </a:spcAft>
              <a:buClrTx/>
              <a:buSzTx/>
              <a:buFontTx/>
              <a:buNone/>
              <a:tabLst/>
              <a:defRPr/>
            </a:pPr>
            <a:r>
              <a:rPr lang="en-GB" b="0" dirty="0"/>
              <a:t>If any amount of rock survives going through the atmosphere, it lands on Earth as meteorites.</a:t>
            </a:r>
          </a:p>
          <a:p>
            <a:pPr marL="0" marR="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indent="0" algn="l" defTabSz="914400" rtl="0" eaLnBrk="1" fontAlgn="auto" latinLnBrk="0" hangingPunct="1">
              <a:lnSpc>
                <a:spcPct val="100000"/>
              </a:lnSpc>
              <a:spcBef>
                <a:spcPts val="0"/>
              </a:spcBef>
              <a:spcAft>
                <a:spcPts val="0"/>
              </a:spcAft>
              <a:buClrTx/>
              <a:buSzTx/>
              <a:buFontTx/>
              <a:buNone/>
              <a:tabLst/>
              <a:defRPr/>
            </a:pPr>
            <a:r>
              <a:rPr lang="en-GB" b="1" dirty="0"/>
              <a:t>Note for teachers:</a:t>
            </a:r>
            <a:r>
              <a:rPr lang="en-GB" b="0" dirty="0"/>
              <a:t> if you prefer, instead of running the animations on this slide, you could play the first minute of this video from the Royal Observatory Greenwich: https://www.youtube.com/watch?v=rVdniqc_G_Q</a:t>
            </a:r>
            <a:r>
              <a:rPr lang="en-GB" b="1" dirty="0"/>
              <a:t> </a:t>
            </a:r>
            <a:endParaRPr lang="en-GB" b="0" dirty="0"/>
          </a:p>
        </p:txBody>
      </p:sp>
      <p:sp>
        <p:nvSpPr>
          <p:cNvPr id="4" name="Slide Number Placeholder 3"/>
          <p:cNvSpPr>
            <a:spLocks noGrp="1"/>
          </p:cNvSpPr>
          <p:nvPr>
            <p:ph type="sldNum" sz="quarter" idx="10"/>
          </p:nvPr>
        </p:nvSpPr>
        <p:spPr/>
        <p:txBody>
          <a:bodyPr/>
          <a:lstStyle/>
          <a:p>
            <a:fld id="{63E78C29-F722-499D-8012-471FE686A08A}" type="slidenum">
              <a:rPr lang="en-GB" smtClean="0"/>
              <a:t>4</a:t>
            </a:fld>
            <a:endParaRPr lang="en-GB"/>
          </a:p>
        </p:txBody>
      </p:sp>
    </p:spTree>
    <p:extLst>
      <p:ext uri="{BB962C8B-B14F-4D97-AF65-F5344CB8AC3E}">
        <p14:creationId xmlns:p14="http://schemas.microsoft.com/office/powerpoint/2010/main" val="390359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3B62CD-007B-6FE9-E59A-45F9BB250E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A14B49-B775-FD6D-8A06-F5734DADD8B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70F4F57-4C4F-414A-80D7-0DA848093E6C}"/>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0" dirty="0"/>
              <a:t>As a recap, this is our Solar System! Before we can go explore any further, we will need </a:t>
            </a:r>
            <a:r>
              <a:rPr lang="en-GB" b="0"/>
              <a:t>a semi-permanent </a:t>
            </a:r>
            <a:r>
              <a:rPr lang="en-GB" b="0" dirty="0"/>
              <a:t>base on our closest planetary neighbour – the Moon!</a:t>
            </a:r>
          </a:p>
          <a:p>
            <a:pPr marL="0" marR="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indent="0" algn="l" defTabSz="914400" rtl="0" eaLnBrk="1" fontAlgn="auto" latinLnBrk="0" hangingPunct="1">
              <a:lnSpc>
                <a:spcPct val="100000"/>
              </a:lnSpc>
              <a:spcBef>
                <a:spcPts val="0"/>
              </a:spcBef>
              <a:spcAft>
                <a:spcPts val="0"/>
              </a:spcAft>
              <a:buClrTx/>
              <a:buSzTx/>
              <a:buFontTx/>
              <a:buNone/>
              <a:tabLst/>
              <a:defRPr/>
            </a:pPr>
            <a:r>
              <a:rPr lang="en-GB" b="1" dirty="0"/>
              <a:t>Can anyone point at the Moon?</a:t>
            </a:r>
          </a:p>
        </p:txBody>
      </p:sp>
      <p:sp>
        <p:nvSpPr>
          <p:cNvPr id="4" name="Slide Number Placeholder 3">
            <a:extLst>
              <a:ext uri="{FF2B5EF4-FFF2-40B4-BE49-F238E27FC236}">
                <a16:creationId xmlns:a16="http://schemas.microsoft.com/office/drawing/2014/main" id="{94365055-A7ED-7973-F84D-40BE35B48DEB}"/>
              </a:ext>
            </a:extLst>
          </p:cNvPr>
          <p:cNvSpPr>
            <a:spLocks noGrp="1"/>
          </p:cNvSpPr>
          <p:nvPr>
            <p:ph type="sldNum" sz="quarter" idx="10"/>
          </p:nvPr>
        </p:nvSpPr>
        <p:spPr/>
        <p:txBody>
          <a:bodyPr/>
          <a:lstStyle/>
          <a:p>
            <a:fld id="{63E78C29-F722-499D-8012-471FE686A08A}" type="slidenum">
              <a:rPr lang="en-GB" smtClean="0"/>
              <a:t>5</a:t>
            </a:fld>
            <a:endParaRPr lang="en-GB"/>
          </a:p>
        </p:txBody>
      </p:sp>
    </p:spTree>
    <p:extLst>
      <p:ext uri="{BB962C8B-B14F-4D97-AF65-F5344CB8AC3E}">
        <p14:creationId xmlns:p14="http://schemas.microsoft.com/office/powerpoint/2010/main" val="30767904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000" b="1" dirty="0"/>
              <a:t>Stony</a:t>
            </a:r>
            <a:r>
              <a:rPr lang="en-GB" sz="1000" dirty="0"/>
              <a:t> meteorites are made of the same minerals as Earth rocks and they usually look the same as Earth rocks, just a bit darker. They usually come from the surface of a rocky body.</a:t>
            </a:r>
          </a:p>
          <a:p>
            <a:pPr marL="171450" indent="-171450">
              <a:buFont typeface="Arial" panose="020B0604020202020204" pitchFamily="34" charset="0"/>
              <a:buChar char="•"/>
            </a:pPr>
            <a:r>
              <a:rPr lang="en-GB" sz="1000" b="1" dirty="0"/>
              <a:t>Iron</a:t>
            </a:r>
            <a:r>
              <a:rPr lang="en-GB" sz="1000" dirty="0"/>
              <a:t> meteorites are made of almost pure iron. They usually come from the deep interior of a rocky body.</a:t>
            </a:r>
          </a:p>
          <a:p>
            <a:pPr marL="171450" indent="-171450">
              <a:buFont typeface="Arial" panose="020B0604020202020204" pitchFamily="34" charset="0"/>
              <a:buChar char="•"/>
            </a:pPr>
            <a:r>
              <a:rPr lang="en-GB" sz="1000" b="1" dirty="0"/>
              <a:t>Stony-iron </a:t>
            </a:r>
            <a:r>
              <a:rPr lang="en-GB" sz="1000" dirty="0"/>
              <a:t>meteorites are half and half. They form when the two types of meteorites above somehow get combined into one rock!</a:t>
            </a:r>
          </a:p>
          <a:p>
            <a:pPr marL="628650" lvl="1" indent="-171450">
              <a:buFont typeface="Arial" panose="020B0604020202020204" pitchFamily="34" charset="0"/>
              <a:buChar char="•"/>
            </a:pPr>
            <a:r>
              <a:rPr lang="en-GB" sz="1000" dirty="0"/>
              <a:t>Iron and stony-iron meteorites don’t have a direct equivalent to Earth rocks that we know of. Maybe rocks like this exist deep in the Earth, but it would be too deep for us ever to reach them! That’s why studying meteorites is the closest we can get the finding out what the Earth’s deep interior is like.</a:t>
            </a:r>
          </a:p>
        </p:txBody>
      </p:sp>
      <p:sp>
        <p:nvSpPr>
          <p:cNvPr id="4" name="Slide Number Placeholder 3"/>
          <p:cNvSpPr>
            <a:spLocks noGrp="1"/>
          </p:cNvSpPr>
          <p:nvPr>
            <p:ph type="sldNum" sz="quarter" idx="5"/>
          </p:nvPr>
        </p:nvSpPr>
        <p:spPr/>
        <p:txBody>
          <a:bodyPr/>
          <a:lstStyle/>
          <a:p>
            <a:fld id="{63E78C29-F722-499D-8012-471FE686A08A}" type="slidenum">
              <a:rPr lang="en-GB" smtClean="0"/>
              <a:t>6</a:t>
            </a:fld>
            <a:endParaRPr lang="en-GB"/>
          </a:p>
        </p:txBody>
      </p:sp>
    </p:spTree>
    <p:extLst>
      <p:ext uri="{BB962C8B-B14F-4D97-AF65-F5344CB8AC3E}">
        <p14:creationId xmlns:p14="http://schemas.microsoft.com/office/powerpoint/2010/main" val="16835911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Before they can figure out which rocks came from outer space, they need to make basic rock observations, just like they would if they were on a meteorite expedition!</a:t>
            </a:r>
            <a:endParaRPr lang="en-GB" dirty="0">
              <a:cs typeface="+mn-lt"/>
            </a:endParaRPr>
          </a:p>
          <a:p>
            <a:endParaRPr lang="en-GB" dirty="0">
              <a:cs typeface="+mn-lt"/>
            </a:endParaRPr>
          </a:p>
          <a:p>
            <a:r>
              <a:rPr lang="en-GB" dirty="0"/>
              <a:t>Note: a handout is provided to write down observations on.</a:t>
            </a:r>
          </a:p>
        </p:txBody>
      </p:sp>
      <p:sp>
        <p:nvSpPr>
          <p:cNvPr id="4" name="Slide Number Placeholder 3"/>
          <p:cNvSpPr>
            <a:spLocks noGrp="1"/>
          </p:cNvSpPr>
          <p:nvPr>
            <p:ph type="sldNum" sz="quarter" idx="5"/>
          </p:nvPr>
        </p:nvSpPr>
        <p:spPr/>
        <p:txBody>
          <a:bodyPr/>
          <a:lstStyle/>
          <a:p>
            <a:fld id="{63E78C29-F722-499D-8012-471FE686A08A}" type="slidenum">
              <a:rPr lang="en-GB" smtClean="0"/>
              <a:t>7</a:t>
            </a:fld>
            <a:endParaRPr lang="en-GB"/>
          </a:p>
        </p:txBody>
      </p:sp>
    </p:spTree>
    <p:extLst>
      <p:ext uri="{BB962C8B-B14F-4D97-AF65-F5344CB8AC3E}">
        <p14:creationId xmlns:p14="http://schemas.microsoft.com/office/powerpoint/2010/main" val="16151519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F74C12-C870-09F7-0E30-F93665CAF3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6F6F54-7BE5-EC83-D438-1E73EDD4F94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E6D2495-61CF-FBD3-5453-A5715F4B4DCF}"/>
              </a:ext>
            </a:extLst>
          </p:cNvPr>
          <p:cNvSpPr>
            <a:spLocks noGrp="1"/>
          </p:cNvSpPr>
          <p:nvPr>
            <p:ph type="body" idx="1"/>
          </p:nvPr>
        </p:nvSpPr>
        <p:spPr/>
        <p:txBody>
          <a:bodyPr/>
          <a:lstStyle/>
          <a:p>
            <a:r>
              <a:rPr lang="en-GB" dirty="0"/>
              <a:t>Based on their previous observations, the students can now try to figure out if something is a meteorite based on this checklist. The answer does not have to be ‘yes’ to all questions for something to be a meteorite, but the more positive answers, the more confident they can be that they found a meteorite.</a:t>
            </a:r>
          </a:p>
          <a:p>
            <a:endParaRPr lang="en-GB" dirty="0"/>
          </a:p>
          <a:p>
            <a:r>
              <a:rPr lang="en-GB" dirty="0"/>
              <a:t>The last question refers to metal in general too (if a meteorite is entirely metallic), or small grains.</a:t>
            </a:r>
          </a:p>
          <a:p>
            <a:endParaRPr lang="en-GB" dirty="0"/>
          </a:p>
        </p:txBody>
      </p:sp>
      <p:sp>
        <p:nvSpPr>
          <p:cNvPr id="4" name="Slide Number Placeholder 3">
            <a:extLst>
              <a:ext uri="{FF2B5EF4-FFF2-40B4-BE49-F238E27FC236}">
                <a16:creationId xmlns:a16="http://schemas.microsoft.com/office/drawing/2014/main" id="{8BFAD123-2BB0-F6E9-AE19-DDDC1D0E6E53}"/>
              </a:ext>
            </a:extLst>
          </p:cNvPr>
          <p:cNvSpPr>
            <a:spLocks noGrp="1"/>
          </p:cNvSpPr>
          <p:nvPr>
            <p:ph type="sldNum" sz="quarter" idx="5"/>
          </p:nvPr>
        </p:nvSpPr>
        <p:spPr/>
        <p:txBody>
          <a:bodyPr/>
          <a:lstStyle/>
          <a:p>
            <a:fld id="{63E78C29-F722-499D-8012-471FE686A08A}" type="slidenum">
              <a:rPr lang="en-GB" smtClean="0"/>
              <a:t>8</a:t>
            </a:fld>
            <a:endParaRPr lang="en-GB"/>
          </a:p>
        </p:txBody>
      </p:sp>
    </p:spTree>
    <p:extLst>
      <p:ext uri="{BB962C8B-B14F-4D97-AF65-F5344CB8AC3E}">
        <p14:creationId xmlns:p14="http://schemas.microsoft.com/office/powerpoint/2010/main" val="37112437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E78C29-F722-499D-8012-471FE686A08A}" type="slidenum">
              <a:rPr lang="en-GB" smtClean="0"/>
              <a:t>10</a:t>
            </a:fld>
            <a:endParaRPr lang="en-GB"/>
          </a:p>
        </p:txBody>
      </p:sp>
    </p:spTree>
    <p:extLst>
      <p:ext uri="{BB962C8B-B14F-4D97-AF65-F5344CB8AC3E}">
        <p14:creationId xmlns:p14="http://schemas.microsoft.com/office/powerpoint/2010/main" val="37744409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A9C1A7B-B4CC-4B2A-AF53-F99260FD2D32}" type="datetimeFigureOut">
              <a:rPr lang="en-GB" smtClean="0"/>
              <a:t>20/10/2025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4248228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A9C1A7B-B4CC-4B2A-AF53-F99260FD2D32}" type="datetimeFigureOut">
              <a:rPr lang="en-GB" smtClean="0"/>
              <a:t>20/10/2025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118591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A9C1A7B-B4CC-4B2A-AF53-F99260FD2D32}" type="datetimeFigureOut">
              <a:rPr lang="en-GB" smtClean="0"/>
              <a:t>20/10/2025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2574296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7416800" cy="1143000"/>
          </a:xfrm>
        </p:spPr>
        <p:txBody>
          <a:bodyPr/>
          <a:lstStyle>
            <a:lvl1pPr algn="l">
              <a:defRPr>
                <a:latin typeface="Pompiere " panose="02000000000000000000" pitchFamily="2" charset="0"/>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defRPr>
                <a:latin typeface="PT Sans Narrow" panose="020B0506020203020204" pitchFamily="34" charset="0"/>
              </a:defRPr>
            </a:lvl1pPr>
            <a:lvl2pPr>
              <a:defRPr>
                <a:latin typeface="PT Sans Narrow" panose="020B0506020203020204" pitchFamily="34" charset="0"/>
              </a:defRPr>
            </a:lvl2pPr>
            <a:lvl3pPr>
              <a:defRPr>
                <a:latin typeface="PT Sans Narrow" panose="020B0506020203020204" pitchFamily="34" charset="0"/>
              </a:defRPr>
            </a:lvl3pPr>
            <a:lvl4pPr>
              <a:defRPr>
                <a:latin typeface="PT Sans Narrow" panose="020B0506020203020204" pitchFamily="34" charset="0"/>
              </a:defRPr>
            </a:lvl4pPr>
            <a:lvl5pPr>
              <a:defRPr>
                <a:latin typeface="PT Sans Narrow" panose="020B0506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A9C1A7B-B4CC-4B2A-AF53-F99260FD2D32}" type="datetimeFigureOut">
              <a:rPr lang="en-GB" smtClean="0"/>
              <a:t>20/10/2025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15960610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9C1A7B-B4CC-4B2A-AF53-F99260FD2D32}" type="datetimeFigureOut">
              <a:rPr lang="en-GB" smtClean="0"/>
              <a:t>20/10/2025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823733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A9C1A7B-B4CC-4B2A-AF53-F99260FD2D32}" type="datetimeFigureOut">
              <a:rPr lang="en-GB" smtClean="0"/>
              <a:t>20/10/2025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1757321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A9C1A7B-B4CC-4B2A-AF53-F99260FD2D32}" type="datetimeFigureOut">
              <a:rPr lang="en-GB" smtClean="0"/>
              <a:t>20/10/2025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3076087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A9C1A7B-B4CC-4B2A-AF53-F99260FD2D32}" type="datetimeFigureOut">
              <a:rPr lang="en-GB" smtClean="0"/>
              <a:t>20/10/2025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8980278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9C1A7B-B4CC-4B2A-AF53-F99260FD2D32}" type="datetimeFigureOut">
              <a:rPr lang="en-GB" smtClean="0"/>
              <a:t>20/10/2025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2878950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9C1A7B-B4CC-4B2A-AF53-F99260FD2D32}" type="datetimeFigureOut">
              <a:rPr lang="en-GB" smtClean="0"/>
              <a:t>20/10/2025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2317413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9C1A7B-B4CC-4B2A-AF53-F99260FD2D32}" type="datetimeFigureOut">
              <a:rPr lang="en-GB" smtClean="0"/>
              <a:t>20/10/2025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E1572B9-227E-4B7F-8DD2-F171FAAF6A46}" type="slidenum">
              <a:rPr lang="en-GB" smtClean="0"/>
              <a:t>‹#›</a:t>
            </a:fld>
            <a:endParaRPr lang="en-GB"/>
          </a:p>
        </p:txBody>
      </p:sp>
    </p:spTree>
    <p:extLst>
      <p:ext uri="{BB962C8B-B14F-4D97-AF65-F5344CB8AC3E}">
        <p14:creationId xmlns:p14="http://schemas.microsoft.com/office/powerpoint/2010/main" val="5020264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3000" b="6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7646640" cy="114300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609600" y="2118867"/>
            <a:ext cx="10972800" cy="400729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9C1A7B-B4CC-4B2A-AF53-F99260FD2D32}" type="datetimeFigureOut">
              <a:rPr lang="en-GB" smtClean="0"/>
              <a:t>20/10/2025</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1572B9-227E-4B7F-8DD2-F171FAAF6A46}" type="slidenum">
              <a:rPr lang="en-GB" smtClean="0"/>
              <a:t>‹#›</a:t>
            </a:fld>
            <a:endParaRPr lang="en-GB"/>
          </a:p>
        </p:txBody>
      </p:sp>
      <p:sp>
        <p:nvSpPr>
          <p:cNvPr id="8" name="Rectangle 7">
            <a:extLst>
              <a:ext uri="{FF2B5EF4-FFF2-40B4-BE49-F238E27FC236}">
                <a16:creationId xmlns:a16="http://schemas.microsoft.com/office/drawing/2014/main" id="{2D6679B8-19C1-EB7F-4E98-0B514E94A56C}"/>
              </a:ext>
            </a:extLst>
          </p:cNvPr>
          <p:cNvSpPr/>
          <p:nvPr userDrawn="1"/>
        </p:nvSpPr>
        <p:spPr>
          <a:xfrm>
            <a:off x="9456373" y="197768"/>
            <a:ext cx="2400267" cy="1143000"/>
          </a:xfrm>
          <a:prstGeom prst="rect">
            <a:avLst/>
          </a:prstGeom>
          <a:solidFill>
            <a:srgbClr val="2BB8C9"/>
          </a:solidFill>
          <a:ln>
            <a:solidFill>
              <a:srgbClr val="2BB8C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 name="Rectangle 6">
            <a:extLst>
              <a:ext uri="{FF2B5EF4-FFF2-40B4-BE49-F238E27FC236}">
                <a16:creationId xmlns:a16="http://schemas.microsoft.com/office/drawing/2014/main" id="{8D2E557A-AEB0-F1E6-5FB7-9E771212B0A9}"/>
              </a:ext>
            </a:extLst>
          </p:cNvPr>
          <p:cNvSpPr/>
          <p:nvPr userDrawn="1"/>
        </p:nvSpPr>
        <p:spPr>
          <a:xfrm>
            <a:off x="0" y="0"/>
            <a:ext cx="12192000" cy="188640"/>
          </a:xfrm>
          <a:prstGeom prst="rect">
            <a:avLst/>
          </a:prstGeom>
          <a:solidFill>
            <a:srgbClr val="2BB8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9" name="Picture 8" descr="A black and white logo&#10;&#10;AI-generated content may be incorrect.">
            <a:extLst>
              <a:ext uri="{FF2B5EF4-FFF2-40B4-BE49-F238E27FC236}">
                <a16:creationId xmlns:a16="http://schemas.microsoft.com/office/drawing/2014/main" id="{39AD07B3-CF2B-313F-9CC6-52597682B642}"/>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9883573" y="332548"/>
            <a:ext cx="1704315" cy="792196"/>
          </a:xfrm>
          <a:prstGeom prst="rect">
            <a:avLst/>
          </a:prstGeom>
        </p:spPr>
      </p:pic>
    </p:spTree>
    <p:extLst>
      <p:ext uri="{BB962C8B-B14F-4D97-AF65-F5344CB8AC3E}">
        <p14:creationId xmlns:p14="http://schemas.microsoft.com/office/powerpoint/2010/main" val="42919760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spcBef>
          <a:spcPct val="0"/>
        </a:spcBef>
        <a:buNone/>
        <a:defRPr sz="4800" kern="1200">
          <a:solidFill>
            <a:schemeClr val="bg1"/>
          </a:solidFill>
          <a:latin typeface="Pompiere " panose="02000000000000000000" pitchFamily="2"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PT Sans Narrow" panose="020B0506020203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PT Sans Narrow" panose="020B0506020203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PT Sans Narrow" panose="020B0506020203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PT Sans Narrow" panose="020B0506020203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PT Sans Narrow" panose="020B0506020203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fif"/><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microsoft.com/office/2007/relationships/hdphoto" Target="../media/hdphoto29.wdp"/><Relationship Id="rId3" Type="http://schemas.openxmlformats.org/officeDocument/2006/relationships/image" Target="../media/image59.png"/><Relationship Id="rId7" Type="http://schemas.openxmlformats.org/officeDocument/2006/relationships/image" Target="../media/image62.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microsoft.com/office/2007/relationships/hdphoto" Target="../media/hdphoto28.wdp"/><Relationship Id="rId5" Type="http://schemas.openxmlformats.org/officeDocument/2006/relationships/image" Target="../media/image61.png"/><Relationship Id="rId4" Type="http://schemas.openxmlformats.org/officeDocument/2006/relationships/image" Target="../media/image60.svg"/><Relationship Id="rId9" Type="http://schemas.openxmlformats.org/officeDocument/2006/relationships/image" Target="../media/image63.png"/></Relationships>
</file>

<file path=ppt/slides/_rels/slide11.xml.rels><?xml version="1.0" encoding="UTF-8" standalone="yes"?>
<Relationships xmlns="http://schemas.openxmlformats.org/package/2006/relationships"><Relationship Id="rId8" Type="http://schemas.microsoft.com/office/2007/relationships/hdphoto" Target="../media/hdphoto23.wdp"/><Relationship Id="rId3" Type="http://schemas.openxmlformats.org/officeDocument/2006/relationships/image" Target="../media/image59.png"/><Relationship Id="rId7"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microsoft.com/office/2007/relationships/hdphoto" Target="../media/hdphoto24.wdp"/><Relationship Id="rId5" Type="http://schemas.openxmlformats.org/officeDocument/2006/relationships/image" Target="../media/image49.png"/><Relationship Id="rId4" Type="http://schemas.openxmlformats.org/officeDocument/2006/relationships/image" Target="../media/image60.svg"/><Relationship Id="rId9" Type="http://schemas.openxmlformats.org/officeDocument/2006/relationships/image" Target="../media/image64.png"/></Relationships>
</file>

<file path=ppt/slides/_rels/slide1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66.png"/><Relationship Id="rId4" Type="http://schemas.microsoft.com/office/2007/relationships/hdphoto" Target="../media/hdphoto30.wdp"/></Relationships>
</file>

<file path=ppt/slides/_rels/slide13.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69.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microsoft.com/office/2007/relationships/hdphoto" Target="../media/hdphoto32.wdp"/><Relationship Id="rId5" Type="http://schemas.openxmlformats.org/officeDocument/2006/relationships/image" Target="../media/image68.png"/><Relationship Id="rId4" Type="http://schemas.microsoft.com/office/2007/relationships/hdphoto" Target="../media/hdphoto31.wdp"/></Relationships>
</file>

<file path=ppt/slides/_rels/slide14.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59.png"/><Relationship Id="rId7" Type="http://schemas.microsoft.com/office/2007/relationships/hdphoto" Target="../media/hdphoto33.wdp"/><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71.png"/><Relationship Id="rId11" Type="http://schemas.microsoft.com/office/2007/relationships/hdphoto" Target="../media/hdphoto35.wdp"/><Relationship Id="rId5" Type="http://schemas.openxmlformats.org/officeDocument/2006/relationships/image" Target="../media/image70.png"/><Relationship Id="rId10" Type="http://schemas.openxmlformats.org/officeDocument/2006/relationships/image" Target="../media/image73.png"/><Relationship Id="rId4" Type="http://schemas.openxmlformats.org/officeDocument/2006/relationships/image" Target="../media/image60.svg"/><Relationship Id="rId9" Type="http://schemas.microsoft.com/office/2007/relationships/hdphoto" Target="../media/hdphoto34.wdp"/></Relationships>
</file>

<file path=ppt/slides/_rels/slide15.xml.rels><?xml version="1.0" encoding="UTF-8" standalone="yes"?>
<Relationships xmlns="http://schemas.openxmlformats.org/package/2006/relationships"><Relationship Id="rId8" Type="http://schemas.microsoft.com/office/2007/relationships/hdphoto" Target="../media/hdphoto37.wdp"/><Relationship Id="rId3" Type="http://schemas.openxmlformats.org/officeDocument/2006/relationships/image" Target="../media/image59.png"/><Relationship Id="rId7" Type="http://schemas.openxmlformats.org/officeDocument/2006/relationships/image" Target="../media/image75.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microsoft.com/office/2007/relationships/hdphoto" Target="../media/hdphoto36.wdp"/><Relationship Id="rId5" Type="http://schemas.openxmlformats.org/officeDocument/2006/relationships/image" Target="../media/image74.png"/><Relationship Id="rId4" Type="http://schemas.openxmlformats.org/officeDocument/2006/relationships/image" Target="../media/image60.svg"/><Relationship Id="rId9" Type="http://schemas.openxmlformats.org/officeDocument/2006/relationships/image" Target="../media/image76.png"/></Relationships>
</file>

<file path=ppt/slides/_rels/slide1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1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mailto:education@geolsoc.org.uk"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8.png"/><Relationship Id="rId3" Type="http://schemas.openxmlformats.org/officeDocument/2006/relationships/image" Target="../media/image12.png"/><Relationship Id="rId7" Type="http://schemas.openxmlformats.org/officeDocument/2006/relationships/image" Target="../media/image14.png"/><Relationship Id="rId12" Type="http://schemas.openxmlformats.org/officeDocument/2006/relationships/image" Target="../media/image17.png"/><Relationship Id="rId2" Type="http://schemas.openxmlformats.org/officeDocument/2006/relationships/notesSlide" Target="../notesSlides/notesSlide3.xml"/><Relationship Id="rId16" Type="http://schemas.openxmlformats.org/officeDocument/2006/relationships/image" Target="../media/image20.pn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16.png"/><Relationship Id="rId5" Type="http://schemas.openxmlformats.org/officeDocument/2006/relationships/image" Target="../media/image13.png"/><Relationship Id="rId15" Type="http://schemas.openxmlformats.org/officeDocument/2006/relationships/image" Target="../media/image11.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5.png"/><Relationship Id="rId1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microsoft.com/office/2007/relationships/hdphoto" Target="../media/hdphoto6.wdp"/><Relationship Id="rId13" Type="http://schemas.microsoft.com/office/2007/relationships/hdphoto" Target="../media/hdphoto8.wdp"/><Relationship Id="rId3" Type="http://schemas.openxmlformats.org/officeDocument/2006/relationships/image" Target="../media/image21.png"/><Relationship Id="rId7" Type="http://schemas.openxmlformats.org/officeDocument/2006/relationships/image" Target="../media/image24.png"/><Relationship Id="rId12"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5.wdp"/><Relationship Id="rId11" Type="http://schemas.openxmlformats.org/officeDocument/2006/relationships/image" Target="../media/image26.png"/><Relationship Id="rId5" Type="http://schemas.openxmlformats.org/officeDocument/2006/relationships/image" Target="../media/image23.png"/><Relationship Id="rId10" Type="http://schemas.microsoft.com/office/2007/relationships/hdphoto" Target="../media/hdphoto7.wdp"/><Relationship Id="rId4" Type="http://schemas.openxmlformats.org/officeDocument/2006/relationships/image" Target="../media/image22.png"/><Relationship Id="rId9" Type="http://schemas.openxmlformats.org/officeDocument/2006/relationships/image" Target="../media/image25.png"/><Relationship Id="rId14"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media/image35.png"/><Relationship Id="rId18" Type="http://schemas.microsoft.com/office/2007/relationships/hdphoto" Target="../media/hdphoto15.wdp"/><Relationship Id="rId26" Type="http://schemas.microsoft.com/office/2007/relationships/hdphoto" Target="../media/hdphoto19.wdp"/><Relationship Id="rId3" Type="http://schemas.openxmlformats.org/officeDocument/2006/relationships/image" Target="../media/image29.png"/><Relationship Id="rId21" Type="http://schemas.openxmlformats.org/officeDocument/2006/relationships/image" Target="../media/image39.png"/><Relationship Id="rId7" Type="http://schemas.openxmlformats.org/officeDocument/2006/relationships/image" Target="../media/image32.png"/><Relationship Id="rId12" Type="http://schemas.microsoft.com/office/2007/relationships/hdphoto" Target="../media/hdphoto12.wdp"/><Relationship Id="rId17" Type="http://schemas.openxmlformats.org/officeDocument/2006/relationships/image" Target="../media/image37.png"/><Relationship Id="rId25" Type="http://schemas.openxmlformats.org/officeDocument/2006/relationships/image" Target="../media/image41.png"/><Relationship Id="rId2" Type="http://schemas.openxmlformats.org/officeDocument/2006/relationships/notesSlide" Target="../notesSlides/notesSlide5.xml"/><Relationship Id="rId16" Type="http://schemas.microsoft.com/office/2007/relationships/hdphoto" Target="../media/hdphoto14.wdp"/><Relationship Id="rId20" Type="http://schemas.microsoft.com/office/2007/relationships/hdphoto" Target="../media/hdphoto16.wdp"/><Relationship Id="rId29" Type="http://schemas.openxmlformats.org/officeDocument/2006/relationships/image" Target="../media/image44.png"/><Relationship Id="rId1" Type="http://schemas.openxmlformats.org/officeDocument/2006/relationships/slideLayout" Target="../slideLayouts/slideLayout2.xml"/><Relationship Id="rId6" Type="http://schemas.microsoft.com/office/2007/relationships/hdphoto" Target="../media/hdphoto9.wdp"/><Relationship Id="rId11" Type="http://schemas.openxmlformats.org/officeDocument/2006/relationships/image" Target="../media/image34.png"/><Relationship Id="rId24" Type="http://schemas.microsoft.com/office/2007/relationships/hdphoto" Target="../media/hdphoto18.wdp"/><Relationship Id="rId5" Type="http://schemas.openxmlformats.org/officeDocument/2006/relationships/image" Target="../media/image31.png"/><Relationship Id="rId15" Type="http://schemas.openxmlformats.org/officeDocument/2006/relationships/image" Target="../media/image36.png"/><Relationship Id="rId23" Type="http://schemas.openxmlformats.org/officeDocument/2006/relationships/image" Target="../media/image40.png"/><Relationship Id="rId28" Type="http://schemas.openxmlformats.org/officeDocument/2006/relationships/image" Target="../media/image43.svg"/><Relationship Id="rId10" Type="http://schemas.microsoft.com/office/2007/relationships/hdphoto" Target="../media/hdphoto11.wdp"/><Relationship Id="rId19" Type="http://schemas.openxmlformats.org/officeDocument/2006/relationships/image" Target="../media/image38.png"/><Relationship Id="rId31" Type="http://schemas.openxmlformats.org/officeDocument/2006/relationships/image" Target="../media/image45.png"/><Relationship Id="rId4" Type="http://schemas.openxmlformats.org/officeDocument/2006/relationships/image" Target="../media/image30.jpeg"/><Relationship Id="rId9" Type="http://schemas.openxmlformats.org/officeDocument/2006/relationships/image" Target="../media/image33.png"/><Relationship Id="rId14" Type="http://schemas.microsoft.com/office/2007/relationships/hdphoto" Target="../media/hdphoto13.wdp"/><Relationship Id="rId22" Type="http://schemas.microsoft.com/office/2007/relationships/hdphoto" Target="../media/hdphoto17.wdp"/><Relationship Id="rId27" Type="http://schemas.openxmlformats.org/officeDocument/2006/relationships/image" Target="../media/image42.png"/><Relationship Id="rId30" Type="http://schemas.microsoft.com/office/2007/relationships/hdphoto" Target="../media/hdphoto20.wdp"/></Relationships>
</file>

<file path=ppt/slides/_rels/slide6.xml.rels><?xml version="1.0" encoding="UTF-8" standalone="yes"?>
<Relationships xmlns="http://schemas.openxmlformats.org/package/2006/relationships"><Relationship Id="rId8" Type="http://schemas.microsoft.com/office/2007/relationships/hdphoto" Target="../media/hdphoto23.wdp"/><Relationship Id="rId13"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48.png"/><Relationship Id="rId12" Type="http://schemas.microsoft.com/office/2007/relationships/hdphoto" Target="../media/hdphoto25.wd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22.wdp"/><Relationship Id="rId11" Type="http://schemas.openxmlformats.org/officeDocument/2006/relationships/image" Target="../media/image50.png"/><Relationship Id="rId5" Type="http://schemas.openxmlformats.org/officeDocument/2006/relationships/image" Target="../media/image47.png"/><Relationship Id="rId10" Type="http://schemas.microsoft.com/office/2007/relationships/hdphoto" Target="../media/hdphoto24.wdp"/><Relationship Id="rId4" Type="http://schemas.microsoft.com/office/2007/relationships/hdphoto" Target="../media/hdphoto21.wdp"/><Relationship Id="rId9" Type="http://schemas.openxmlformats.org/officeDocument/2006/relationships/image" Target="../media/image49.png"/></Relationships>
</file>

<file path=ppt/slides/_rels/slide7.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5.sv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4.png"/><Relationship Id="rId5" Type="http://schemas.microsoft.com/office/2007/relationships/hdphoto" Target="../media/hdphoto26.wdp"/><Relationship Id="rId4" Type="http://schemas.openxmlformats.org/officeDocument/2006/relationships/image" Target="../media/image53.png"/></Relationships>
</file>

<file path=ppt/slides/_rels/slide8.xml.rels><?xml version="1.0" encoding="UTF-8" standalone="yes"?>
<Relationships xmlns="http://schemas.openxmlformats.org/package/2006/relationships"><Relationship Id="rId8" Type="http://schemas.microsoft.com/office/2007/relationships/hdphoto" Target="../media/hdphoto25.wdp"/><Relationship Id="rId3" Type="http://schemas.openxmlformats.org/officeDocument/2006/relationships/image" Target="../media/image56.png"/><Relationship Id="rId7"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26.wdp"/><Relationship Id="rId11" Type="http://schemas.openxmlformats.org/officeDocument/2006/relationships/image" Target="../media/image20.png"/><Relationship Id="rId5" Type="http://schemas.openxmlformats.org/officeDocument/2006/relationships/image" Target="../media/image53.png"/><Relationship Id="rId10" Type="http://schemas.microsoft.com/office/2007/relationships/hdphoto" Target="../media/hdphoto27.wdp"/><Relationship Id="rId4" Type="http://schemas.openxmlformats.org/officeDocument/2006/relationships/image" Target="../media/image52.png"/><Relationship Id="rId9" Type="http://schemas.openxmlformats.org/officeDocument/2006/relationships/image" Target="../media/image57.png"/></Relationships>
</file>

<file path=ppt/slides/_rels/slide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29000"/>
          </a:stretch>
        </a:blipFill>
        <a:effectLst/>
      </p:bgPr>
    </p:bg>
    <p:spTree>
      <p:nvGrpSpPr>
        <p:cNvPr id="1" name=""/>
        <p:cNvGrpSpPr/>
        <p:nvPr/>
      </p:nvGrpSpPr>
      <p:grpSpPr>
        <a:xfrm>
          <a:off x="0" y="0"/>
          <a:ext cx="0" cy="0"/>
          <a:chOff x="0" y="0"/>
          <a:chExt cx="0" cy="0"/>
        </a:xfrm>
      </p:grpSpPr>
      <p:pic>
        <p:nvPicPr>
          <p:cNvPr id="1037" name="Picture 1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755944" y="1882963"/>
            <a:ext cx="3775363" cy="251601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descr="Free Asteroid Rock photo and picture">
            <a:extLst>
              <a:ext uri="{FF2B5EF4-FFF2-40B4-BE49-F238E27FC236}">
                <a16:creationId xmlns:a16="http://schemas.microsoft.com/office/drawing/2014/main" id="{2ADCB960-E1C7-0DE1-A799-72E78FCB5A5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00890" y="2485366"/>
            <a:ext cx="3363048" cy="2188901"/>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Free Mars Mars Rover photo and picture">
            <a:extLst>
              <a:ext uri="{FF2B5EF4-FFF2-40B4-BE49-F238E27FC236}">
                <a16:creationId xmlns:a16="http://schemas.microsoft.com/office/drawing/2014/main" id="{26D89A8A-5F6A-99FE-FF5C-DED9D5E0CE2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36542" y="4176088"/>
            <a:ext cx="2930624" cy="2344499"/>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Rectangle 7">
            <a:extLst>
              <a:ext uri="{FF2B5EF4-FFF2-40B4-BE49-F238E27FC236}">
                <a16:creationId xmlns:a16="http://schemas.microsoft.com/office/drawing/2014/main" id="{44436D71-E806-B57B-D984-5A01FCD01FC4}"/>
              </a:ext>
            </a:extLst>
          </p:cNvPr>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4" name="Picture 13">
            <a:extLst>
              <a:ext uri="{FF2B5EF4-FFF2-40B4-BE49-F238E27FC236}">
                <a16:creationId xmlns:a16="http://schemas.microsoft.com/office/drawing/2014/main" id="{EAAB2D2D-B078-60E2-17A6-0EFBEF6D02BE}"/>
              </a:ext>
            </a:extLst>
          </p:cNvPr>
          <p:cNvPicPr>
            <a:picLocks noChangeAspect="1"/>
          </p:cNvPicPr>
          <p:nvPr/>
        </p:nvPicPr>
        <p:blipFill>
          <a:blip r:embed="rId7"/>
          <a:srcRect l="14204" r="18365"/>
          <a:stretch/>
        </p:blipFill>
        <p:spPr>
          <a:xfrm>
            <a:off x="9550786" y="3717032"/>
            <a:ext cx="2578699" cy="2543885"/>
          </a:xfrm>
          <a:prstGeom prst="ellipse">
            <a:avLst/>
          </a:prstGeom>
          <a:ln w="57150" cap="rnd">
            <a:solidFill>
              <a:schemeClr val="bg1"/>
            </a:solidFill>
            <a:prstDash val="solid"/>
          </a:ln>
          <a:effectLst>
            <a:outerShdw blurRad="127000" algn="bl" rotWithShape="0">
              <a:srgbClr val="000000"/>
            </a:outerShdw>
          </a:effectLst>
          <a:scene3d>
            <a:camera prst="perspectiveFront" fov="5400000"/>
            <a:lightRig rig="threePt" dir="t">
              <a:rot lat="0" lon="0" rev="19200000"/>
            </a:lightRig>
          </a:scene3d>
          <a:sp3d extrusionH="25400">
            <a:extrusionClr>
              <a:srgbClr val="000000"/>
            </a:extrusionClr>
          </a:sp3d>
        </p:spPr>
      </p:pic>
      <p:pic>
        <p:nvPicPr>
          <p:cNvPr id="1031" name="Picture 7"/>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259143" y="4239011"/>
            <a:ext cx="3142112" cy="2344499"/>
          </a:xfrm>
          <a:prstGeom prst="ellipse">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 name="Picture 1" descr="A black background with white text&#10;&#10;AI-generated content may be incorrect.">
            <a:extLst>
              <a:ext uri="{FF2B5EF4-FFF2-40B4-BE49-F238E27FC236}">
                <a16:creationId xmlns:a16="http://schemas.microsoft.com/office/drawing/2014/main" id="{1FC9C016-C5D5-4D16-9E60-56A60E4FE65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8685" y="274490"/>
            <a:ext cx="6761084" cy="2516010"/>
          </a:xfrm>
          <a:prstGeom prst="rect">
            <a:avLst/>
          </a:prstGeom>
        </p:spPr>
      </p:pic>
    </p:spTree>
    <p:extLst>
      <p:ext uri="{BB962C8B-B14F-4D97-AF65-F5344CB8AC3E}">
        <p14:creationId xmlns:p14="http://schemas.microsoft.com/office/powerpoint/2010/main" val="12020286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C8726524-C08C-C690-378B-ACC468F79F4E}"/>
              </a:ext>
            </a:extLst>
          </p:cNvPr>
          <p:cNvSpPr txBox="1"/>
          <p:nvPr/>
        </p:nvSpPr>
        <p:spPr>
          <a:xfrm>
            <a:off x="725922" y="2150063"/>
            <a:ext cx="4572000" cy="2454775"/>
          </a:xfrm>
          <a:prstGeom prst="rect">
            <a:avLst/>
          </a:prstGeom>
          <a:noFill/>
        </p:spPr>
        <p:txBody>
          <a:bodyPr wrap="square">
            <a:spAutoFit/>
          </a:bodyPr>
          <a:lstStyle/>
          <a:p>
            <a:r>
              <a:rPr lang="en-GB" sz="2000" dirty="0">
                <a:latin typeface="PT Sans Narrow" panose="020B0506020203020204" pitchFamily="34" charset="0"/>
              </a:rPr>
              <a:t>Meteorite checklist:</a:t>
            </a:r>
          </a:p>
          <a:p>
            <a:pPr marL="342900" indent="-342900">
              <a:lnSpc>
                <a:spcPct val="115000"/>
              </a:lnSpc>
              <a:spcAft>
                <a:spcPts val="800"/>
              </a:spcAft>
              <a:buFont typeface="Wingdings" panose="05000000000000000000" pitchFamily="2" charset="2"/>
              <a:buChar char="q"/>
            </a:pPr>
            <a:r>
              <a:rPr lang="en-GB" sz="2000" dirty="0">
                <a:latin typeface="PT Sans Narrow" panose="020B0506020203020204" pitchFamily="34" charset="0"/>
              </a:rPr>
              <a:t>Is it unusually heavy?</a:t>
            </a:r>
            <a:endParaRPr lang="en-GB" sz="2000" kern="100" dirty="0">
              <a:latin typeface="PT Sans Narrow" panose="020B0506020203020204" pitchFamily="34" charset="0"/>
              <a:cs typeface="Times New Roman" panose="02020603050405020304" pitchFamily="18" charset="0"/>
            </a:endParaRPr>
          </a:p>
          <a:p>
            <a:pPr marL="342900" indent="-342900">
              <a:lnSpc>
                <a:spcPct val="115000"/>
              </a:lnSpc>
              <a:spcAft>
                <a:spcPts val="800"/>
              </a:spcAft>
              <a:buFont typeface="Wingdings" panose="05000000000000000000" pitchFamily="2" charset="2"/>
              <a:buChar char="q"/>
            </a:pPr>
            <a:r>
              <a:rPr lang="en-GB" sz="2000" kern="100" dirty="0">
                <a:latin typeface="PT Sans Narrow" panose="020B0506020203020204" pitchFamily="34" charset="0"/>
                <a:ea typeface="Aptos" panose="020B0004020202020204" pitchFamily="34" charset="0"/>
                <a:cs typeface="Times New Roman" panose="02020603050405020304" pitchFamily="18" charset="0"/>
              </a:rPr>
              <a:t>Does it have a dark outside crust?</a:t>
            </a:r>
          </a:p>
          <a:p>
            <a:pPr marL="342900" indent="-342900">
              <a:lnSpc>
                <a:spcPct val="115000"/>
              </a:lnSpc>
              <a:spcAft>
                <a:spcPts val="800"/>
              </a:spcAft>
              <a:buFont typeface="Wingdings" panose="05000000000000000000" pitchFamily="2" charset="2"/>
              <a:buChar char="q"/>
            </a:pPr>
            <a:r>
              <a:rPr lang="en-GB" sz="2000" kern="100" dirty="0">
                <a:latin typeface="PT Sans Narrow" panose="020B0506020203020204" pitchFamily="34" charset="0"/>
                <a:ea typeface="Aptos" panose="020B0004020202020204" pitchFamily="34" charset="0"/>
                <a:cs typeface="Times New Roman" panose="02020603050405020304" pitchFamily="18" charset="0"/>
              </a:rPr>
              <a:t>Does the outside have an irregular shape, with fingerprint-sized pits? </a:t>
            </a:r>
          </a:p>
          <a:p>
            <a:pPr marL="342900" indent="-342900">
              <a:lnSpc>
                <a:spcPct val="115000"/>
              </a:lnSpc>
              <a:spcAft>
                <a:spcPts val="800"/>
              </a:spcAft>
              <a:buFont typeface="Wingdings" panose="05000000000000000000" pitchFamily="2" charset="2"/>
              <a:buChar char="q"/>
            </a:pPr>
            <a:r>
              <a:rPr lang="en-GB" sz="2000" kern="100" dirty="0">
                <a:latin typeface="PT Sans Narrow" panose="020B0506020203020204" pitchFamily="34" charset="0"/>
                <a:cs typeface="Times New Roman" panose="02020603050405020304" pitchFamily="18" charset="0"/>
              </a:rPr>
              <a:t>Can you see little metallic bits?</a:t>
            </a:r>
            <a:endParaRPr lang="en-GB" sz="2000" dirty="0">
              <a:latin typeface="PT Sans Narrow" panose="020B0506020203020204" pitchFamily="34" charset="0"/>
            </a:endParaRPr>
          </a:p>
        </p:txBody>
      </p:sp>
      <p:pic>
        <p:nvPicPr>
          <p:cNvPr id="23" name="Graphic 22" descr="Checkmark with solid fill">
            <a:extLst>
              <a:ext uri="{FF2B5EF4-FFF2-40B4-BE49-F238E27FC236}">
                <a16:creationId xmlns:a16="http://schemas.microsoft.com/office/drawing/2014/main" id="{17D9C288-532F-C7BD-3353-43E02F01255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8274" y="2465379"/>
            <a:ext cx="313184" cy="313184"/>
          </a:xfrm>
          <a:prstGeom prst="rect">
            <a:avLst/>
          </a:prstGeom>
        </p:spPr>
      </p:pic>
      <p:pic>
        <p:nvPicPr>
          <p:cNvPr id="24" name="Graphic 23" descr="Checkmark with solid fill">
            <a:extLst>
              <a:ext uri="{FF2B5EF4-FFF2-40B4-BE49-F238E27FC236}">
                <a16:creationId xmlns:a16="http://schemas.microsoft.com/office/drawing/2014/main" id="{B6361B7B-B2CF-9416-B17E-93BEA56D40E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6123" y="2930901"/>
            <a:ext cx="313184" cy="313184"/>
          </a:xfrm>
          <a:prstGeom prst="rect">
            <a:avLst/>
          </a:prstGeom>
        </p:spPr>
      </p:pic>
      <p:sp>
        <p:nvSpPr>
          <p:cNvPr id="25" name="TextBox 24">
            <a:extLst>
              <a:ext uri="{FF2B5EF4-FFF2-40B4-BE49-F238E27FC236}">
                <a16:creationId xmlns:a16="http://schemas.microsoft.com/office/drawing/2014/main" id="{1CDCCAE9-84E0-1C8A-8F11-5F4695AA421F}"/>
              </a:ext>
            </a:extLst>
          </p:cNvPr>
          <p:cNvSpPr txBox="1"/>
          <p:nvPr/>
        </p:nvSpPr>
        <p:spPr>
          <a:xfrm>
            <a:off x="724298" y="3087494"/>
            <a:ext cx="373820" cy="769441"/>
          </a:xfrm>
          <a:prstGeom prst="rect">
            <a:avLst/>
          </a:prstGeom>
          <a:noFill/>
        </p:spPr>
        <p:txBody>
          <a:bodyPr wrap="none" rtlCol="0">
            <a:spAutoFit/>
          </a:bodyPr>
          <a:lstStyle/>
          <a:p>
            <a:r>
              <a:rPr lang="en-GB" sz="4400" dirty="0">
                <a:solidFill>
                  <a:srgbClr val="FF0000"/>
                </a:solidFill>
                <a:latin typeface="Pompiere " panose="02000000000000000000" pitchFamily="2" charset="0"/>
                <a:ea typeface="STXingkai" panose="020B0503020204020204" pitchFamily="2" charset="-122"/>
              </a:rPr>
              <a:t>x</a:t>
            </a:r>
          </a:p>
        </p:txBody>
      </p:sp>
      <p:sp>
        <p:nvSpPr>
          <p:cNvPr id="27" name="TextBox 26">
            <a:extLst>
              <a:ext uri="{FF2B5EF4-FFF2-40B4-BE49-F238E27FC236}">
                <a16:creationId xmlns:a16="http://schemas.microsoft.com/office/drawing/2014/main" id="{350EBDEE-57F2-D644-8F64-F58838CFA0C5}"/>
              </a:ext>
            </a:extLst>
          </p:cNvPr>
          <p:cNvSpPr txBox="1"/>
          <p:nvPr/>
        </p:nvSpPr>
        <p:spPr>
          <a:xfrm>
            <a:off x="724298" y="3888766"/>
            <a:ext cx="373820" cy="769441"/>
          </a:xfrm>
          <a:prstGeom prst="rect">
            <a:avLst/>
          </a:prstGeom>
          <a:noFill/>
        </p:spPr>
        <p:txBody>
          <a:bodyPr wrap="none" rtlCol="0">
            <a:spAutoFit/>
          </a:bodyPr>
          <a:lstStyle/>
          <a:p>
            <a:r>
              <a:rPr lang="en-GB" sz="4400" dirty="0">
                <a:solidFill>
                  <a:srgbClr val="FF0000"/>
                </a:solidFill>
                <a:latin typeface="Pompiere " panose="02000000000000000000" pitchFamily="2" charset="0"/>
                <a:ea typeface="STXingkai" panose="020B0503020204020204" pitchFamily="2" charset="-122"/>
              </a:rPr>
              <a:t>x</a:t>
            </a:r>
          </a:p>
        </p:txBody>
      </p:sp>
      <p:sp>
        <p:nvSpPr>
          <p:cNvPr id="28" name="Text Placeholder 4">
            <a:extLst>
              <a:ext uri="{FF2B5EF4-FFF2-40B4-BE49-F238E27FC236}">
                <a16:creationId xmlns:a16="http://schemas.microsoft.com/office/drawing/2014/main" id="{FD570248-8D99-A6E0-C0E9-48616E718B6C}"/>
              </a:ext>
            </a:extLst>
          </p:cNvPr>
          <p:cNvSpPr txBox="1">
            <a:spLocks/>
          </p:cNvSpPr>
          <p:nvPr/>
        </p:nvSpPr>
        <p:spPr>
          <a:xfrm>
            <a:off x="715880" y="4715972"/>
            <a:ext cx="3932850" cy="374283"/>
          </a:xfrm>
          <a:prstGeom prst="rect">
            <a:avLst/>
          </a:prstGeom>
        </p:spPr>
        <p:txBody>
          <a:bodyPr vert="horz" lIns="91440" tIns="45720" rIns="91440" bIns="45720" rtlCol="0">
            <a:normAutofit lnSpcReduction="10000"/>
          </a:bodyPr>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PT Sans Narrow" panose="020B0506020203020204"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1200" kern="1200">
                <a:solidFill>
                  <a:schemeClr val="tx1"/>
                </a:solidFill>
                <a:latin typeface="PT Sans Narrow" panose="020B0506020203020204" pitchFamily="34" charset="0"/>
                <a:ea typeface="+mn-ea"/>
                <a:cs typeface="+mn-cs"/>
              </a:defRPr>
            </a:lvl2pPr>
            <a:lvl3pPr marL="914400" indent="0" algn="l" defTabSz="914400" rtl="0" eaLnBrk="1" latinLnBrk="0" hangingPunct="1">
              <a:spcBef>
                <a:spcPct val="20000"/>
              </a:spcBef>
              <a:buFont typeface="Arial" panose="020B0604020202020204" pitchFamily="34" charset="0"/>
              <a:buNone/>
              <a:defRPr sz="1000" kern="1200">
                <a:solidFill>
                  <a:schemeClr val="tx1"/>
                </a:solidFill>
                <a:latin typeface="PT Sans Narrow" panose="020B050602020302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900" kern="1200">
                <a:solidFill>
                  <a:schemeClr val="tx1"/>
                </a:solidFill>
                <a:latin typeface="PT Sans Narrow" panose="020B050602020302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900" kern="1200">
                <a:solidFill>
                  <a:schemeClr val="tx1"/>
                </a:solidFill>
                <a:latin typeface="PT Sans Narrow" panose="020B0506020203020204" pitchFamily="34" charset="0"/>
                <a:ea typeface="+mn-ea"/>
                <a:cs typeface="+mn-cs"/>
              </a:defRPr>
            </a:lvl5pPr>
            <a:lvl6pPr marL="22860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9pPr>
          </a:lstStyle>
          <a:p>
            <a:r>
              <a:rPr lang="en-GB" sz="2000" dirty="0"/>
              <a:t>This is…</a:t>
            </a:r>
          </a:p>
        </p:txBody>
      </p:sp>
      <p:sp>
        <p:nvSpPr>
          <p:cNvPr id="29" name="Text Placeholder 4">
            <a:extLst>
              <a:ext uri="{FF2B5EF4-FFF2-40B4-BE49-F238E27FC236}">
                <a16:creationId xmlns:a16="http://schemas.microsoft.com/office/drawing/2014/main" id="{057202CB-5CCA-1F1F-77DC-7DC04E75C12B}"/>
              </a:ext>
            </a:extLst>
          </p:cNvPr>
          <p:cNvSpPr txBox="1">
            <a:spLocks/>
          </p:cNvSpPr>
          <p:nvPr/>
        </p:nvSpPr>
        <p:spPr>
          <a:xfrm>
            <a:off x="738626" y="5173650"/>
            <a:ext cx="5429382" cy="1200346"/>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PT Sans Narrow" panose="020B0506020203020204"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1200" kern="1200">
                <a:solidFill>
                  <a:schemeClr val="tx1"/>
                </a:solidFill>
                <a:latin typeface="PT Sans Narrow" panose="020B0506020203020204" pitchFamily="34" charset="0"/>
                <a:ea typeface="+mn-ea"/>
                <a:cs typeface="+mn-cs"/>
              </a:defRPr>
            </a:lvl2pPr>
            <a:lvl3pPr marL="914400" indent="0" algn="l" defTabSz="914400" rtl="0" eaLnBrk="1" latinLnBrk="0" hangingPunct="1">
              <a:spcBef>
                <a:spcPct val="20000"/>
              </a:spcBef>
              <a:buFont typeface="Arial" panose="020B0604020202020204" pitchFamily="34" charset="0"/>
              <a:buNone/>
              <a:defRPr sz="1000" kern="1200">
                <a:solidFill>
                  <a:schemeClr val="tx1"/>
                </a:solidFill>
                <a:latin typeface="PT Sans Narrow" panose="020B050602020302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900" kern="1200">
                <a:solidFill>
                  <a:schemeClr val="tx1"/>
                </a:solidFill>
                <a:latin typeface="PT Sans Narrow" panose="020B050602020302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900" kern="1200">
                <a:solidFill>
                  <a:schemeClr val="tx1"/>
                </a:solidFill>
                <a:latin typeface="PT Sans Narrow" panose="020B0506020203020204" pitchFamily="34" charset="0"/>
                <a:ea typeface="+mn-ea"/>
                <a:cs typeface="+mn-cs"/>
              </a:defRPr>
            </a:lvl5pPr>
            <a:lvl6pPr marL="22860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9pPr>
          </a:lstStyle>
          <a:p>
            <a:r>
              <a:rPr lang="en-GB" sz="2000" b="1" dirty="0"/>
              <a:t>Haematite!</a:t>
            </a:r>
          </a:p>
          <a:p>
            <a:r>
              <a:rPr lang="en-GB" sz="2000" dirty="0"/>
              <a:t>This is a mineral from the Earth. It’s often confused with meteorites, but haematite has round bumps rather than pits on the outside.</a:t>
            </a:r>
          </a:p>
        </p:txBody>
      </p:sp>
      <p:grpSp>
        <p:nvGrpSpPr>
          <p:cNvPr id="5" name="Group 4">
            <a:extLst>
              <a:ext uri="{FF2B5EF4-FFF2-40B4-BE49-F238E27FC236}">
                <a16:creationId xmlns:a16="http://schemas.microsoft.com/office/drawing/2014/main" id="{7F96593F-4337-2ABE-A1B0-CC5393FDD89C}"/>
              </a:ext>
            </a:extLst>
          </p:cNvPr>
          <p:cNvGrpSpPr/>
          <p:nvPr/>
        </p:nvGrpSpPr>
        <p:grpSpPr>
          <a:xfrm>
            <a:off x="7196548" y="1916832"/>
            <a:ext cx="3868624" cy="4649478"/>
            <a:chOff x="4913320" y="2030210"/>
            <a:chExt cx="3868624" cy="4649478"/>
          </a:xfrm>
        </p:grpSpPr>
        <p:pic>
          <p:nvPicPr>
            <p:cNvPr id="6" name="Picture 5" descr="A close-up of a black rock&#10;&#10;AI-generated content may be incorrect.">
              <a:extLst>
                <a:ext uri="{FF2B5EF4-FFF2-40B4-BE49-F238E27FC236}">
                  <a16:creationId xmlns:a16="http://schemas.microsoft.com/office/drawing/2014/main" id="{FA6DB8E1-3764-0B57-7E0F-C3249B83DC6D}"/>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rcRect l="21650" t="41326" r="32675" b="8656"/>
            <a:stretch/>
          </p:blipFill>
          <p:spPr>
            <a:xfrm>
              <a:off x="4913320" y="3645024"/>
              <a:ext cx="3861576" cy="2819121"/>
            </a:xfrm>
            <a:prstGeom prst="rect">
              <a:avLst/>
            </a:prstGeom>
          </p:spPr>
        </p:pic>
        <p:pic>
          <p:nvPicPr>
            <p:cNvPr id="7" name="Picture 6" descr="A black piece of material on a white surface&#10;&#10;AI-generated content may be incorrect.">
              <a:extLst>
                <a:ext uri="{FF2B5EF4-FFF2-40B4-BE49-F238E27FC236}">
                  <a16:creationId xmlns:a16="http://schemas.microsoft.com/office/drawing/2014/main" id="{66640E8C-EFA1-526F-8416-74E47C57067C}"/>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rcRect l="37899" t="45288" r="32675" b="21592"/>
            <a:stretch/>
          </p:blipFill>
          <p:spPr>
            <a:xfrm>
              <a:off x="5832248" y="2030210"/>
              <a:ext cx="2139600" cy="1605429"/>
            </a:xfrm>
            <a:prstGeom prst="rect">
              <a:avLst/>
            </a:prstGeom>
          </p:spPr>
        </p:pic>
        <p:sp>
          <p:nvSpPr>
            <p:cNvPr id="8" name="TextBox 7">
              <a:extLst>
                <a:ext uri="{FF2B5EF4-FFF2-40B4-BE49-F238E27FC236}">
                  <a16:creationId xmlns:a16="http://schemas.microsoft.com/office/drawing/2014/main" id="{3230D22B-D8B9-C5D1-C7BC-7913FBFA1B0E}"/>
                </a:ext>
              </a:extLst>
            </p:cNvPr>
            <p:cNvSpPr txBox="1"/>
            <p:nvPr/>
          </p:nvSpPr>
          <p:spPr>
            <a:xfrm>
              <a:off x="8254235" y="6341134"/>
              <a:ext cx="527709" cy="338554"/>
            </a:xfrm>
            <a:prstGeom prst="rect">
              <a:avLst/>
            </a:prstGeom>
            <a:noFill/>
          </p:spPr>
          <p:txBody>
            <a:bodyPr wrap="none" rtlCol="0">
              <a:spAutoFit/>
            </a:bodyPr>
            <a:lstStyle/>
            <a:p>
              <a:r>
                <a:rPr lang="en-GB" sz="1600" dirty="0">
                  <a:latin typeface="PT Sans Narrow" panose="020B0506020203020204" pitchFamily="34" charset="0"/>
                </a:rPr>
                <a:t>1 cm</a:t>
              </a:r>
            </a:p>
          </p:txBody>
        </p:sp>
      </p:grpSp>
      <p:pic>
        <p:nvPicPr>
          <p:cNvPr id="9" name="Picture 8" descr="A black background with white text&#10;&#10;AI-generated content may be incorrect.">
            <a:extLst>
              <a:ext uri="{FF2B5EF4-FFF2-40B4-BE49-F238E27FC236}">
                <a16:creationId xmlns:a16="http://schemas.microsoft.com/office/drawing/2014/main" id="{D2E7CD75-1C83-8F84-A3CA-EA66DE790BE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328" y="233886"/>
            <a:ext cx="3283559" cy="1482451"/>
          </a:xfrm>
          <a:prstGeom prst="rect">
            <a:avLst/>
          </a:prstGeom>
        </p:spPr>
      </p:pic>
    </p:spTree>
    <p:extLst>
      <p:ext uri="{BB962C8B-B14F-4D97-AF65-F5344CB8AC3E}">
        <p14:creationId xmlns:p14="http://schemas.microsoft.com/office/powerpoint/2010/main" val="4178721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8ECF56-BBD9-3CE0-05D3-314DFB8AA839}"/>
            </a:ext>
          </a:extLst>
        </p:cNvPr>
        <p:cNvGrpSpPr/>
        <p:nvPr/>
      </p:nvGrpSpPr>
      <p:grpSpPr>
        <a:xfrm>
          <a:off x="0" y="0"/>
          <a:ext cx="0" cy="0"/>
          <a:chOff x="0" y="0"/>
          <a:chExt cx="0" cy="0"/>
        </a:xfrm>
      </p:grpSpPr>
      <p:sp>
        <p:nvSpPr>
          <p:cNvPr id="14" name="Text Placeholder 4">
            <a:extLst>
              <a:ext uri="{FF2B5EF4-FFF2-40B4-BE49-F238E27FC236}">
                <a16:creationId xmlns:a16="http://schemas.microsoft.com/office/drawing/2014/main" id="{06F05DF7-57AE-3AA7-BA35-30C203F74589}"/>
              </a:ext>
            </a:extLst>
          </p:cNvPr>
          <p:cNvSpPr>
            <a:spLocks noGrp="1"/>
          </p:cNvSpPr>
          <p:nvPr>
            <p:ph type="body" sz="half" idx="2"/>
          </p:nvPr>
        </p:nvSpPr>
        <p:spPr>
          <a:xfrm>
            <a:off x="791519" y="4858169"/>
            <a:ext cx="3932850" cy="374283"/>
          </a:xfrm>
        </p:spPr>
        <p:txBody>
          <a:bodyPr>
            <a:normAutofit lnSpcReduction="10000"/>
          </a:bodyPr>
          <a:lstStyle/>
          <a:p>
            <a:r>
              <a:rPr lang="en-GB" sz="2000" dirty="0"/>
              <a:t>This is…</a:t>
            </a:r>
          </a:p>
        </p:txBody>
      </p:sp>
      <p:sp>
        <p:nvSpPr>
          <p:cNvPr id="15" name="TextBox 14">
            <a:extLst>
              <a:ext uri="{FF2B5EF4-FFF2-40B4-BE49-F238E27FC236}">
                <a16:creationId xmlns:a16="http://schemas.microsoft.com/office/drawing/2014/main" id="{7D8BC2C8-05F2-F965-0E76-101AB98F20B6}"/>
              </a:ext>
            </a:extLst>
          </p:cNvPr>
          <p:cNvSpPr txBox="1"/>
          <p:nvPr/>
        </p:nvSpPr>
        <p:spPr>
          <a:xfrm>
            <a:off x="731912" y="2132856"/>
            <a:ext cx="4572000" cy="2454775"/>
          </a:xfrm>
          <a:prstGeom prst="rect">
            <a:avLst/>
          </a:prstGeom>
          <a:noFill/>
        </p:spPr>
        <p:txBody>
          <a:bodyPr wrap="square">
            <a:spAutoFit/>
          </a:bodyPr>
          <a:lstStyle/>
          <a:p>
            <a:r>
              <a:rPr lang="en-GB" sz="2000" dirty="0">
                <a:latin typeface="PT Sans Narrow" panose="020B0506020203020204" pitchFamily="34" charset="0"/>
              </a:rPr>
              <a:t>Meteorite checklist:</a:t>
            </a:r>
          </a:p>
          <a:p>
            <a:pPr marL="342900" indent="-342900">
              <a:lnSpc>
                <a:spcPct val="115000"/>
              </a:lnSpc>
              <a:spcAft>
                <a:spcPts val="800"/>
              </a:spcAft>
              <a:buFont typeface="Wingdings" panose="05000000000000000000" pitchFamily="2" charset="2"/>
              <a:buChar char="q"/>
            </a:pPr>
            <a:r>
              <a:rPr lang="en-GB" sz="2000" dirty="0">
                <a:latin typeface="PT Sans Narrow" panose="020B0506020203020204" pitchFamily="34" charset="0"/>
              </a:rPr>
              <a:t>Is it unusually heavy?</a:t>
            </a:r>
            <a:endParaRPr lang="en-GB" sz="2000" kern="100" dirty="0">
              <a:latin typeface="PT Sans Narrow" panose="020B0506020203020204" pitchFamily="34" charset="0"/>
              <a:cs typeface="Times New Roman" panose="02020603050405020304" pitchFamily="18" charset="0"/>
            </a:endParaRPr>
          </a:p>
          <a:p>
            <a:pPr marL="342900" indent="-342900">
              <a:lnSpc>
                <a:spcPct val="115000"/>
              </a:lnSpc>
              <a:spcAft>
                <a:spcPts val="800"/>
              </a:spcAft>
              <a:buFont typeface="Wingdings" panose="05000000000000000000" pitchFamily="2" charset="2"/>
              <a:buChar char="q"/>
            </a:pPr>
            <a:r>
              <a:rPr lang="en-GB" sz="2000" kern="100" dirty="0">
                <a:latin typeface="PT Sans Narrow" panose="020B0506020203020204" pitchFamily="34" charset="0"/>
                <a:ea typeface="Aptos" panose="020B0004020202020204" pitchFamily="34" charset="0"/>
                <a:cs typeface="Times New Roman" panose="02020603050405020304" pitchFamily="18" charset="0"/>
              </a:rPr>
              <a:t>Does it have a dark outside crust?</a:t>
            </a:r>
          </a:p>
          <a:p>
            <a:pPr marL="342900" indent="-342900">
              <a:lnSpc>
                <a:spcPct val="115000"/>
              </a:lnSpc>
              <a:spcAft>
                <a:spcPts val="800"/>
              </a:spcAft>
              <a:buFont typeface="Wingdings" panose="05000000000000000000" pitchFamily="2" charset="2"/>
              <a:buChar char="q"/>
            </a:pPr>
            <a:r>
              <a:rPr lang="en-GB" sz="2000" kern="100" dirty="0">
                <a:latin typeface="PT Sans Narrow" panose="020B0506020203020204" pitchFamily="34" charset="0"/>
                <a:ea typeface="Aptos" panose="020B0004020202020204" pitchFamily="34" charset="0"/>
                <a:cs typeface="Times New Roman" panose="02020603050405020304" pitchFamily="18" charset="0"/>
              </a:rPr>
              <a:t>Does the outside have an irregular shape, with fingerprint-sized pits? </a:t>
            </a:r>
          </a:p>
          <a:p>
            <a:pPr marL="342900" indent="-342900">
              <a:lnSpc>
                <a:spcPct val="115000"/>
              </a:lnSpc>
              <a:spcAft>
                <a:spcPts val="800"/>
              </a:spcAft>
              <a:buFont typeface="Wingdings" panose="05000000000000000000" pitchFamily="2" charset="2"/>
              <a:buChar char="q"/>
            </a:pPr>
            <a:r>
              <a:rPr lang="en-GB" sz="2000" kern="100" dirty="0">
                <a:latin typeface="PT Sans Narrow" panose="020B0506020203020204" pitchFamily="34" charset="0"/>
                <a:cs typeface="Times New Roman" panose="02020603050405020304" pitchFamily="18" charset="0"/>
              </a:rPr>
              <a:t>Can you see little metallic bits?</a:t>
            </a:r>
            <a:endParaRPr lang="en-GB" sz="2000" dirty="0">
              <a:latin typeface="PT Sans Narrow" panose="020B0506020203020204" pitchFamily="34" charset="0"/>
            </a:endParaRPr>
          </a:p>
        </p:txBody>
      </p:sp>
      <p:pic>
        <p:nvPicPr>
          <p:cNvPr id="16" name="Graphic 15" descr="Checkmark with solid fill">
            <a:extLst>
              <a:ext uri="{FF2B5EF4-FFF2-40B4-BE49-F238E27FC236}">
                <a16:creationId xmlns:a16="http://schemas.microsoft.com/office/drawing/2014/main" id="{0F1943F6-AE87-F4FA-580C-49E02ACBB8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4264" y="2448172"/>
            <a:ext cx="313184" cy="313184"/>
          </a:xfrm>
          <a:prstGeom prst="rect">
            <a:avLst/>
          </a:prstGeom>
        </p:spPr>
      </p:pic>
      <p:pic>
        <p:nvPicPr>
          <p:cNvPr id="17" name="Graphic 16" descr="Checkmark with solid fill">
            <a:extLst>
              <a:ext uri="{FF2B5EF4-FFF2-40B4-BE49-F238E27FC236}">
                <a16:creationId xmlns:a16="http://schemas.microsoft.com/office/drawing/2014/main" id="{E47EA9B1-B5ED-3010-EB68-A02D0127BE8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2113" y="2913694"/>
            <a:ext cx="313184" cy="313184"/>
          </a:xfrm>
          <a:prstGeom prst="rect">
            <a:avLst/>
          </a:prstGeom>
        </p:spPr>
      </p:pic>
      <p:pic>
        <p:nvPicPr>
          <p:cNvPr id="18" name="Graphic 17" descr="Checkmark with solid fill">
            <a:extLst>
              <a:ext uri="{FF2B5EF4-FFF2-40B4-BE49-F238E27FC236}">
                <a16:creationId xmlns:a16="http://schemas.microsoft.com/office/drawing/2014/main" id="{1D22453D-CAFC-35EF-CAAD-EDFCE3D4351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4203" y="4161459"/>
            <a:ext cx="313184" cy="313184"/>
          </a:xfrm>
          <a:prstGeom prst="rect">
            <a:avLst/>
          </a:prstGeom>
        </p:spPr>
      </p:pic>
      <p:pic>
        <p:nvPicPr>
          <p:cNvPr id="19" name="Graphic 18" descr="Checkmark with solid fill">
            <a:extLst>
              <a:ext uri="{FF2B5EF4-FFF2-40B4-BE49-F238E27FC236}">
                <a16:creationId xmlns:a16="http://schemas.microsoft.com/office/drawing/2014/main" id="{6BCCCCA7-C7E6-AC28-0E7A-0E34EA8F77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0023" y="3342805"/>
            <a:ext cx="313184" cy="313184"/>
          </a:xfrm>
          <a:prstGeom prst="rect">
            <a:avLst/>
          </a:prstGeom>
        </p:spPr>
      </p:pic>
      <p:sp>
        <p:nvSpPr>
          <p:cNvPr id="22" name="Text Placeholder 4">
            <a:extLst>
              <a:ext uri="{FF2B5EF4-FFF2-40B4-BE49-F238E27FC236}">
                <a16:creationId xmlns:a16="http://schemas.microsoft.com/office/drawing/2014/main" id="{B90E3CD0-3D8D-775A-F626-A5B58C24BC43}"/>
              </a:ext>
            </a:extLst>
          </p:cNvPr>
          <p:cNvSpPr txBox="1">
            <a:spLocks/>
          </p:cNvSpPr>
          <p:nvPr/>
        </p:nvSpPr>
        <p:spPr>
          <a:xfrm>
            <a:off x="814265" y="5315847"/>
            <a:ext cx="4318121" cy="1200346"/>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PT Sans Narrow" panose="020B0506020203020204"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1200" kern="1200">
                <a:solidFill>
                  <a:schemeClr val="tx1"/>
                </a:solidFill>
                <a:latin typeface="PT Sans Narrow" panose="020B0506020203020204" pitchFamily="34" charset="0"/>
                <a:ea typeface="+mn-ea"/>
                <a:cs typeface="+mn-cs"/>
              </a:defRPr>
            </a:lvl2pPr>
            <a:lvl3pPr marL="914400" indent="0" algn="l" defTabSz="914400" rtl="0" eaLnBrk="1" latinLnBrk="0" hangingPunct="1">
              <a:spcBef>
                <a:spcPct val="20000"/>
              </a:spcBef>
              <a:buFont typeface="Arial" panose="020B0604020202020204" pitchFamily="34" charset="0"/>
              <a:buNone/>
              <a:defRPr sz="1000" kern="1200">
                <a:solidFill>
                  <a:schemeClr val="tx1"/>
                </a:solidFill>
                <a:latin typeface="PT Sans Narrow" panose="020B050602020302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900" kern="1200">
                <a:solidFill>
                  <a:schemeClr val="tx1"/>
                </a:solidFill>
                <a:latin typeface="PT Sans Narrow" panose="020B050602020302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900" kern="1200">
                <a:solidFill>
                  <a:schemeClr val="tx1"/>
                </a:solidFill>
                <a:latin typeface="PT Sans Narrow" panose="020B0506020203020204" pitchFamily="34" charset="0"/>
                <a:ea typeface="+mn-ea"/>
                <a:cs typeface="+mn-cs"/>
              </a:defRPr>
            </a:lvl5pPr>
            <a:lvl6pPr marL="22860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9pPr>
          </a:lstStyle>
          <a:p>
            <a:r>
              <a:rPr lang="en-GB" sz="2000" b="1" dirty="0"/>
              <a:t>Iron meteorite!</a:t>
            </a:r>
          </a:p>
          <a:p>
            <a:r>
              <a:rPr lang="en-GB" sz="2000" dirty="0"/>
              <a:t>They form in the cores of differentiated asteroids, and they’re made entirely of metal.</a:t>
            </a:r>
          </a:p>
        </p:txBody>
      </p:sp>
      <p:pic>
        <p:nvPicPr>
          <p:cNvPr id="5" name="Content Placeholder 4" descr="A close-up of some metal&#10;&#10;AI-generated content may be incorrect.">
            <a:extLst>
              <a:ext uri="{FF2B5EF4-FFF2-40B4-BE49-F238E27FC236}">
                <a16:creationId xmlns:a16="http://schemas.microsoft.com/office/drawing/2014/main" id="{999EBD40-2D65-CACB-1BCE-D33EF54A6DDB}"/>
              </a:ext>
            </a:extLst>
          </p:cNvPr>
          <p:cNvPicPr>
            <a:picLocks noGrp="1" noChangeAspect="1"/>
          </p:cNvPicPr>
          <p:nvPr>
            <p:ph idx="1"/>
          </p:nvPr>
        </p:nvPicPr>
        <p:blipFill>
          <a:blip r:embed="rId5">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l="20899" t="11536" r="29566" b="5020"/>
          <a:stretch/>
        </p:blipFill>
        <p:spPr>
          <a:xfrm>
            <a:off x="7564278" y="3236656"/>
            <a:ext cx="3068226" cy="3445733"/>
          </a:xfrm>
        </p:spPr>
      </p:pic>
      <p:pic>
        <p:nvPicPr>
          <p:cNvPr id="7" name="Picture 6" descr="A piece of metal on a white surface&#10;&#10;AI-generated content may be incorrect.">
            <a:extLst>
              <a:ext uri="{FF2B5EF4-FFF2-40B4-BE49-F238E27FC236}">
                <a16:creationId xmlns:a16="http://schemas.microsoft.com/office/drawing/2014/main" id="{D050EB3A-9999-CFB8-3D09-C582258FBF1F}"/>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l="27950" t="21266" r="37900" b="36472"/>
          <a:stretch/>
        </p:blipFill>
        <p:spPr>
          <a:xfrm>
            <a:off x="8198978" y="1799261"/>
            <a:ext cx="2113938" cy="1744041"/>
          </a:xfrm>
          <a:prstGeom prst="rect">
            <a:avLst/>
          </a:prstGeom>
        </p:spPr>
      </p:pic>
      <p:sp>
        <p:nvSpPr>
          <p:cNvPr id="8" name="TextBox 7">
            <a:extLst>
              <a:ext uri="{FF2B5EF4-FFF2-40B4-BE49-F238E27FC236}">
                <a16:creationId xmlns:a16="http://schemas.microsoft.com/office/drawing/2014/main" id="{5D589807-EDD1-DE43-89D4-52CA0AE622FC}"/>
              </a:ext>
            </a:extLst>
          </p:cNvPr>
          <p:cNvSpPr txBox="1"/>
          <p:nvPr/>
        </p:nvSpPr>
        <p:spPr>
          <a:xfrm>
            <a:off x="9994990" y="6040142"/>
            <a:ext cx="439544" cy="276999"/>
          </a:xfrm>
          <a:prstGeom prst="rect">
            <a:avLst/>
          </a:prstGeom>
          <a:noFill/>
        </p:spPr>
        <p:txBody>
          <a:bodyPr wrap="none" rtlCol="0">
            <a:spAutoFit/>
          </a:bodyPr>
          <a:lstStyle/>
          <a:p>
            <a:r>
              <a:rPr lang="en-GB" sz="1200" dirty="0">
                <a:latin typeface="PT Sans Narrow" panose="020B0506020203020204" pitchFamily="34" charset="0"/>
              </a:rPr>
              <a:t>1 cm</a:t>
            </a:r>
          </a:p>
        </p:txBody>
      </p:sp>
      <p:pic>
        <p:nvPicPr>
          <p:cNvPr id="6" name="Picture 5">
            <a:extLst>
              <a:ext uri="{FF2B5EF4-FFF2-40B4-BE49-F238E27FC236}">
                <a16:creationId xmlns:a16="http://schemas.microsoft.com/office/drawing/2014/main" id="{02E577F7-36F8-190A-E1A6-B03421B83C08}"/>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7328" y="233886"/>
            <a:ext cx="3283559" cy="1482451"/>
          </a:xfrm>
          <a:prstGeom prst="rect">
            <a:avLst/>
          </a:prstGeom>
        </p:spPr>
      </p:pic>
    </p:spTree>
    <p:extLst>
      <p:ext uri="{BB962C8B-B14F-4D97-AF65-F5344CB8AC3E}">
        <p14:creationId xmlns:p14="http://schemas.microsoft.com/office/powerpoint/2010/main" val="948708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021A72-2742-A986-35DD-E15B7BE3CE56}"/>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890895F7-96D4-BF1F-836C-A132ED9EA509}"/>
              </a:ext>
            </a:extLst>
          </p:cNvPr>
          <p:cNvSpPr txBox="1"/>
          <p:nvPr/>
        </p:nvSpPr>
        <p:spPr>
          <a:xfrm>
            <a:off x="731912" y="2266522"/>
            <a:ext cx="4572000" cy="2454775"/>
          </a:xfrm>
          <a:prstGeom prst="rect">
            <a:avLst/>
          </a:prstGeom>
          <a:noFill/>
        </p:spPr>
        <p:txBody>
          <a:bodyPr wrap="square">
            <a:spAutoFit/>
          </a:bodyPr>
          <a:lstStyle/>
          <a:p>
            <a:r>
              <a:rPr lang="en-GB" sz="2000" dirty="0">
                <a:latin typeface="PT Sans Narrow" panose="020B0506020203020204" pitchFamily="34" charset="0"/>
              </a:rPr>
              <a:t>Meteorite checklist:</a:t>
            </a:r>
          </a:p>
          <a:p>
            <a:pPr marL="342900" indent="-342900">
              <a:lnSpc>
                <a:spcPct val="115000"/>
              </a:lnSpc>
              <a:spcAft>
                <a:spcPts val="800"/>
              </a:spcAft>
              <a:buFont typeface="Wingdings" panose="05000000000000000000" pitchFamily="2" charset="2"/>
              <a:buChar char="q"/>
            </a:pPr>
            <a:r>
              <a:rPr lang="en-GB" sz="2000" dirty="0">
                <a:latin typeface="PT Sans Narrow" panose="020B0506020203020204" pitchFamily="34" charset="0"/>
              </a:rPr>
              <a:t>Is it unusually heavy?</a:t>
            </a:r>
            <a:endParaRPr lang="en-GB" sz="2000" kern="100" dirty="0">
              <a:latin typeface="PT Sans Narrow" panose="020B0506020203020204" pitchFamily="34" charset="0"/>
              <a:cs typeface="Times New Roman" panose="02020603050405020304" pitchFamily="18" charset="0"/>
            </a:endParaRPr>
          </a:p>
          <a:p>
            <a:pPr marL="342900" indent="-342900">
              <a:lnSpc>
                <a:spcPct val="115000"/>
              </a:lnSpc>
              <a:spcAft>
                <a:spcPts val="800"/>
              </a:spcAft>
              <a:buFont typeface="Wingdings" panose="05000000000000000000" pitchFamily="2" charset="2"/>
              <a:buChar char="q"/>
            </a:pPr>
            <a:r>
              <a:rPr lang="en-GB" sz="2000" kern="100" dirty="0">
                <a:latin typeface="PT Sans Narrow" panose="020B0506020203020204" pitchFamily="34" charset="0"/>
                <a:ea typeface="Aptos" panose="020B0004020202020204" pitchFamily="34" charset="0"/>
                <a:cs typeface="Times New Roman" panose="02020603050405020304" pitchFamily="18" charset="0"/>
              </a:rPr>
              <a:t>Does it have a dark outside crust?</a:t>
            </a:r>
          </a:p>
          <a:p>
            <a:pPr marL="342900" indent="-342900">
              <a:lnSpc>
                <a:spcPct val="115000"/>
              </a:lnSpc>
              <a:spcAft>
                <a:spcPts val="800"/>
              </a:spcAft>
              <a:buFont typeface="Wingdings" panose="05000000000000000000" pitchFamily="2" charset="2"/>
              <a:buChar char="q"/>
            </a:pPr>
            <a:r>
              <a:rPr lang="en-GB" sz="2000" kern="100" dirty="0">
                <a:latin typeface="PT Sans Narrow" panose="020B0506020203020204" pitchFamily="34" charset="0"/>
                <a:ea typeface="Aptos" panose="020B0004020202020204" pitchFamily="34" charset="0"/>
                <a:cs typeface="Times New Roman" panose="02020603050405020304" pitchFamily="18" charset="0"/>
              </a:rPr>
              <a:t>Does the outside have an irregular shape, with fingerprint-sized pits? </a:t>
            </a:r>
          </a:p>
          <a:p>
            <a:pPr marL="342900" indent="-342900">
              <a:lnSpc>
                <a:spcPct val="115000"/>
              </a:lnSpc>
              <a:spcAft>
                <a:spcPts val="800"/>
              </a:spcAft>
              <a:buFont typeface="Wingdings" panose="05000000000000000000" pitchFamily="2" charset="2"/>
              <a:buChar char="q"/>
            </a:pPr>
            <a:r>
              <a:rPr lang="en-GB" sz="2000" kern="100" dirty="0">
                <a:latin typeface="PT Sans Narrow" panose="020B0506020203020204" pitchFamily="34" charset="0"/>
                <a:cs typeface="Times New Roman" panose="02020603050405020304" pitchFamily="18" charset="0"/>
              </a:rPr>
              <a:t>Can you see little metallic bits?</a:t>
            </a:r>
            <a:endParaRPr lang="en-GB" sz="2000" dirty="0">
              <a:latin typeface="PT Sans Narrow" panose="020B0506020203020204" pitchFamily="34" charset="0"/>
            </a:endParaRPr>
          </a:p>
        </p:txBody>
      </p:sp>
      <p:sp>
        <p:nvSpPr>
          <p:cNvPr id="14" name="TextBox 13">
            <a:extLst>
              <a:ext uri="{FF2B5EF4-FFF2-40B4-BE49-F238E27FC236}">
                <a16:creationId xmlns:a16="http://schemas.microsoft.com/office/drawing/2014/main" id="{CCDB0FBF-5B25-12F2-27FD-2075D7392D26}"/>
              </a:ext>
            </a:extLst>
          </p:cNvPr>
          <p:cNvSpPr txBox="1"/>
          <p:nvPr/>
        </p:nvSpPr>
        <p:spPr>
          <a:xfrm>
            <a:off x="730288" y="3203953"/>
            <a:ext cx="373820" cy="769441"/>
          </a:xfrm>
          <a:prstGeom prst="rect">
            <a:avLst/>
          </a:prstGeom>
          <a:noFill/>
        </p:spPr>
        <p:txBody>
          <a:bodyPr wrap="none" rtlCol="0">
            <a:spAutoFit/>
          </a:bodyPr>
          <a:lstStyle/>
          <a:p>
            <a:r>
              <a:rPr lang="en-GB" sz="4400" dirty="0">
                <a:solidFill>
                  <a:srgbClr val="FF0000"/>
                </a:solidFill>
                <a:latin typeface="Pompiere " panose="02000000000000000000" pitchFamily="2" charset="0"/>
                <a:ea typeface="STXingkai" panose="020B0503020204020204" pitchFamily="2" charset="-122"/>
              </a:rPr>
              <a:t>x</a:t>
            </a:r>
          </a:p>
        </p:txBody>
      </p:sp>
      <p:sp>
        <p:nvSpPr>
          <p:cNvPr id="15" name="TextBox 14">
            <a:extLst>
              <a:ext uri="{FF2B5EF4-FFF2-40B4-BE49-F238E27FC236}">
                <a16:creationId xmlns:a16="http://schemas.microsoft.com/office/drawing/2014/main" id="{B0F6AD06-DE8F-19F2-DF8B-FA4C3B5B5459}"/>
              </a:ext>
            </a:extLst>
          </p:cNvPr>
          <p:cNvSpPr txBox="1"/>
          <p:nvPr/>
        </p:nvSpPr>
        <p:spPr>
          <a:xfrm>
            <a:off x="741442" y="2313763"/>
            <a:ext cx="373820" cy="769441"/>
          </a:xfrm>
          <a:prstGeom prst="rect">
            <a:avLst/>
          </a:prstGeom>
          <a:noFill/>
        </p:spPr>
        <p:txBody>
          <a:bodyPr wrap="none" rtlCol="0">
            <a:spAutoFit/>
          </a:bodyPr>
          <a:lstStyle/>
          <a:p>
            <a:r>
              <a:rPr lang="en-GB" sz="4400" dirty="0">
                <a:solidFill>
                  <a:srgbClr val="FF0000"/>
                </a:solidFill>
                <a:latin typeface="Pompiere " panose="02000000000000000000" pitchFamily="2" charset="0"/>
                <a:ea typeface="STXingkai" panose="020B0503020204020204" pitchFamily="2" charset="-122"/>
              </a:rPr>
              <a:t>x</a:t>
            </a:r>
          </a:p>
        </p:txBody>
      </p:sp>
      <p:sp>
        <p:nvSpPr>
          <p:cNvPr id="16" name="TextBox 15">
            <a:extLst>
              <a:ext uri="{FF2B5EF4-FFF2-40B4-BE49-F238E27FC236}">
                <a16:creationId xmlns:a16="http://schemas.microsoft.com/office/drawing/2014/main" id="{597130EF-A6A8-D25D-7B48-3D250010D9DB}"/>
              </a:ext>
            </a:extLst>
          </p:cNvPr>
          <p:cNvSpPr txBox="1"/>
          <p:nvPr/>
        </p:nvSpPr>
        <p:spPr>
          <a:xfrm>
            <a:off x="741442" y="3999097"/>
            <a:ext cx="373820" cy="769441"/>
          </a:xfrm>
          <a:prstGeom prst="rect">
            <a:avLst/>
          </a:prstGeom>
          <a:noFill/>
        </p:spPr>
        <p:txBody>
          <a:bodyPr wrap="none" rtlCol="0">
            <a:spAutoFit/>
          </a:bodyPr>
          <a:lstStyle/>
          <a:p>
            <a:r>
              <a:rPr lang="en-GB" sz="4400" dirty="0">
                <a:solidFill>
                  <a:srgbClr val="FF0000"/>
                </a:solidFill>
                <a:latin typeface="Pompiere " panose="02000000000000000000" pitchFamily="2" charset="0"/>
                <a:ea typeface="STXingkai" panose="020B0503020204020204" pitchFamily="2" charset="-122"/>
              </a:rPr>
              <a:t>x</a:t>
            </a:r>
          </a:p>
        </p:txBody>
      </p:sp>
      <p:sp>
        <p:nvSpPr>
          <p:cNvPr id="17" name="TextBox 16">
            <a:extLst>
              <a:ext uri="{FF2B5EF4-FFF2-40B4-BE49-F238E27FC236}">
                <a16:creationId xmlns:a16="http://schemas.microsoft.com/office/drawing/2014/main" id="{2FCE916B-0CD8-FBF1-B948-D4EAB5FE5C81}"/>
              </a:ext>
            </a:extLst>
          </p:cNvPr>
          <p:cNvSpPr txBox="1"/>
          <p:nvPr/>
        </p:nvSpPr>
        <p:spPr>
          <a:xfrm>
            <a:off x="742256" y="2770578"/>
            <a:ext cx="373820" cy="769441"/>
          </a:xfrm>
          <a:prstGeom prst="rect">
            <a:avLst/>
          </a:prstGeom>
          <a:noFill/>
        </p:spPr>
        <p:txBody>
          <a:bodyPr wrap="none" rtlCol="0">
            <a:spAutoFit/>
          </a:bodyPr>
          <a:lstStyle/>
          <a:p>
            <a:r>
              <a:rPr lang="en-GB" sz="4400" dirty="0">
                <a:solidFill>
                  <a:srgbClr val="FF0000"/>
                </a:solidFill>
                <a:latin typeface="Pompiere " panose="02000000000000000000" pitchFamily="2" charset="0"/>
                <a:ea typeface="STXingkai" panose="020B0503020204020204" pitchFamily="2" charset="-122"/>
              </a:rPr>
              <a:t>x</a:t>
            </a:r>
          </a:p>
        </p:txBody>
      </p:sp>
      <p:sp>
        <p:nvSpPr>
          <p:cNvPr id="19" name="Text Placeholder 4">
            <a:extLst>
              <a:ext uri="{FF2B5EF4-FFF2-40B4-BE49-F238E27FC236}">
                <a16:creationId xmlns:a16="http://schemas.microsoft.com/office/drawing/2014/main" id="{9F259FFB-BBC7-0F3A-84B6-03D78286235F}"/>
              </a:ext>
            </a:extLst>
          </p:cNvPr>
          <p:cNvSpPr>
            <a:spLocks noGrp="1"/>
          </p:cNvSpPr>
          <p:nvPr>
            <p:ph type="body" sz="half" idx="2"/>
          </p:nvPr>
        </p:nvSpPr>
        <p:spPr>
          <a:xfrm>
            <a:off x="808686" y="4795312"/>
            <a:ext cx="3932850" cy="374283"/>
          </a:xfrm>
        </p:spPr>
        <p:txBody>
          <a:bodyPr>
            <a:normAutofit lnSpcReduction="10000"/>
          </a:bodyPr>
          <a:lstStyle/>
          <a:p>
            <a:r>
              <a:rPr lang="en-GB" sz="2000" dirty="0"/>
              <a:t>This is…</a:t>
            </a:r>
          </a:p>
        </p:txBody>
      </p:sp>
      <p:sp>
        <p:nvSpPr>
          <p:cNvPr id="20" name="Text Placeholder 4">
            <a:extLst>
              <a:ext uri="{FF2B5EF4-FFF2-40B4-BE49-F238E27FC236}">
                <a16:creationId xmlns:a16="http://schemas.microsoft.com/office/drawing/2014/main" id="{7D24E1FD-81EA-53D2-D041-2D7450A4B25B}"/>
              </a:ext>
            </a:extLst>
          </p:cNvPr>
          <p:cNvSpPr txBox="1">
            <a:spLocks/>
          </p:cNvSpPr>
          <p:nvPr/>
        </p:nvSpPr>
        <p:spPr>
          <a:xfrm>
            <a:off x="831432" y="5252990"/>
            <a:ext cx="4318121" cy="1200346"/>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PT Sans Narrow" panose="020B0506020203020204"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1200" kern="1200">
                <a:solidFill>
                  <a:schemeClr val="tx1"/>
                </a:solidFill>
                <a:latin typeface="PT Sans Narrow" panose="020B0506020203020204" pitchFamily="34" charset="0"/>
                <a:ea typeface="+mn-ea"/>
                <a:cs typeface="+mn-cs"/>
              </a:defRPr>
            </a:lvl2pPr>
            <a:lvl3pPr marL="914400" indent="0" algn="l" defTabSz="914400" rtl="0" eaLnBrk="1" latinLnBrk="0" hangingPunct="1">
              <a:spcBef>
                <a:spcPct val="20000"/>
              </a:spcBef>
              <a:buFont typeface="Arial" panose="020B0604020202020204" pitchFamily="34" charset="0"/>
              <a:buNone/>
              <a:defRPr sz="1000" kern="1200">
                <a:solidFill>
                  <a:schemeClr val="tx1"/>
                </a:solidFill>
                <a:latin typeface="PT Sans Narrow" panose="020B050602020302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900" kern="1200">
                <a:solidFill>
                  <a:schemeClr val="tx1"/>
                </a:solidFill>
                <a:latin typeface="PT Sans Narrow" panose="020B050602020302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900" kern="1200">
                <a:solidFill>
                  <a:schemeClr val="tx1"/>
                </a:solidFill>
                <a:latin typeface="PT Sans Narrow" panose="020B0506020203020204" pitchFamily="34" charset="0"/>
                <a:ea typeface="+mn-ea"/>
                <a:cs typeface="+mn-cs"/>
              </a:defRPr>
            </a:lvl5pPr>
            <a:lvl6pPr marL="22860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9pPr>
          </a:lstStyle>
          <a:p>
            <a:r>
              <a:rPr lang="en-GB" sz="2000" b="1" dirty="0"/>
              <a:t>Lava!</a:t>
            </a:r>
          </a:p>
          <a:p>
            <a:r>
              <a:rPr lang="en-GB" sz="2000" dirty="0"/>
              <a:t>It came out of a volcano on Earth, hence the little bubbles!</a:t>
            </a:r>
          </a:p>
        </p:txBody>
      </p:sp>
      <p:grpSp>
        <p:nvGrpSpPr>
          <p:cNvPr id="3" name="Group 2">
            <a:extLst>
              <a:ext uri="{FF2B5EF4-FFF2-40B4-BE49-F238E27FC236}">
                <a16:creationId xmlns:a16="http://schemas.microsoft.com/office/drawing/2014/main" id="{C5C1A244-CA01-2621-9C09-29A3ADE641EF}"/>
              </a:ext>
            </a:extLst>
          </p:cNvPr>
          <p:cNvGrpSpPr/>
          <p:nvPr/>
        </p:nvGrpSpPr>
        <p:grpSpPr>
          <a:xfrm>
            <a:off x="7032104" y="1716337"/>
            <a:ext cx="4469785" cy="4834483"/>
            <a:chOff x="5411171" y="2210612"/>
            <a:chExt cx="3357981" cy="3631965"/>
          </a:xfrm>
        </p:grpSpPr>
        <p:pic>
          <p:nvPicPr>
            <p:cNvPr id="4" name="Picture 3">
              <a:extLst>
                <a:ext uri="{FF2B5EF4-FFF2-40B4-BE49-F238E27FC236}">
                  <a16:creationId xmlns:a16="http://schemas.microsoft.com/office/drawing/2014/main" id="{EAF48C42-5C53-D679-83F4-72F232248FA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25588" t="22831" r="27951" b="8657"/>
            <a:stretch/>
          </p:blipFill>
          <p:spPr>
            <a:xfrm>
              <a:off x="5411171" y="2210612"/>
              <a:ext cx="3357981" cy="3301066"/>
            </a:xfrm>
            <a:prstGeom prst="rect">
              <a:avLst/>
            </a:prstGeom>
          </p:spPr>
        </p:pic>
        <p:sp>
          <p:nvSpPr>
            <p:cNvPr id="6" name="TextBox 5">
              <a:extLst>
                <a:ext uri="{FF2B5EF4-FFF2-40B4-BE49-F238E27FC236}">
                  <a16:creationId xmlns:a16="http://schemas.microsoft.com/office/drawing/2014/main" id="{C1D813EC-68B9-3342-A1C8-82E33F030CE5}"/>
                </a:ext>
              </a:extLst>
            </p:cNvPr>
            <p:cNvSpPr txBox="1"/>
            <p:nvPr/>
          </p:nvSpPr>
          <p:spPr>
            <a:xfrm>
              <a:off x="7956376" y="5473245"/>
              <a:ext cx="570990" cy="369332"/>
            </a:xfrm>
            <a:prstGeom prst="rect">
              <a:avLst/>
            </a:prstGeom>
            <a:noFill/>
          </p:spPr>
          <p:txBody>
            <a:bodyPr wrap="none" rtlCol="0">
              <a:spAutoFit/>
            </a:bodyPr>
            <a:lstStyle/>
            <a:p>
              <a:r>
                <a:rPr lang="en-GB" dirty="0">
                  <a:latin typeface="PT Sans Narrow" panose="020B0506020203020204" pitchFamily="34" charset="0"/>
                </a:rPr>
                <a:t>1 cm</a:t>
              </a:r>
            </a:p>
          </p:txBody>
        </p:sp>
      </p:grpSp>
      <p:pic>
        <p:nvPicPr>
          <p:cNvPr id="8" name="Picture 7">
            <a:extLst>
              <a:ext uri="{FF2B5EF4-FFF2-40B4-BE49-F238E27FC236}">
                <a16:creationId xmlns:a16="http://schemas.microsoft.com/office/drawing/2014/main" id="{821BA007-9049-D4DA-554A-B85D7C0D975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7328" y="233886"/>
            <a:ext cx="3283559" cy="1482451"/>
          </a:xfrm>
          <a:prstGeom prst="rect">
            <a:avLst/>
          </a:prstGeom>
        </p:spPr>
      </p:pic>
    </p:spTree>
    <p:extLst>
      <p:ext uri="{BB962C8B-B14F-4D97-AF65-F5344CB8AC3E}">
        <p14:creationId xmlns:p14="http://schemas.microsoft.com/office/powerpoint/2010/main" val="2032450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E53731-D02D-6E63-971B-D39403577DB2}"/>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D055035D-8F5C-7BC6-EDA8-B7F94EA69B19}"/>
              </a:ext>
            </a:extLst>
          </p:cNvPr>
          <p:cNvSpPr txBox="1"/>
          <p:nvPr/>
        </p:nvSpPr>
        <p:spPr>
          <a:xfrm>
            <a:off x="731912" y="2201613"/>
            <a:ext cx="4572000" cy="2454775"/>
          </a:xfrm>
          <a:prstGeom prst="rect">
            <a:avLst/>
          </a:prstGeom>
          <a:noFill/>
        </p:spPr>
        <p:txBody>
          <a:bodyPr wrap="square">
            <a:spAutoFit/>
          </a:bodyPr>
          <a:lstStyle/>
          <a:p>
            <a:r>
              <a:rPr lang="en-GB" sz="2000" dirty="0">
                <a:latin typeface="PT Sans Narrow" panose="020B0506020203020204" pitchFamily="34" charset="0"/>
              </a:rPr>
              <a:t>Meteorite checklist:</a:t>
            </a:r>
          </a:p>
          <a:p>
            <a:pPr marL="342900" indent="-342900">
              <a:lnSpc>
                <a:spcPct val="115000"/>
              </a:lnSpc>
              <a:spcAft>
                <a:spcPts val="800"/>
              </a:spcAft>
              <a:buFont typeface="Wingdings" panose="05000000000000000000" pitchFamily="2" charset="2"/>
              <a:buChar char="q"/>
            </a:pPr>
            <a:r>
              <a:rPr lang="en-GB" sz="2000" dirty="0">
                <a:latin typeface="PT Sans Narrow" panose="020B0506020203020204" pitchFamily="34" charset="0"/>
              </a:rPr>
              <a:t>Is it unusually heavy?</a:t>
            </a:r>
            <a:endParaRPr lang="en-GB" sz="2000" kern="100" dirty="0">
              <a:latin typeface="PT Sans Narrow" panose="020B0506020203020204" pitchFamily="34" charset="0"/>
              <a:cs typeface="Times New Roman" panose="02020603050405020304" pitchFamily="18" charset="0"/>
            </a:endParaRPr>
          </a:p>
          <a:p>
            <a:pPr marL="342900" indent="-342900">
              <a:lnSpc>
                <a:spcPct val="115000"/>
              </a:lnSpc>
              <a:spcAft>
                <a:spcPts val="800"/>
              </a:spcAft>
              <a:buFont typeface="Wingdings" panose="05000000000000000000" pitchFamily="2" charset="2"/>
              <a:buChar char="q"/>
            </a:pPr>
            <a:r>
              <a:rPr lang="en-GB" sz="2000" kern="100" dirty="0">
                <a:latin typeface="PT Sans Narrow" panose="020B0506020203020204" pitchFamily="34" charset="0"/>
                <a:ea typeface="Aptos" panose="020B0004020202020204" pitchFamily="34" charset="0"/>
                <a:cs typeface="Times New Roman" panose="02020603050405020304" pitchFamily="18" charset="0"/>
              </a:rPr>
              <a:t>Does it have a dark outside crust?</a:t>
            </a:r>
          </a:p>
          <a:p>
            <a:pPr marL="342900" indent="-342900">
              <a:lnSpc>
                <a:spcPct val="115000"/>
              </a:lnSpc>
              <a:spcAft>
                <a:spcPts val="800"/>
              </a:spcAft>
              <a:buFont typeface="Wingdings" panose="05000000000000000000" pitchFamily="2" charset="2"/>
              <a:buChar char="q"/>
            </a:pPr>
            <a:r>
              <a:rPr lang="en-GB" sz="2000" kern="100" dirty="0">
                <a:latin typeface="PT Sans Narrow" panose="020B0506020203020204" pitchFamily="34" charset="0"/>
                <a:ea typeface="Aptos" panose="020B0004020202020204" pitchFamily="34" charset="0"/>
                <a:cs typeface="Times New Roman" panose="02020603050405020304" pitchFamily="18" charset="0"/>
              </a:rPr>
              <a:t>Does the outside have an irregular shape, with fingerprint-sized pits? </a:t>
            </a:r>
          </a:p>
          <a:p>
            <a:pPr marL="342900" indent="-342900">
              <a:lnSpc>
                <a:spcPct val="115000"/>
              </a:lnSpc>
              <a:spcAft>
                <a:spcPts val="800"/>
              </a:spcAft>
              <a:buFont typeface="Wingdings" panose="05000000000000000000" pitchFamily="2" charset="2"/>
              <a:buChar char="q"/>
            </a:pPr>
            <a:r>
              <a:rPr lang="en-GB" sz="2000" kern="100" dirty="0">
                <a:latin typeface="PT Sans Narrow" panose="020B0506020203020204" pitchFamily="34" charset="0"/>
                <a:cs typeface="Times New Roman" panose="02020603050405020304" pitchFamily="18" charset="0"/>
              </a:rPr>
              <a:t>Can you see little metallic bits?</a:t>
            </a:r>
            <a:endParaRPr lang="en-GB" sz="2000" dirty="0">
              <a:latin typeface="PT Sans Narrow" panose="020B0506020203020204" pitchFamily="34" charset="0"/>
            </a:endParaRPr>
          </a:p>
        </p:txBody>
      </p:sp>
      <p:sp>
        <p:nvSpPr>
          <p:cNvPr id="15" name="TextBox 14">
            <a:extLst>
              <a:ext uri="{FF2B5EF4-FFF2-40B4-BE49-F238E27FC236}">
                <a16:creationId xmlns:a16="http://schemas.microsoft.com/office/drawing/2014/main" id="{F6587954-D857-9A3A-D8FD-745C08F499F8}"/>
              </a:ext>
            </a:extLst>
          </p:cNvPr>
          <p:cNvSpPr txBox="1"/>
          <p:nvPr/>
        </p:nvSpPr>
        <p:spPr>
          <a:xfrm>
            <a:off x="730288" y="3139044"/>
            <a:ext cx="373820" cy="769441"/>
          </a:xfrm>
          <a:prstGeom prst="rect">
            <a:avLst/>
          </a:prstGeom>
          <a:noFill/>
        </p:spPr>
        <p:txBody>
          <a:bodyPr wrap="none" rtlCol="0">
            <a:spAutoFit/>
          </a:bodyPr>
          <a:lstStyle/>
          <a:p>
            <a:r>
              <a:rPr lang="en-GB" sz="4400" dirty="0">
                <a:solidFill>
                  <a:srgbClr val="FF0000"/>
                </a:solidFill>
                <a:latin typeface="Pompiere " panose="02000000000000000000" pitchFamily="2" charset="0"/>
                <a:ea typeface="STXingkai" panose="020B0503020204020204" pitchFamily="2" charset="-122"/>
              </a:rPr>
              <a:t>x</a:t>
            </a:r>
          </a:p>
        </p:txBody>
      </p:sp>
      <p:sp>
        <p:nvSpPr>
          <p:cNvPr id="16" name="TextBox 15">
            <a:extLst>
              <a:ext uri="{FF2B5EF4-FFF2-40B4-BE49-F238E27FC236}">
                <a16:creationId xmlns:a16="http://schemas.microsoft.com/office/drawing/2014/main" id="{0CC8CDE5-564D-665E-9293-E100A49B38E1}"/>
              </a:ext>
            </a:extLst>
          </p:cNvPr>
          <p:cNvSpPr txBox="1"/>
          <p:nvPr/>
        </p:nvSpPr>
        <p:spPr>
          <a:xfrm>
            <a:off x="737519" y="2245114"/>
            <a:ext cx="373820" cy="769441"/>
          </a:xfrm>
          <a:prstGeom prst="rect">
            <a:avLst/>
          </a:prstGeom>
          <a:noFill/>
        </p:spPr>
        <p:txBody>
          <a:bodyPr wrap="none" rtlCol="0">
            <a:spAutoFit/>
          </a:bodyPr>
          <a:lstStyle/>
          <a:p>
            <a:r>
              <a:rPr lang="en-GB" sz="4400" dirty="0">
                <a:solidFill>
                  <a:srgbClr val="FF0000"/>
                </a:solidFill>
                <a:latin typeface="Pompiere " panose="02000000000000000000" pitchFamily="2" charset="0"/>
                <a:ea typeface="STXingkai" panose="020B0503020204020204" pitchFamily="2" charset="-122"/>
              </a:rPr>
              <a:t>x</a:t>
            </a:r>
          </a:p>
        </p:txBody>
      </p:sp>
      <p:sp>
        <p:nvSpPr>
          <p:cNvPr id="17" name="TextBox 16">
            <a:extLst>
              <a:ext uri="{FF2B5EF4-FFF2-40B4-BE49-F238E27FC236}">
                <a16:creationId xmlns:a16="http://schemas.microsoft.com/office/drawing/2014/main" id="{811F9E9F-E941-3A56-18D0-A988A5D082BC}"/>
              </a:ext>
            </a:extLst>
          </p:cNvPr>
          <p:cNvSpPr txBox="1"/>
          <p:nvPr/>
        </p:nvSpPr>
        <p:spPr>
          <a:xfrm>
            <a:off x="737519" y="2712827"/>
            <a:ext cx="373820" cy="769441"/>
          </a:xfrm>
          <a:prstGeom prst="rect">
            <a:avLst/>
          </a:prstGeom>
          <a:noFill/>
        </p:spPr>
        <p:txBody>
          <a:bodyPr wrap="none" rtlCol="0">
            <a:spAutoFit/>
          </a:bodyPr>
          <a:lstStyle/>
          <a:p>
            <a:r>
              <a:rPr lang="en-GB" sz="4400" dirty="0">
                <a:solidFill>
                  <a:srgbClr val="FF0000"/>
                </a:solidFill>
                <a:latin typeface="Pompiere " panose="02000000000000000000" pitchFamily="2" charset="0"/>
                <a:ea typeface="STXingkai" panose="020B0503020204020204" pitchFamily="2" charset="-122"/>
              </a:rPr>
              <a:t>x</a:t>
            </a:r>
          </a:p>
        </p:txBody>
      </p:sp>
      <p:sp>
        <p:nvSpPr>
          <p:cNvPr id="18" name="TextBox 17">
            <a:extLst>
              <a:ext uri="{FF2B5EF4-FFF2-40B4-BE49-F238E27FC236}">
                <a16:creationId xmlns:a16="http://schemas.microsoft.com/office/drawing/2014/main" id="{9D6CBB6B-1DEA-0A48-74B8-42E0F5E9118F}"/>
              </a:ext>
            </a:extLst>
          </p:cNvPr>
          <p:cNvSpPr txBox="1"/>
          <p:nvPr/>
        </p:nvSpPr>
        <p:spPr>
          <a:xfrm>
            <a:off x="730288" y="3949981"/>
            <a:ext cx="373820" cy="769441"/>
          </a:xfrm>
          <a:prstGeom prst="rect">
            <a:avLst/>
          </a:prstGeom>
          <a:noFill/>
        </p:spPr>
        <p:txBody>
          <a:bodyPr wrap="none" rtlCol="0">
            <a:spAutoFit/>
          </a:bodyPr>
          <a:lstStyle/>
          <a:p>
            <a:r>
              <a:rPr lang="en-GB" sz="4400" dirty="0">
                <a:solidFill>
                  <a:srgbClr val="FF0000"/>
                </a:solidFill>
                <a:latin typeface="Pompiere " panose="02000000000000000000" pitchFamily="2" charset="0"/>
                <a:ea typeface="STXingkai" panose="020B0503020204020204" pitchFamily="2" charset="-122"/>
              </a:rPr>
              <a:t>x</a:t>
            </a:r>
          </a:p>
        </p:txBody>
      </p:sp>
      <p:sp>
        <p:nvSpPr>
          <p:cNvPr id="20" name="Text Placeholder 4">
            <a:extLst>
              <a:ext uri="{FF2B5EF4-FFF2-40B4-BE49-F238E27FC236}">
                <a16:creationId xmlns:a16="http://schemas.microsoft.com/office/drawing/2014/main" id="{A7FD3191-FEDA-471C-B3BB-ACF44272E340}"/>
              </a:ext>
            </a:extLst>
          </p:cNvPr>
          <p:cNvSpPr>
            <a:spLocks noGrp="1"/>
          </p:cNvSpPr>
          <p:nvPr>
            <p:ph type="body" sz="half" idx="2"/>
          </p:nvPr>
        </p:nvSpPr>
        <p:spPr>
          <a:xfrm>
            <a:off x="785756" y="4779658"/>
            <a:ext cx="3932850" cy="374283"/>
          </a:xfrm>
        </p:spPr>
        <p:txBody>
          <a:bodyPr>
            <a:normAutofit lnSpcReduction="10000"/>
          </a:bodyPr>
          <a:lstStyle/>
          <a:p>
            <a:r>
              <a:rPr lang="en-GB" sz="2000" dirty="0"/>
              <a:t>This is…</a:t>
            </a:r>
          </a:p>
        </p:txBody>
      </p:sp>
      <p:sp>
        <p:nvSpPr>
          <p:cNvPr id="21" name="Text Placeholder 4">
            <a:extLst>
              <a:ext uri="{FF2B5EF4-FFF2-40B4-BE49-F238E27FC236}">
                <a16:creationId xmlns:a16="http://schemas.microsoft.com/office/drawing/2014/main" id="{B4E1F02B-2FA6-EED4-4E51-AEAD53E395C7}"/>
              </a:ext>
            </a:extLst>
          </p:cNvPr>
          <p:cNvSpPr txBox="1">
            <a:spLocks/>
          </p:cNvSpPr>
          <p:nvPr/>
        </p:nvSpPr>
        <p:spPr>
          <a:xfrm>
            <a:off x="808502" y="5237336"/>
            <a:ext cx="5071474" cy="1200346"/>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PT Sans Narrow" panose="020B0506020203020204"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1200" kern="1200">
                <a:solidFill>
                  <a:schemeClr val="tx1"/>
                </a:solidFill>
                <a:latin typeface="PT Sans Narrow" panose="020B0506020203020204" pitchFamily="34" charset="0"/>
                <a:ea typeface="+mn-ea"/>
                <a:cs typeface="+mn-cs"/>
              </a:defRPr>
            </a:lvl2pPr>
            <a:lvl3pPr marL="914400" indent="0" algn="l" defTabSz="914400" rtl="0" eaLnBrk="1" latinLnBrk="0" hangingPunct="1">
              <a:spcBef>
                <a:spcPct val="20000"/>
              </a:spcBef>
              <a:buFont typeface="Arial" panose="020B0604020202020204" pitchFamily="34" charset="0"/>
              <a:buNone/>
              <a:defRPr sz="1000" kern="1200">
                <a:solidFill>
                  <a:schemeClr val="tx1"/>
                </a:solidFill>
                <a:latin typeface="PT Sans Narrow" panose="020B050602020302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900" kern="1200">
                <a:solidFill>
                  <a:schemeClr val="tx1"/>
                </a:solidFill>
                <a:latin typeface="PT Sans Narrow" panose="020B050602020302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900" kern="1200">
                <a:solidFill>
                  <a:schemeClr val="tx1"/>
                </a:solidFill>
                <a:latin typeface="PT Sans Narrow" panose="020B0506020203020204" pitchFamily="34" charset="0"/>
                <a:ea typeface="+mn-ea"/>
                <a:cs typeface="+mn-cs"/>
              </a:defRPr>
            </a:lvl5pPr>
            <a:lvl6pPr marL="22860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9pPr>
          </a:lstStyle>
          <a:p>
            <a:r>
              <a:rPr lang="en-GB" sz="2000" b="1" dirty="0"/>
              <a:t>Anorthosite!</a:t>
            </a:r>
          </a:p>
          <a:p>
            <a:r>
              <a:rPr lang="en-GB" sz="2000" dirty="0"/>
              <a:t>This is an igneous rock formed on Earth when magma gets into the crust but never erupts. It’s similar to the rocks on the Moon!</a:t>
            </a:r>
          </a:p>
        </p:txBody>
      </p:sp>
      <p:grpSp>
        <p:nvGrpSpPr>
          <p:cNvPr id="6" name="Group 5">
            <a:extLst>
              <a:ext uri="{FF2B5EF4-FFF2-40B4-BE49-F238E27FC236}">
                <a16:creationId xmlns:a16="http://schemas.microsoft.com/office/drawing/2014/main" id="{0A1E77AE-6C13-742A-0C37-E8D53CCF32B7}"/>
              </a:ext>
            </a:extLst>
          </p:cNvPr>
          <p:cNvGrpSpPr/>
          <p:nvPr/>
        </p:nvGrpSpPr>
        <p:grpSpPr>
          <a:xfrm>
            <a:off x="6738474" y="1757859"/>
            <a:ext cx="4645024" cy="5153683"/>
            <a:chOff x="5220072" y="2060848"/>
            <a:chExt cx="3816424" cy="4234346"/>
          </a:xfrm>
        </p:grpSpPr>
        <p:pic>
          <p:nvPicPr>
            <p:cNvPr id="7" name="Picture 6" descr="A close-up of a rock&#10;&#10;AI-generated content may be incorrect.">
              <a:extLst>
                <a:ext uri="{FF2B5EF4-FFF2-40B4-BE49-F238E27FC236}">
                  <a16:creationId xmlns:a16="http://schemas.microsoft.com/office/drawing/2014/main" id="{17C5B719-F97B-D773-0A1E-C6432BC4AD4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27950" t="29939" r="32840" b="14564"/>
            <a:stretch/>
          </p:blipFill>
          <p:spPr>
            <a:xfrm>
              <a:off x="5220072" y="2060848"/>
              <a:ext cx="3816424" cy="3601121"/>
            </a:xfrm>
            <a:prstGeom prst="rect">
              <a:avLst/>
            </a:prstGeom>
          </p:spPr>
        </p:pic>
        <p:pic>
          <p:nvPicPr>
            <p:cNvPr id="8" name="Picture 7" descr="A rock on a white surface&#10;&#10;AI-generated content may be incorrect.">
              <a:extLst>
                <a:ext uri="{FF2B5EF4-FFF2-40B4-BE49-F238E27FC236}">
                  <a16:creationId xmlns:a16="http://schemas.microsoft.com/office/drawing/2014/main" id="{5D1058A4-D440-2CA5-B979-B7E3AB3A60B1}"/>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l="28964" t="67827" r="36612" b="23300"/>
            <a:stretch/>
          </p:blipFill>
          <p:spPr>
            <a:xfrm>
              <a:off x="5652120" y="5386694"/>
              <a:ext cx="3203847" cy="550550"/>
            </a:xfrm>
            <a:prstGeom prst="rect">
              <a:avLst/>
            </a:prstGeom>
          </p:spPr>
        </p:pic>
        <p:sp>
          <p:nvSpPr>
            <p:cNvPr id="9" name="TextBox 8">
              <a:extLst>
                <a:ext uri="{FF2B5EF4-FFF2-40B4-BE49-F238E27FC236}">
                  <a16:creationId xmlns:a16="http://schemas.microsoft.com/office/drawing/2014/main" id="{2FF5875E-983D-386F-D89C-A0EED9DDA0B8}"/>
                </a:ext>
              </a:extLst>
            </p:cNvPr>
            <p:cNvSpPr txBox="1"/>
            <p:nvPr/>
          </p:nvSpPr>
          <p:spPr>
            <a:xfrm>
              <a:off x="7976041" y="5925862"/>
              <a:ext cx="570990" cy="369332"/>
            </a:xfrm>
            <a:prstGeom prst="rect">
              <a:avLst/>
            </a:prstGeom>
            <a:noFill/>
          </p:spPr>
          <p:txBody>
            <a:bodyPr wrap="none" rtlCol="0">
              <a:spAutoFit/>
            </a:bodyPr>
            <a:lstStyle/>
            <a:p>
              <a:r>
                <a:rPr lang="en-GB" dirty="0">
                  <a:latin typeface="PT Sans Narrow" panose="020B0506020203020204" pitchFamily="34" charset="0"/>
                </a:rPr>
                <a:t>1 cm</a:t>
              </a:r>
            </a:p>
          </p:txBody>
        </p:sp>
      </p:grpSp>
      <p:pic>
        <p:nvPicPr>
          <p:cNvPr id="5" name="Picture 4">
            <a:extLst>
              <a:ext uri="{FF2B5EF4-FFF2-40B4-BE49-F238E27FC236}">
                <a16:creationId xmlns:a16="http://schemas.microsoft.com/office/drawing/2014/main" id="{DAC8D8EC-BC32-DB5F-7A6F-08AF44274C4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7328" y="233886"/>
            <a:ext cx="3283559" cy="1482451"/>
          </a:xfrm>
          <a:prstGeom prst="rect">
            <a:avLst/>
          </a:prstGeom>
        </p:spPr>
      </p:pic>
    </p:spTree>
    <p:extLst>
      <p:ext uri="{BB962C8B-B14F-4D97-AF65-F5344CB8AC3E}">
        <p14:creationId xmlns:p14="http://schemas.microsoft.com/office/powerpoint/2010/main" val="3630261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A0A76E-1A35-C0D4-9150-73054C7A14E2}"/>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E5A974C7-2769-D88F-2C5D-6DA579DA8708}"/>
              </a:ext>
            </a:extLst>
          </p:cNvPr>
          <p:cNvSpPr txBox="1"/>
          <p:nvPr/>
        </p:nvSpPr>
        <p:spPr>
          <a:xfrm>
            <a:off x="777450" y="2204864"/>
            <a:ext cx="4572000" cy="2454775"/>
          </a:xfrm>
          <a:prstGeom prst="rect">
            <a:avLst/>
          </a:prstGeom>
          <a:noFill/>
        </p:spPr>
        <p:txBody>
          <a:bodyPr wrap="square">
            <a:spAutoFit/>
          </a:bodyPr>
          <a:lstStyle/>
          <a:p>
            <a:r>
              <a:rPr lang="en-GB" sz="2000" dirty="0">
                <a:latin typeface="PT Sans Narrow" panose="020B0506020203020204" pitchFamily="34" charset="0"/>
              </a:rPr>
              <a:t>Meteorite checklist:</a:t>
            </a:r>
          </a:p>
          <a:p>
            <a:pPr marL="342900" indent="-342900">
              <a:lnSpc>
                <a:spcPct val="115000"/>
              </a:lnSpc>
              <a:spcAft>
                <a:spcPts val="800"/>
              </a:spcAft>
              <a:buFont typeface="Wingdings" panose="05000000000000000000" pitchFamily="2" charset="2"/>
              <a:buChar char="q"/>
            </a:pPr>
            <a:r>
              <a:rPr lang="en-GB" sz="2000" dirty="0">
                <a:latin typeface="PT Sans Narrow" panose="020B0506020203020204" pitchFamily="34" charset="0"/>
              </a:rPr>
              <a:t>Is it unusually heavy?</a:t>
            </a:r>
            <a:endParaRPr lang="en-GB" sz="2000" kern="100" dirty="0">
              <a:latin typeface="PT Sans Narrow" panose="020B0506020203020204" pitchFamily="34" charset="0"/>
              <a:cs typeface="Times New Roman" panose="02020603050405020304" pitchFamily="18" charset="0"/>
            </a:endParaRPr>
          </a:p>
          <a:p>
            <a:pPr marL="342900" indent="-342900">
              <a:lnSpc>
                <a:spcPct val="115000"/>
              </a:lnSpc>
              <a:spcAft>
                <a:spcPts val="800"/>
              </a:spcAft>
              <a:buFont typeface="Wingdings" panose="05000000000000000000" pitchFamily="2" charset="2"/>
              <a:buChar char="q"/>
            </a:pPr>
            <a:r>
              <a:rPr lang="en-GB" sz="2000" kern="100" dirty="0">
                <a:latin typeface="PT Sans Narrow" panose="020B0506020203020204" pitchFamily="34" charset="0"/>
                <a:ea typeface="Aptos" panose="020B0004020202020204" pitchFamily="34" charset="0"/>
                <a:cs typeface="Times New Roman" panose="02020603050405020304" pitchFamily="18" charset="0"/>
              </a:rPr>
              <a:t>Does it have a dark outside crust?</a:t>
            </a:r>
          </a:p>
          <a:p>
            <a:pPr marL="342900" indent="-342900">
              <a:lnSpc>
                <a:spcPct val="115000"/>
              </a:lnSpc>
              <a:spcAft>
                <a:spcPts val="800"/>
              </a:spcAft>
              <a:buFont typeface="Wingdings" panose="05000000000000000000" pitchFamily="2" charset="2"/>
              <a:buChar char="q"/>
            </a:pPr>
            <a:r>
              <a:rPr lang="en-GB" sz="2000" kern="100" dirty="0">
                <a:latin typeface="PT Sans Narrow" panose="020B0506020203020204" pitchFamily="34" charset="0"/>
                <a:ea typeface="Aptos" panose="020B0004020202020204" pitchFamily="34" charset="0"/>
                <a:cs typeface="Times New Roman" panose="02020603050405020304" pitchFamily="18" charset="0"/>
              </a:rPr>
              <a:t>Does the outside have an irregular shape, with fingerprint-sized pits? </a:t>
            </a:r>
          </a:p>
          <a:p>
            <a:pPr marL="342900" indent="-342900">
              <a:lnSpc>
                <a:spcPct val="115000"/>
              </a:lnSpc>
              <a:spcAft>
                <a:spcPts val="800"/>
              </a:spcAft>
              <a:buFont typeface="Wingdings" panose="05000000000000000000" pitchFamily="2" charset="2"/>
              <a:buChar char="q"/>
            </a:pPr>
            <a:r>
              <a:rPr lang="en-GB" sz="2000" kern="100" dirty="0">
                <a:latin typeface="PT Sans Narrow" panose="020B0506020203020204" pitchFamily="34" charset="0"/>
                <a:cs typeface="Times New Roman" panose="02020603050405020304" pitchFamily="18" charset="0"/>
              </a:rPr>
              <a:t>Can you see little metallic bits?</a:t>
            </a:r>
            <a:endParaRPr lang="en-GB" sz="2000" dirty="0">
              <a:latin typeface="PT Sans Narrow" panose="020B0506020203020204" pitchFamily="34" charset="0"/>
            </a:endParaRPr>
          </a:p>
        </p:txBody>
      </p:sp>
      <p:pic>
        <p:nvPicPr>
          <p:cNvPr id="14" name="Graphic 13" descr="Checkmark with solid fill">
            <a:extLst>
              <a:ext uri="{FF2B5EF4-FFF2-40B4-BE49-F238E27FC236}">
                <a16:creationId xmlns:a16="http://schemas.microsoft.com/office/drawing/2014/main" id="{D5570985-C894-DFEA-4653-562647B4A4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7651" y="2985702"/>
            <a:ext cx="313184" cy="313184"/>
          </a:xfrm>
          <a:prstGeom prst="rect">
            <a:avLst/>
          </a:prstGeom>
        </p:spPr>
      </p:pic>
      <p:sp>
        <p:nvSpPr>
          <p:cNvPr id="16" name="TextBox 15">
            <a:extLst>
              <a:ext uri="{FF2B5EF4-FFF2-40B4-BE49-F238E27FC236}">
                <a16:creationId xmlns:a16="http://schemas.microsoft.com/office/drawing/2014/main" id="{001372CC-887B-BD63-5A30-57E1050CE8CD}"/>
              </a:ext>
            </a:extLst>
          </p:cNvPr>
          <p:cNvSpPr txBox="1"/>
          <p:nvPr/>
        </p:nvSpPr>
        <p:spPr>
          <a:xfrm>
            <a:off x="775826" y="2240037"/>
            <a:ext cx="373820" cy="769441"/>
          </a:xfrm>
          <a:prstGeom prst="rect">
            <a:avLst/>
          </a:prstGeom>
          <a:noFill/>
        </p:spPr>
        <p:txBody>
          <a:bodyPr wrap="none" rtlCol="0">
            <a:spAutoFit/>
          </a:bodyPr>
          <a:lstStyle/>
          <a:p>
            <a:r>
              <a:rPr lang="en-GB" sz="4400" dirty="0">
                <a:solidFill>
                  <a:srgbClr val="FF0000"/>
                </a:solidFill>
                <a:latin typeface="Pompiere " panose="02000000000000000000" pitchFamily="2" charset="0"/>
                <a:ea typeface="STXingkai" panose="020B0503020204020204" pitchFamily="2" charset="-122"/>
              </a:rPr>
              <a:t>x</a:t>
            </a:r>
          </a:p>
        </p:txBody>
      </p:sp>
      <p:pic>
        <p:nvPicPr>
          <p:cNvPr id="17" name="Graphic 16" descr="Checkmark with solid fill">
            <a:extLst>
              <a:ext uri="{FF2B5EF4-FFF2-40B4-BE49-F238E27FC236}">
                <a16:creationId xmlns:a16="http://schemas.microsoft.com/office/drawing/2014/main" id="{D6074328-6DE3-BD9C-52F9-1ABB156AC3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7782" y="3409748"/>
            <a:ext cx="313184" cy="313184"/>
          </a:xfrm>
          <a:prstGeom prst="rect">
            <a:avLst/>
          </a:prstGeom>
        </p:spPr>
      </p:pic>
      <p:sp>
        <p:nvSpPr>
          <p:cNvPr id="19" name="Text Placeholder 4">
            <a:extLst>
              <a:ext uri="{FF2B5EF4-FFF2-40B4-BE49-F238E27FC236}">
                <a16:creationId xmlns:a16="http://schemas.microsoft.com/office/drawing/2014/main" id="{DAF234AE-1BB9-CA77-A274-7BA94593534F}"/>
              </a:ext>
            </a:extLst>
          </p:cNvPr>
          <p:cNvSpPr>
            <a:spLocks noGrp="1"/>
          </p:cNvSpPr>
          <p:nvPr>
            <p:ph type="body" sz="half" idx="2"/>
          </p:nvPr>
        </p:nvSpPr>
        <p:spPr>
          <a:xfrm>
            <a:off x="767408" y="4854917"/>
            <a:ext cx="3932850" cy="374283"/>
          </a:xfrm>
        </p:spPr>
        <p:txBody>
          <a:bodyPr>
            <a:normAutofit lnSpcReduction="10000"/>
          </a:bodyPr>
          <a:lstStyle/>
          <a:p>
            <a:r>
              <a:rPr lang="en-GB" sz="2000" dirty="0"/>
              <a:t>This is…</a:t>
            </a:r>
          </a:p>
        </p:txBody>
      </p:sp>
      <p:sp>
        <p:nvSpPr>
          <p:cNvPr id="20" name="Text Placeholder 4">
            <a:extLst>
              <a:ext uri="{FF2B5EF4-FFF2-40B4-BE49-F238E27FC236}">
                <a16:creationId xmlns:a16="http://schemas.microsoft.com/office/drawing/2014/main" id="{708586BF-B4A2-A710-911E-C7B9726886F2}"/>
              </a:ext>
            </a:extLst>
          </p:cNvPr>
          <p:cNvSpPr txBox="1">
            <a:spLocks/>
          </p:cNvSpPr>
          <p:nvPr/>
        </p:nvSpPr>
        <p:spPr>
          <a:xfrm>
            <a:off x="790154" y="5312595"/>
            <a:ext cx="4462137" cy="1200346"/>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PT Sans Narrow" panose="020B0506020203020204"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1200" kern="1200">
                <a:solidFill>
                  <a:schemeClr val="tx1"/>
                </a:solidFill>
                <a:latin typeface="PT Sans Narrow" panose="020B0506020203020204" pitchFamily="34" charset="0"/>
                <a:ea typeface="+mn-ea"/>
                <a:cs typeface="+mn-cs"/>
              </a:defRPr>
            </a:lvl2pPr>
            <a:lvl3pPr marL="914400" indent="0" algn="l" defTabSz="914400" rtl="0" eaLnBrk="1" latinLnBrk="0" hangingPunct="1">
              <a:spcBef>
                <a:spcPct val="20000"/>
              </a:spcBef>
              <a:buFont typeface="Arial" panose="020B0604020202020204" pitchFamily="34" charset="0"/>
              <a:buNone/>
              <a:defRPr sz="1000" kern="1200">
                <a:solidFill>
                  <a:schemeClr val="tx1"/>
                </a:solidFill>
                <a:latin typeface="PT Sans Narrow" panose="020B050602020302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900" kern="1200">
                <a:solidFill>
                  <a:schemeClr val="tx1"/>
                </a:solidFill>
                <a:latin typeface="PT Sans Narrow" panose="020B050602020302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900" kern="1200">
                <a:solidFill>
                  <a:schemeClr val="tx1"/>
                </a:solidFill>
                <a:latin typeface="PT Sans Narrow" panose="020B0506020203020204" pitchFamily="34" charset="0"/>
                <a:ea typeface="+mn-ea"/>
                <a:cs typeface="+mn-cs"/>
              </a:defRPr>
            </a:lvl5pPr>
            <a:lvl6pPr marL="22860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9pPr>
          </a:lstStyle>
          <a:p>
            <a:r>
              <a:rPr lang="en-GB" sz="2000" b="1" dirty="0"/>
              <a:t>Stony meteorite!</a:t>
            </a:r>
          </a:p>
          <a:p>
            <a:r>
              <a:rPr lang="en-GB" sz="2000" dirty="0"/>
              <a:t>It may not be heavy, but the dark, glassy, pitted outside crust gives it away as a meteorite.</a:t>
            </a:r>
          </a:p>
        </p:txBody>
      </p:sp>
      <p:sp>
        <p:nvSpPr>
          <p:cNvPr id="21" name="TextBox 20">
            <a:extLst>
              <a:ext uri="{FF2B5EF4-FFF2-40B4-BE49-F238E27FC236}">
                <a16:creationId xmlns:a16="http://schemas.microsoft.com/office/drawing/2014/main" id="{4DE0A87F-5C5A-0076-9986-2FFD04EDBEF1}"/>
              </a:ext>
            </a:extLst>
          </p:cNvPr>
          <p:cNvSpPr txBox="1"/>
          <p:nvPr/>
        </p:nvSpPr>
        <p:spPr>
          <a:xfrm>
            <a:off x="787794" y="3933056"/>
            <a:ext cx="373820" cy="769441"/>
          </a:xfrm>
          <a:prstGeom prst="rect">
            <a:avLst/>
          </a:prstGeom>
          <a:noFill/>
        </p:spPr>
        <p:txBody>
          <a:bodyPr wrap="none" rtlCol="0">
            <a:spAutoFit/>
          </a:bodyPr>
          <a:lstStyle/>
          <a:p>
            <a:r>
              <a:rPr lang="en-GB" sz="4400" dirty="0">
                <a:solidFill>
                  <a:srgbClr val="FF0000"/>
                </a:solidFill>
                <a:latin typeface="Pompiere " panose="02000000000000000000" pitchFamily="2" charset="0"/>
                <a:ea typeface="STXingkai" panose="020B0503020204020204" pitchFamily="2" charset="-122"/>
              </a:rPr>
              <a:t>x</a:t>
            </a:r>
          </a:p>
        </p:txBody>
      </p:sp>
      <p:pic>
        <p:nvPicPr>
          <p:cNvPr id="11" name="Picture 10">
            <a:extLst>
              <a:ext uri="{FF2B5EF4-FFF2-40B4-BE49-F238E27FC236}">
                <a16:creationId xmlns:a16="http://schemas.microsoft.com/office/drawing/2014/main" id="{4902704E-0087-9F43-1B78-20BCCECDED6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7328" y="233886"/>
            <a:ext cx="3283559" cy="1482451"/>
          </a:xfrm>
          <a:prstGeom prst="rect">
            <a:avLst/>
          </a:prstGeom>
        </p:spPr>
      </p:pic>
      <p:grpSp>
        <p:nvGrpSpPr>
          <p:cNvPr id="2" name="Group 1">
            <a:extLst>
              <a:ext uri="{FF2B5EF4-FFF2-40B4-BE49-F238E27FC236}">
                <a16:creationId xmlns:a16="http://schemas.microsoft.com/office/drawing/2014/main" id="{C0C09A68-0755-BB80-5206-53374937E590}"/>
              </a:ext>
            </a:extLst>
          </p:cNvPr>
          <p:cNvGrpSpPr/>
          <p:nvPr/>
        </p:nvGrpSpPr>
        <p:grpSpPr>
          <a:xfrm>
            <a:off x="5159896" y="2008031"/>
            <a:ext cx="6921424" cy="4536721"/>
            <a:chOff x="5086615" y="2058119"/>
            <a:chExt cx="6921424" cy="4536721"/>
          </a:xfrm>
        </p:grpSpPr>
        <p:grpSp>
          <p:nvGrpSpPr>
            <p:cNvPr id="6" name="Group 5">
              <a:extLst>
                <a:ext uri="{FF2B5EF4-FFF2-40B4-BE49-F238E27FC236}">
                  <a16:creationId xmlns:a16="http://schemas.microsoft.com/office/drawing/2014/main" id="{6671A10B-38BB-7695-D1D9-229863A55154}"/>
                </a:ext>
              </a:extLst>
            </p:cNvPr>
            <p:cNvGrpSpPr/>
            <p:nvPr/>
          </p:nvGrpSpPr>
          <p:grpSpPr>
            <a:xfrm>
              <a:off x="6384031" y="5042058"/>
              <a:ext cx="5017814" cy="1552782"/>
              <a:chOff x="6565756" y="4684174"/>
              <a:chExt cx="2709242" cy="750416"/>
            </a:xfrm>
          </p:grpSpPr>
          <p:sp>
            <p:nvSpPr>
              <p:cNvPr id="9" name="TextBox 8">
                <a:extLst>
                  <a:ext uri="{FF2B5EF4-FFF2-40B4-BE49-F238E27FC236}">
                    <a16:creationId xmlns:a16="http://schemas.microsoft.com/office/drawing/2014/main" id="{02312CDE-6B35-E57C-E467-87CA66AED059}"/>
                  </a:ext>
                </a:extLst>
              </p:cNvPr>
              <p:cNvSpPr txBox="1"/>
              <p:nvPr/>
            </p:nvSpPr>
            <p:spPr>
              <a:xfrm>
                <a:off x="8700499" y="5256102"/>
                <a:ext cx="574499" cy="178488"/>
              </a:xfrm>
              <a:prstGeom prst="rect">
                <a:avLst/>
              </a:prstGeom>
              <a:noFill/>
            </p:spPr>
            <p:txBody>
              <a:bodyPr wrap="square" rtlCol="0">
                <a:spAutoFit/>
              </a:bodyPr>
              <a:lstStyle/>
              <a:p>
                <a:r>
                  <a:rPr lang="en-GB" dirty="0">
                    <a:latin typeface="PT Sans Narrow" panose="020B0506020203020204" pitchFamily="34" charset="0"/>
                  </a:rPr>
                  <a:t>1 cm</a:t>
                </a:r>
              </a:p>
            </p:txBody>
          </p:sp>
          <p:pic>
            <p:nvPicPr>
              <p:cNvPr id="10" name="Picture 9" descr="A group of black rocks&#10;&#10;AI-generated content may be incorrect.">
                <a:extLst>
                  <a:ext uri="{FF2B5EF4-FFF2-40B4-BE49-F238E27FC236}">
                    <a16:creationId xmlns:a16="http://schemas.microsoft.com/office/drawing/2014/main" id="{62EBCA4F-E2C4-973A-1953-1E162ABDCA39}"/>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val="0"/>
                  </a:ext>
                </a:extLst>
              </a:blip>
              <a:srcRect l="37391" t="68590" r="27076" b="19311"/>
              <a:stretch/>
            </p:blipFill>
            <p:spPr>
              <a:xfrm>
                <a:off x="6565756" y="4684174"/>
                <a:ext cx="2506696" cy="569003"/>
              </a:xfrm>
              <a:prstGeom prst="rect">
                <a:avLst/>
              </a:prstGeom>
            </p:spPr>
          </p:pic>
        </p:grpSp>
        <p:pic>
          <p:nvPicPr>
            <p:cNvPr id="8" name="Picture 7" descr="A close-up of a piece of rock&#10;&#10;AI-generated content may be incorrect.">
              <a:extLst>
                <a:ext uri="{FF2B5EF4-FFF2-40B4-BE49-F238E27FC236}">
                  <a16:creationId xmlns:a16="http://schemas.microsoft.com/office/drawing/2014/main" id="{05EC55FC-E1A5-BFA1-A5E0-42892711C61B}"/>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rcRect l="25370" t="29918" r="42879" b="33713"/>
            <a:stretch/>
          </p:blipFill>
          <p:spPr>
            <a:xfrm>
              <a:off x="7647769" y="2058119"/>
              <a:ext cx="4360270" cy="3329625"/>
            </a:xfrm>
            <a:prstGeom prst="rect">
              <a:avLst/>
            </a:prstGeom>
            <a:effectLst>
              <a:softEdge rad="127000"/>
            </a:effectLst>
          </p:spPr>
        </p:pic>
        <p:pic>
          <p:nvPicPr>
            <p:cNvPr id="7" name="Picture 6">
              <a:extLst>
                <a:ext uri="{FF2B5EF4-FFF2-40B4-BE49-F238E27FC236}">
                  <a16:creationId xmlns:a16="http://schemas.microsoft.com/office/drawing/2014/main" id="{50A42E05-99EA-203E-F69B-56116A740C8C}"/>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35073" b="80057" l="23672" r="59720">
                          <a14:foregroundMark x1="58722" y1="61165" x2="60151" y2="46764"/>
                          <a14:foregroundMark x1="60151" y1="46764" x2="57374" y2="37257"/>
                          <a14:foregroundMark x1="57374" y1="37257" x2="50741" y2="34142"/>
                          <a14:foregroundMark x1="50741" y1="34142" x2="42410" y2="35113"/>
                          <a14:foregroundMark x1="42410" y1="35113" x2="40307" y2="40574"/>
                          <a14:foregroundMark x1="59720" y1="55744" x2="59369" y2="59466"/>
                          <a14:foregroundMark x1="56242" y1="65413" x2="46320" y2="73544"/>
                          <a14:foregroundMark x1="46320" y1="73544" x2="34268" y2="72492"/>
                          <a14:foregroundMark x1="34268" y1="72492" x2="30574" y2="63390"/>
                          <a14:foregroundMark x1="30574" y1="63390" x2="32192" y2="54814"/>
                          <a14:foregroundMark x1="49016" y1="77265" x2="40065" y2="78358"/>
                          <a14:foregroundMark x1="40065" y1="78358" x2="23726" y2="73584"/>
                          <a14:foregroundMark x1="23726" y1="73584" x2="25559" y2="59466"/>
                          <a14:foregroundMark x1="56188" y1="70510" x2="55756" y2="65008"/>
                          <a14:foregroundMark x1="38717" y1="53196" x2="38771" y2="38794"/>
                          <a14:foregroundMark x1="38771" y1="38794" x2="39067" y2="38350"/>
                          <a14:foregroundMark x1="57751" y1="62176" x2="57509" y2="76011"/>
                          <a14:foregroundMark x1="57509" y1="76011" x2="54246" y2="79045"/>
                          <a14:foregroundMark x1="58048" y1="74717" x2="58911" y2="63026"/>
                          <a14:foregroundMark x1="58911" y1="63026" x2="58398" y2="60599"/>
                          <a14:foregroundMark x1="48800" y1="80057" x2="38016" y2="78924"/>
                          <a14:foregroundMark x1="31572" y1="55138" x2="34592" y2="49353"/>
                        </a14:backgroundRemoval>
                      </a14:imgEffect>
                      <a14:imgEffect>
                        <a14:colorTemperature colorTemp="5300"/>
                      </a14:imgEffect>
                      <a14:imgEffect>
                        <a14:brightnessContrast bright="40000" contrast="-20000"/>
                      </a14:imgEffect>
                    </a14:imgLayer>
                  </a14:imgProps>
                </a:ext>
                <a:ext uri="{28A0092B-C50C-407E-A947-70E740481C1C}">
                  <a14:useLocalDpi xmlns:a14="http://schemas.microsoft.com/office/drawing/2010/main" val="0"/>
                </a:ext>
              </a:extLst>
            </a:blip>
            <a:srcRect l="26375" t="31070" r="38188" b="20315"/>
            <a:stretch/>
          </p:blipFill>
          <p:spPr>
            <a:xfrm rot="21434485">
              <a:off x="5086615" y="2467908"/>
              <a:ext cx="2868239" cy="2623221"/>
            </a:xfrm>
            <a:prstGeom prst="rect">
              <a:avLst/>
            </a:prstGeom>
          </p:spPr>
        </p:pic>
      </p:grpSp>
    </p:spTree>
    <p:extLst>
      <p:ext uri="{BB962C8B-B14F-4D97-AF65-F5344CB8AC3E}">
        <p14:creationId xmlns:p14="http://schemas.microsoft.com/office/powerpoint/2010/main" val="445610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999EE1-CDB8-303A-25B4-81E09D40D20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133391D-D840-96A5-4088-6868DE5B5E8B}"/>
              </a:ext>
            </a:extLst>
          </p:cNvPr>
          <p:cNvSpPr txBox="1"/>
          <p:nvPr/>
        </p:nvSpPr>
        <p:spPr>
          <a:xfrm>
            <a:off x="777450" y="2204864"/>
            <a:ext cx="4572000" cy="2454775"/>
          </a:xfrm>
          <a:prstGeom prst="rect">
            <a:avLst/>
          </a:prstGeom>
          <a:noFill/>
        </p:spPr>
        <p:txBody>
          <a:bodyPr wrap="square">
            <a:spAutoFit/>
          </a:bodyPr>
          <a:lstStyle/>
          <a:p>
            <a:r>
              <a:rPr lang="en-GB" sz="2000" dirty="0">
                <a:latin typeface="PT Sans Narrow" panose="020B0506020203020204" pitchFamily="34" charset="0"/>
              </a:rPr>
              <a:t>Meteorite checklist:</a:t>
            </a:r>
          </a:p>
          <a:p>
            <a:pPr marL="342900" indent="-342900">
              <a:lnSpc>
                <a:spcPct val="115000"/>
              </a:lnSpc>
              <a:spcAft>
                <a:spcPts val="800"/>
              </a:spcAft>
              <a:buFont typeface="Wingdings" panose="05000000000000000000" pitchFamily="2" charset="2"/>
              <a:buChar char="q"/>
            </a:pPr>
            <a:r>
              <a:rPr lang="en-GB" sz="2000" dirty="0">
                <a:latin typeface="PT Sans Narrow" panose="020B0506020203020204" pitchFamily="34" charset="0"/>
              </a:rPr>
              <a:t>Is it unusually heavy?</a:t>
            </a:r>
            <a:endParaRPr lang="en-GB" sz="2000" kern="100" dirty="0">
              <a:latin typeface="PT Sans Narrow" panose="020B0506020203020204" pitchFamily="34" charset="0"/>
              <a:cs typeface="Times New Roman" panose="02020603050405020304" pitchFamily="18" charset="0"/>
            </a:endParaRPr>
          </a:p>
          <a:p>
            <a:pPr marL="342900" indent="-342900">
              <a:lnSpc>
                <a:spcPct val="115000"/>
              </a:lnSpc>
              <a:spcAft>
                <a:spcPts val="800"/>
              </a:spcAft>
              <a:buFont typeface="Wingdings" panose="05000000000000000000" pitchFamily="2" charset="2"/>
              <a:buChar char="q"/>
            </a:pPr>
            <a:r>
              <a:rPr lang="en-GB" sz="2000" kern="100" dirty="0">
                <a:latin typeface="PT Sans Narrow" panose="020B0506020203020204" pitchFamily="34" charset="0"/>
                <a:ea typeface="Aptos" panose="020B0004020202020204" pitchFamily="34" charset="0"/>
                <a:cs typeface="Times New Roman" panose="02020603050405020304" pitchFamily="18" charset="0"/>
              </a:rPr>
              <a:t>Does it have a dark outside crust?</a:t>
            </a:r>
          </a:p>
          <a:p>
            <a:pPr marL="342900" indent="-342900">
              <a:lnSpc>
                <a:spcPct val="115000"/>
              </a:lnSpc>
              <a:spcAft>
                <a:spcPts val="800"/>
              </a:spcAft>
              <a:buFont typeface="Wingdings" panose="05000000000000000000" pitchFamily="2" charset="2"/>
              <a:buChar char="q"/>
            </a:pPr>
            <a:r>
              <a:rPr lang="en-GB" sz="2000" kern="100" dirty="0">
                <a:latin typeface="PT Sans Narrow" panose="020B0506020203020204" pitchFamily="34" charset="0"/>
                <a:ea typeface="Aptos" panose="020B0004020202020204" pitchFamily="34" charset="0"/>
                <a:cs typeface="Times New Roman" panose="02020603050405020304" pitchFamily="18" charset="0"/>
              </a:rPr>
              <a:t>Does the outside have an irregular shape, with fingerprint-sized pits? </a:t>
            </a:r>
          </a:p>
          <a:p>
            <a:pPr marL="342900" indent="-342900">
              <a:lnSpc>
                <a:spcPct val="115000"/>
              </a:lnSpc>
              <a:spcAft>
                <a:spcPts val="800"/>
              </a:spcAft>
              <a:buFont typeface="Wingdings" panose="05000000000000000000" pitchFamily="2" charset="2"/>
              <a:buChar char="q"/>
            </a:pPr>
            <a:r>
              <a:rPr lang="en-GB" sz="2000" kern="100" dirty="0">
                <a:latin typeface="PT Sans Narrow" panose="020B0506020203020204" pitchFamily="34" charset="0"/>
                <a:cs typeface="Times New Roman" panose="02020603050405020304" pitchFamily="18" charset="0"/>
              </a:rPr>
              <a:t>Can you see little metallic bits?</a:t>
            </a:r>
            <a:endParaRPr lang="en-GB" sz="2000" dirty="0">
              <a:latin typeface="PT Sans Narrow" panose="020B0506020203020204" pitchFamily="34" charset="0"/>
            </a:endParaRPr>
          </a:p>
        </p:txBody>
      </p:sp>
      <p:pic>
        <p:nvPicPr>
          <p:cNvPr id="7" name="Graphic 6" descr="Checkmark with solid fill">
            <a:extLst>
              <a:ext uri="{FF2B5EF4-FFF2-40B4-BE49-F238E27FC236}">
                <a16:creationId xmlns:a16="http://schemas.microsoft.com/office/drawing/2014/main" id="{D66289B9-A582-BC27-7111-280C8015FB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7651" y="2985702"/>
            <a:ext cx="313184" cy="313184"/>
          </a:xfrm>
          <a:prstGeom prst="rect">
            <a:avLst/>
          </a:prstGeom>
        </p:spPr>
      </p:pic>
      <p:sp>
        <p:nvSpPr>
          <p:cNvPr id="10" name="TextBox 9">
            <a:extLst>
              <a:ext uri="{FF2B5EF4-FFF2-40B4-BE49-F238E27FC236}">
                <a16:creationId xmlns:a16="http://schemas.microsoft.com/office/drawing/2014/main" id="{3B44DB83-19E8-67A2-1F0C-13AACE782776}"/>
              </a:ext>
            </a:extLst>
          </p:cNvPr>
          <p:cNvSpPr txBox="1"/>
          <p:nvPr/>
        </p:nvSpPr>
        <p:spPr>
          <a:xfrm>
            <a:off x="775826" y="2240037"/>
            <a:ext cx="373820" cy="769441"/>
          </a:xfrm>
          <a:prstGeom prst="rect">
            <a:avLst/>
          </a:prstGeom>
          <a:noFill/>
        </p:spPr>
        <p:txBody>
          <a:bodyPr wrap="none" rtlCol="0">
            <a:spAutoFit/>
          </a:bodyPr>
          <a:lstStyle/>
          <a:p>
            <a:r>
              <a:rPr lang="en-GB" sz="4400" dirty="0">
                <a:solidFill>
                  <a:srgbClr val="FF0000"/>
                </a:solidFill>
                <a:latin typeface="Pompiere " panose="02000000000000000000" pitchFamily="2" charset="0"/>
                <a:ea typeface="STXingkai" panose="020B0503020204020204" pitchFamily="2" charset="-122"/>
              </a:rPr>
              <a:t>x</a:t>
            </a:r>
          </a:p>
        </p:txBody>
      </p:sp>
      <p:sp>
        <p:nvSpPr>
          <p:cNvPr id="11" name="TextBox 10">
            <a:extLst>
              <a:ext uri="{FF2B5EF4-FFF2-40B4-BE49-F238E27FC236}">
                <a16:creationId xmlns:a16="http://schemas.microsoft.com/office/drawing/2014/main" id="{74BEC91F-6AB7-A45E-585F-F4C19617B008}"/>
              </a:ext>
            </a:extLst>
          </p:cNvPr>
          <p:cNvSpPr txBox="1"/>
          <p:nvPr/>
        </p:nvSpPr>
        <p:spPr>
          <a:xfrm>
            <a:off x="789079" y="3942941"/>
            <a:ext cx="373820" cy="769441"/>
          </a:xfrm>
          <a:prstGeom prst="rect">
            <a:avLst/>
          </a:prstGeom>
          <a:noFill/>
        </p:spPr>
        <p:txBody>
          <a:bodyPr wrap="none" rtlCol="0">
            <a:spAutoFit/>
          </a:bodyPr>
          <a:lstStyle/>
          <a:p>
            <a:r>
              <a:rPr lang="en-GB" sz="4400" dirty="0">
                <a:solidFill>
                  <a:srgbClr val="FF0000"/>
                </a:solidFill>
                <a:latin typeface="Pompiere " panose="02000000000000000000" pitchFamily="2" charset="0"/>
                <a:ea typeface="STXingkai" panose="020B0503020204020204" pitchFamily="2" charset="-122"/>
              </a:rPr>
              <a:t>x</a:t>
            </a:r>
          </a:p>
        </p:txBody>
      </p:sp>
      <p:pic>
        <p:nvPicPr>
          <p:cNvPr id="13" name="Graphic 12" descr="Checkmark with solid fill">
            <a:extLst>
              <a:ext uri="{FF2B5EF4-FFF2-40B4-BE49-F238E27FC236}">
                <a16:creationId xmlns:a16="http://schemas.microsoft.com/office/drawing/2014/main" id="{3DE8807C-4098-A1D8-B01C-DD7A764DA97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8378" y="3428999"/>
            <a:ext cx="313184" cy="313184"/>
          </a:xfrm>
          <a:prstGeom prst="rect">
            <a:avLst/>
          </a:prstGeom>
        </p:spPr>
      </p:pic>
      <p:sp>
        <p:nvSpPr>
          <p:cNvPr id="16" name="Text Placeholder 4">
            <a:extLst>
              <a:ext uri="{FF2B5EF4-FFF2-40B4-BE49-F238E27FC236}">
                <a16:creationId xmlns:a16="http://schemas.microsoft.com/office/drawing/2014/main" id="{C92AEE08-10F4-19A8-F826-9C027B1912A0}"/>
              </a:ext>
            </a:extLst>
          </p:cNvPr>
          <p:cNvSpPr>
            <a:spLocks noGrp="1"/>
          </p:cNvSpPr>
          <p:nvPr>
            <p:ph type="body" sz="half" idx="2"/>
          </p:nvPr>
        </p:nvSpPr>
        <p:spPr>
          <a:xfrm>
            <a:off x="767408" y="4854917"/>
            <a:ext cx="3932850" cy="374283"/>
          </a:xfrm>
        </p:spPr>
        <p:txBody>
          <a:bodyPr>
            <a:normAutofit lnSpcReduction="10000"/>
          </a:bodyPr>
          <a:lstStyle/>
          <a:p>
            <a:r>
              <a:rPr lang="en-GB" sz="2000" dirty="0"/>
              <a:t>This is…</a:t>
            </a:r>
          </a:p>
        </p:txBody>
      </p:sp>
      <p:sp>
        <p:nvSpPr>
          <p:cNvPr id="17" name="Text Placeholder 4">
            <a:extLst>
              <a:ext uri="{FF2B5EF4-FFF2-40B4-BE49-F238E27FC236}">
                <a16:creationId xmlns:a16="http://schemas.microsoft.com/office/drawing/2014/main" id="{5E368086-82C8-1F74-7903-271C064FF68D}"/>
              </a:ext>
            </a:extLst>
          </p:cNvPr>
          <p:cNvSpPr txBox="1">
            <a:spLocks/>
          </p:cNvSpPr>
          <p:nvPr/>
        </p:nvSpPr>
        <p:spPr>
          <a:xfrm>
            <a:off x="790154" y="5312595"/>
            <a:ext cx="4462137" cy="1200346"/>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PT Sans Narrow" panose="020B0506020203020204" pitchFamily="34" charset="0"/>
                <a:ea typeface="+mn-ea"/>
                <a:cs typeface="+mn-cs"/>
              </a:defRPr>
            </a:lvl1pPr>
            <a:lvl2pPr marL="457200" indent="0" algn="l" defTabSz="914400" rtl="0" eaLnBrk="1" latinLnBrk="0" hangingPunct="1">
              <a:spcBef>
                <a:spcPct val="20000"/>
              </a:spcBef>
              <a:buFont typeface="Arial" panose="020B0604020202020204" pitchFamily="34" charset="0"/>
              <a:buNone/>
              <a:defRPr sz="1200" kern="1200">
                <a:solidFill>
                  <a:schemeClr val="tx1"/>
                </a:solidFill>
                <a:latin typeface="PT Sans Narrow" panose="020B0506020203020204" pitchFamily="34" charset="0"/>
                <a:ea typeface="+mn-ea"/>
                <a:cs typeface="+mn-cs"/>
              </a:defRPr>
            </a:lvl2pPr>
            <a:lvl3pPr marL="914400" indent="0" algn="l" defTabSz="914400" rtl="0" eaLnBrk="1" latinLnBrk="0" hangingPunct="1">
              <a:spcBef>
                <a:spcPct val="20000"/>
              </a:spcBef>
              <a:buFont typeface="Arial" panose="020B0604020202020204" pitchFamily="34" charset="0"/>
              <a:buNone/>
              <a:defRPr sz="1000" kern="1200">
                <a:solidFill>
                  <a:schemeClr val="tx1"/>
                </a:solidFill>
                <a:latin typeface="PT Sans Narrow" panose="020B0506020203020204" pitchFamily="34" charset="0"/>
                <a:ea typeface="+mn-ea"/>
                <a:cs typeface="+mn-cs"/>
              </a:defRPr>
            </a:lvl3pPr>
            <a:lvl4pPr marL="1371600" indent="0" algn="l" defTabSz="914400" rtl="0" eaLnBrk="1" latinLnBrk="0" hangingPunct="1">
              <a:spcBef>
                <a:spcPct val="20000"/>
              </a:spcBef>
              <a:buFont typeface="Arial" panose="020B0604020202020204" pitchFamily="34" charset="0"/>
              <a:buNone/>
              <a:defRPr sz="900" kern="1200">
                <a:solidFill>
                  <a:schemeClr val="tx1"/>
                </a:solidFill>
                <a:latin typeface="PT Sans Narrow" panose="020B0506020203020204" pitchFamily="34" charset="0"/>
                <a:ea typeface="+mn-ea"/>
                <a:cs typeface="+mn-cs"/>
              </a:defRPr>
            </a:lvl4pPr>
            <a:lvl5pPr marL="1828800" indent="0" algn="l" defTabSz="914400" rtl="0" eaLnBrk="1" latinLnBrk="0" hangingPunct="1">
              <a:spcBef>
                <a:spcPct val="20000"/>
              </a:spcBef>
              <a:buFont typeface="Arial" panose="020B0604020202020204" pitchFamily="34" charset="0"/>
              <a:buNone/>
              <a:defRPr sz="900" kern="1200">
                <a:solidFill>
                  <a:schemeClr val="tx1"/>
                </a:solidFill>
                <a:latin typeface="PT Sans Narrow" panose="020B0506020203020204" pitchFamily="34" charset="0"/>
                <a:ea typeface="+mn-ea"/>
                <a:cs typeface="+mn-cs"/>
              </a:defRPr>
            </a:lvl5pPr>
            <a:lvl6pPr marL="22860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9pPr>
          </a:lstStyle>
          <a:p>
            <a:r>
              <a:rPr lang="en-GB" sz="2000" b="1" dirty="0"/>
              <a:t>Stony meteorite!</a:t>
            </a:r>
          </a:p>
          <a:p>
            <a:r>
              <a:rPr lang="en-GB" sz="2000" dirty="0"/>
              <a:t>It may not be heavy, but the dark, glassy, pitted outside crust gives it away as a meteorite.</a:t>
            </a:r>
          </a:p>
        </p:txBody>
      </p:sp>
      <p:pic>
        <p:nvPicPr>
          <p:cNvPr id="8" name="Picture 7" descr="A close-up of a black stone&#10;&#10;AI-generated content may be incorrect.">
            <a:extLst>
              <a:ext uri="{FF2B5EF4-FFF2-40B4-BE49-F238E27FC236}">
                <a16:creationId xmlns:a16="http://schemas.microsoft.com/office/drawing/2014/main" id="{EC3C244F-8032-42C2-9C13-760A7E51018F}"/>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rcRect l="26192" t="23329" r="27989" b="26639"/>
          <a:stretch/>
        </p:blipFill>
        <p:spPr>
          <a:xfrm rot="21540000">
            <a:off x="8299253" y="2381978"/>
            <a:ext cx="3817131" cy="2778645"/>
          </a:xfrm>
          <a:prstGeom prst="rect">
            <a:avLst/>
          </a:prstGeom>
        </p:spPr>
      </p:pic>
      <p:pic>
        <p:nvPicPr>
          <p:cNvPr id="12" name="Picture 11" descr="A close-up of a piece of rock&#10;&#10;AI-generated content may be incorrect.">
            <a:extLst>
              <a:ext uri="{FF2B5EF4-FFF2-40B4-BE49-F238E27FC236}">
                <a16:creationId xmlns:a16="http://schemas.microsoft.com/office/drawing/2014/main" id="{F8A90F7C-DC8C-C37E-CA50-AA875DBF1428}"/>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rcRect l="18821" t="36014" r="52288" b="33094"/>
          <a:stretch/>
        </p:blipFill>
        <p:spPr>
          <a:xfrm>
            <a:off x="5368456" y="2587283"/>
            <a:ext cx="3443331" cy="2454775"/>
          </a:xfrm>
          <a:prstGeom prst="rect">
            <a:avLst/>
          </a:prstGeom>
          <a:effectLst>
            <a:softEdge rad="127000"/>
          </a:effectLst>
        </p:spPr>
      </p:pic>
      <p:sp>
        <p:nvSpPr>
          <p:cNvPr id="14" name="TextBox 13">
            <a:extLst>
              <a:ext uri="{FF2B5EF4-FFF2-40B4-BE49-F238E27FC236}">
                <a16:creationId xmlns:a16="http://schemas.microsoft.com/office/drawing/2014/main" id="{AF32BC8F-8F2D-1643-049A-1CCEE5EDAEE5}"/>
              </a:ext>
            </a:extLst>
          </p:cNvPr>
          <p:cNvSpPr txBox="1"/>
          <p:nvPr/>
        </p:nvSpPr>
        <p:spPr>
          <a:xfrm>
            <a:off x="9696400" y="5912768"/>
            <a:ext cx="697627" cy="461665"/>
          </a:xfrm>
          <a:prstGeom prst="rect">
            <a:avLst/>
          </a:prstGeom>
          <a:noFill/>
        </p:spPr>
        <p:txBody>
          <a:bodyPr wrap="none" rtlCol="0">
            <a:spAutoFit/>
          </a:bodyPr>
          <a:lstStyle/>
          <a:p>
            <a:r>
              <a:rPr lang="en-GB" sz="2400" dirty="0">
                <a:latin typeface="PT Sans Narrow" panose="020B0506020203020204" pitchFamily="34" charset="0"/>
              </a:rPr>
              <a:t>1 cm</a:t>
            </a:r>
          </a:p>
        </p:txBody>
      </p:sp>
      <p:pic>
        <p:nvPicPr>
          <p:cNvPr id="6" name="Picture 5">
            <a:extLst>
              <a:ext uri="{FF2B5EF4-FFF2-40B4-BE49-F238E27FC236}">
                <a16:creationId xmlns:a16="http://schemas.microsoft.com/office/drawing/2014/main" id="{C1060BC2-C856-A523-9037-E064A970CB01}"/>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7328" y="233886"/>
            <a:ext cx="3283559" cy="1482451"/>
          </a:xfrm>
          <a:prstGeom prst="rect">
            <a:avLst/>
          </a:prstGeom>
        </p:spPr>
      </p:pic>
      <p:pic>
        <p:nvPicPr>
          <p:cNvPr id="2" name="Picture 1" descr="A close-up of a black stone&#10;&#10;AI-generated content may be incorrect.">
            <a:extLst>
              <a:ext uri="{FF2B5EF4-FFF2-40B4-BE49-F238E27FC236}">
                <a16:creationId xmlns:a16="http://schemas.microsoft.com/office/drawing/2014/main" id="{FEF2EF03-9991-7F91-EAA9-D714BCA22443}"/>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rcRect l="26192" t="73412" r="27989" b="10717"/>
          <a:stretch/>
        </p:blipFill>
        <p:spPr>
          <a:xfrm rot="21540000">
            <a:off x="7097522" y="5118426"/>
            <a:ext cx="3817131" cy="881454"/>
          </a:xfrm>
          <a:prstGeom prst="rect">
            <a:avLst/>
          </a:prstGeom>
        </p:spPr>
      </p:pic>
    </p:spTree>
    <p:extLst>
      <p:ext uri="{BB962C8B-B14F-4D97-AF65-F5344CB8AC3E}">
        <p14:creationId xmlns:p14="http://schemas.microsoft.com/office/powerpoint/2010/main" val="2279831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pace Virtual workshop page 2 — GeoBus | Free STEM workshops for schools">
            <a:extLst>
              <a:ext uri="{FF2B5EF4-FFF2-40B4-BE49-F238E27FC236}">
                <a16:creationId xmlns:a16="http://schemas.microsoft.com/office/drawing/2014/main" id="{BEAFCDE7-A7DD-980F-6B19-7EE5FCF054D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9456" y="2060848"/>
            <a:ext cx="9796132" cy="434703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9B8576E-1756-C790-F618-E0459BA1CC38}"/>
              </a:ext>
            </a:extLst>
          </p:cNvPr>
          <p:cNvSpPr txBox="1"/>
          <p:nvPr/>
        </p:nvSpPr>
        <p:spPr>
          <a:xfrm>
            <a:off x="9910197" y="6407881"/>
            <a:ext cx="1098378" cy="307777"/>
          </a:xfrm>
          <a:prstGeom prst="rect">
            <a:avLst/>
          </a:prstGeom>
          <a:noFill/>
        </p:spPr>
        <p:txBody>
          <a:bodyPr wrap="none" rtlCol="0">
            <a:spAutoFit/>
          </a:bodyPr>
          <a:lstStyle/>
          <a:p>
            <a:r>
              <a:rPr lang="en-GB" sz="1400" dirty="0">
                <a:latin typeface="PT Sans Narrow" panose="020B0506020203020204" pitchFamily="34" charset="0"/>
              </a:rPr>
              <a:t>Image: </a:t>
            </a:r>
            <a:r>
              <a:rPr lang="en-GB" sz="1400" dirty="0" err="1">
                <a:latin typeface="PT Sans Narrow" panose="020B0506020203020204" pitchFamily="34" charset="0"/>
              </a:rPr>
              <a:t>Geobus</a:t>
            </a:r>
            <a:endParaRPr lang="en-GB" sz="1400" dirty="0">
              <a:latin typeface="PT Sans Narrow" panose="020B0506020203020204" pitchFamily="34" charset="0"/>
            </a:endParaRPr>
          </a:p>
        </p:txBody>
      </p:sp>
      <p:pic>
        <p:nvPicPr>
          <p:cNvPr id="3" name="Picture 2" descr="A black background with white text&#10;&#10;AI-generated content may be incorrect.">
            <a:extLst>
              <a:ext uri="{FF2B5EF4-FFF2-40B4-BE49-F238E27FC236}">
                <a16:creationId xmlns:a16="http://schemas.microsoft.com/office/drawing/2014/main" id="{A1FDD6D0-6C79-E22A-3287-7718EC8BA0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28" y="332657"/>
            <a:ext cx="8504003" cy="1305111"/>
          </a:xfrm>
          <a:prstGeom prst="rect">
            <a:avLst/>
          </a:prstGeom>
        </p:spPr>
      </p:pic>
    </p:spTree>
    <p:extLst>
      <p:ext uri="{BB962C8B-B14F-4D97-AF65-F5344CB8AC3E}">
        <p14:creationId xmlns:p14="http://schemas.microsoft.com/office/powerpoint/2010/main" val="21770667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E0CDB2DD-E264-02A3-8E3F-AF94C27F5721}"/>
              </a:ext>
            </a:extLst>
          </p:cNvPr>
          <p:cNvSpPr>
            <a:spLocks noGrp="1"/>
          </p:cNvSpPr>
          <p:nvPr/>
        </p:nvSpPr>
        <p:spPr>
          <a:xfrm>
            <a:off x="2166392" y="2276873"/>
            <a:ext cx="7859216" cy="2880319"/>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PT Sans Narrow" panose="020B0506020203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PT Sans Narrow" panose="020B0506020203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PT Sans Narrow" panose="020B0506020203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PT Sans Narrow" panose="020B0506020203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PT Sans Narrow" panose="020B0506020203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sz="4300" dirty="0"/>
              <a:t>Thank you for your attention!</a:t>
            </a:r>
          </a:p>
          <a:p>
            <a:pPr marL="0" indent="0" algn="ctr">
              <a:buNone/>
            </a:pPr>
            <a:endParaRPr lang="en-GB" dirty="0"/>
          </a:p>
          <a:p>
            <a:pPr marL="0" indent="0" algn="ctr">
              <a:buNone/>
            </a:pPr>
            <a:r>
              <a:rPr lang="en-GB" sz="2200" dirty="0"/>
              <a:t>Contact our education team at </a:t>
            </a:r>
            <a:r>
              <a:rPr lang="en-GB" sz="2200" dirty="0">
                <a:solidFill>
                  <a:schemeClr val="tx2"/>
                </a:solidFill>
                <a:hlinkClick r:id="rId2">
                  <a:extLst>
                    <a:ext uri="{A12FA001-AC4F-418D-AE19-62706E023703}">
                      <ahyp:hlinkClr xmlns:ahyp="http://schemas.microsoft.com/office/drawing/2018/hyperlinkcolor" val="tx"/>
                    </a:ext>
                  </a:extLst>
                </a:hlinkClick>
              </a:rPr>
              <a:t>education@geolsoc.org.uk</a:t>
            </a:r>
            <a:r>
              <a:rPr lang="en-GB" sz="2200" dirty="0">
                <a:solidFill>
                  <a:schemeClr val="tx2"/>
                </a:solidFill>
              </a:rPr>
              <a:t> </a:t>
            </a:r>
          </a:p>
          <a:p>
            <a:pPr marL="0" indent="0" algn="ctr">
              <a:buNone/>
            </a:pPr>
            <a:endParaRPr lang="en-GB" sz="2600" dirty="0"/>
          </a:p>
          <a:p>
            <a:pPr marL="0" indent="0" algn="ctr">
              <a:buNone/>
            </a:pPr>
            <a:r>
              <a:rPr lang="en-GB" sz="2600" dirty="0"/>
              <a:t>This lesson was created as part of a project funded by the</a:t>
            </a:r>
          </a:p>
          <a:p>
            <a:pPr marL="0" indent="0" algn="ctr">
              <a:buNone/>
            </a:pPr>
            <a:r>
              <a:rPr lang="en-GB" sz="2600" dirty="0"/>
              <a:t>UK Space Agency ‘Space for All’ fund</a:t>
            </a:r>
          </a:p>
        </p:txBody>
      </p:sp>
      <p:pic>
        <p:nvPicPr>
          <p:cNvPr id="9" name="Picture 8" descr="A close up of a logo&#10;&#10;Description automatically generated">
            <a:extLst>
              <a:ext uri="{FF2B5EF4-FFF2-40B4-BE49-F238E27FC236}">
                <a16:creationId xmlns:a16="http://schemas.microsoft.com/office/drawing/2014/main" id="{41490B52-171F-3ABA-6041-EC60E59952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3852" y="5445225"/>
            <a:ext cx="2664296" cy="746003"/>
          </a:xfrm>
          <a:prstGeom prst="rect">
            <a:avLst/>
          </a:prstGeom>
        </p:spPr>
      </p:pic>
    </p:spTree>
    <p:extLst>
      <p:ext uri="{BB962C8B-B14F-4D97-AF65-F5344CB8AC3E}">
        <p14:creationId xmlns:p14="http://schemas.microsoft.com/office/powerpoint/2010/main" val="7807733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le of rocks">
            <a:extLst>
              <a:ext uri="{FF2B5EF4-FFF2-40B4-BE49-F238E27FC236}">
                <a16:creationId xmlns:a16="http://schemas.microsoft.com/office/drawing/2014/main" id="{84904C05-2E82-2B96-5C17-C6299C28E4F2}"/>
              </a:ext>
            </a:extLst>
          </p:cNvPr>
          <p:cNvPicPr>
            <a:picLocks noChangeAspect="1"/>
          </p:cNvPicPr>
          <p:nvPr/>
        </p:nvPicPr>
        <p:blipFill>
          <a:blip r:embed="rId3" cstate="print">
            <a:extLst>
              <a:ext uri="{28A0092B-C50C-407E-A947-70E740481C1C}">
                <a14:useLocalDpi xmlns:a14="http://schemas.microsoft.com/office/drawing/2010/main" val="0"/>
              </a:ext>
            </a:extLst>
          </a:blip>
          <a:srcRect b="27307"/>
          <a:stretch/>
        </p:blipFill>
        <p:spPr>
          <a:xfrm>
            <a:off x="1685637" y="2132856"/>
            <a:ext cx="8820726" cy="4274728"/>
          </a:xfrm>
          <a:prstGeom prst="rect">
            <a:avLst/>
          </a:prstGeom>
        </p:spPr>
      </p:pic>
      <p:sp>
        <p:nvSpPr>
          <p:cNvPr id="7" name="TextBox 6">
            <a:extLst>
              <a:ext uri="{FF2B5EF4-FFF2-40B4-BE49-F238E27FC236}">
                <a16:creationId xmlns:a16="http://schemas.microsoft.com/office/drawing/2014/main" id="{A39C63E3-E729-373F-8BBE-150A7EC473F0}"/>
              </a:ext>
            </a:extLst>
          </p:cNvPr>
          <p:cNvSpPr txBox="1"/>
          <p:nvPr/>
        </p:nvSpPr>
        <p:spPr>
          <a:xfrm>
            <a:off x="5710753" y="3264255"/>
            <a:ext cx="770494" cy="1938992"/>
          </a:xfrm>
          <a:prstGeom prst="rect">
            <a:avLst/>
          </a:prstGeom>
          <a:noFill/>
        </p:spPr>
        <p:txBody>
          <a:bodyPr wrap="square" rtlCol="0">
            <a:spAutoFit/>
          </a:bodyPr>
          <a:lstStyle/>
          <a:p>
            <a:r>
              <a:rPr lang="en-GB" sz="12000" dirty="0">
                <a:ln>
                  <a:solidFill>
                    <a:schemeClr val="tx1"/>
                  </a:solidFill>
                </a:ln>
                <a:solidFill>
                  <a:schemeClr val="bg1"/>
                </a:solidFill>
                <a:latin typeface="+mj-lt"/>
              </a:rPr>
              <a:t>?</a:t>
            </a:r>
          </a:p>
        </p:txBody>
      </p:sp>
      <p:pic>
        <p:nvPicPr>
          <p:cNvPr id="3" name="Picture 2" descr="A black background with white text&#10;&#10;AI-generated content may be incorrect.">
            <a:extLst>
              <a:ext uri="{FF2B5EF4-FFF2-40B4-BE49-F238E27FC236}">
                <a16:creationId xmlns:a16="http://schemas.microsoft.com/office/drawing/2014/main" id="{9E789D70-F66B-1EA4-CCFF-B330D30ABD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32656"/>
            <a:ext cx="7994150" cy="1443658"/>
          </a:xfrm>
          <a:prstGeom prst="rect">
            <a:avLst/>
          </a:prstGeom>
        </p:spPr>
      </p:pic>
    </p:spTree>
    <p:extLst>
      <p:ext uri="{BB962C8B-B14F-4D97-AF65-F5344CB8AC3E}">
        <p14:creationId xmlns:p14="http://schemas.microsoft.com/office/powerpoint/2010/main" val="41024569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1" name="Picture 9" descr="C:\Users\amy.ball\Downloads\pyrite-1435118_1920.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972855" y="4649268"/>
            <a:ext cx="1467081" cy="1293629"/>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Image result for salt"/>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latin typeface="Pompiere " panose="02000000000000000000" pitchFamily="2" charset="0"/>
            </a:endParaRPr>
          </a:p>
        </p:txBody>
      </p:sp>
      <p:pic>
        <p:nvPicPr>
          <p:cNvPr id="3078" name="Picture 6" descr="Image result for salt"/>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5364" l="9877" r="89815"/>
                    </a14:imgEffect>
                  </a14:imgLayer>
                </a14:imgProps>
              </a:ext>
              <a:ext uri="{28A0092B-C50C-407E-A947-70E740481C1C}">
                <a14:useLocalDpi xmlns:a14="http://schemas.microsoft.com/office/drawing/2010/main" val="0"/>
              </a:ext>
            </a:extLst>
          </a:blip>
          <a:srcRect/>
          <a:stretch>
            <a:fillRect/>
          </a:stretch>
        </p:blipFill>
        <p:spPr bwMode="auto">
          <a:xfrm rot="867091">
            <a:off x="814380" y="4898761"/>
            <a:ext cx="890244" cy="124390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03629" y="6055693"/>
            <a:ext cx="1112805" cy="369332"/>
          </a:xfrm>
          <a:prstGeom prst="rect">
            <a:avLst/>
          </a:prstGeom>
          <a:noFill/>
        </p:spPr>
        <p:txBody>
          <a:bodyPr wrap="none" rtlCol="0">
            <a:spAutoFit/>
          </a:bodyPr>
          <a:lstStyle/>
          <a:p>
            <a:r>
              <a:rPr lang="en-GB" dirty="0">
                <a:solidFill>
                  <a:srgbClr val="A6D670"/>
                </a:solidFill>
                <a:latin typeface="PT Sans Narrow" panose="020B0506020203020204" pitchFamily="34" charset="0"/>
              </a:rPr>
              <a:t>Halite (salt)</a:t>
            </a:r>
          </a:p>
        </p:txBody>
      </p:sp>
      <p:sp>
        <p:nvSpPr>
          <p:cNvPr id="9" name="TextBox 8"/>
          <p:cNvSpPr txBox="1"/>
          <p:nvPr/>
        </p:nvSpPr>
        <p:spPr>
          <a:xfrm>
            <a:off x="2985368" y="4845114"/>
            <a:ext cx="646331" cy="369332"/>
          </a:xfrm>
          <a:prstGeom prst="rect">
            <a:avLst/>
          </a:prstGeom>
          <a:noFill/>
        </p:spPr>
        <p:txBody>
          <a:bodyPr wrap="none" rtlCol="0">
            <a:spAutoFit/>
          </a:bodyPr>
          <a:lstStyle/>
          <a:p>
            <a:r>
              <a:rPr lang="en-GB" dirty="0">
                <a:solidFill>
                  <a:srgbClr val="A6D670"/>
                </a:solidFill>
                <a:latin typeface="PT Sans Narrow" panose="020B0506020203020204" pitchFamily="34" charset="0"/>
              </a:rPr>
              <a:t>Pyrite</a:t>
            </a:r>
          </a:p>
        </p:txBody>
      </p:sp>
      <p:pic>
        <p:nvPicPr>
          <p:cNvPr id="3080" name="Picture 8" descr="C:\Users\amy.ball\Downloads\QuartzUSGOV.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5313" b="90000" l="8056" r="93333"/>
                    </a14:imgEffect>
                  </a14:imgLayer>
                </a14:imgProps>
              </a:ext>
              <a:ext uri="{28A0092B-C50C-407E-A947-70E740481C1C}">
                <a14:useLocalDpi xmlns:a14="http://schemas.microsoft.com/office/drawing/2010/main" val="0"/>
              </a:ext>
            </a:extLst>
          </a:blip>
          <a:srcRect/>
          <a:stretch>
            <a:fillRect/>
          </a:stretch>
        </p:blipFill>
        <p:spPr bwMode="auto">
          <a:xfrm>
            <a:off x="3863033" y="4715550"/>
            <a:ext cx="1326797" cy="117937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793843" y="4775908"/>
            <a:ext cx="713657" cy="369332"/>
          </a:xfrm>
          <a:prstGeom prst="rect">
            <a:avLst/>
          </a:prstGeom>
          <a:noFill/>
        </p:spPr>
        <p:txBody>
          <a:bodyPr wrap="none" rtlCol="0">
            <a:spAutoFit/>
          </a:bodyPr>
          <a:lstStyle/>
          <a:p>
            <a:r>
              <a:rPr lang="en-GB" dirty="0">
                <a:solidFill>
                  <a:srgbClr val="A6D670"/>
                </a:solidFill>
                <a:latin typeface="PT Sans Narrow" panose="020B0506020203020204" pitchFamily="34" charset="0"/>
              </a:rPr>
              <a:t>Quartz</a:t>
            </a:r>
          </a:p>
        </p:txBody>
      </p:sp>
      <p:pic>
        <p:nvPicPr>
          <p:cNvPr id="3082" name="Picture 10" descr="C:\Users\amy.ball\Downloads\mineral-979521_1920.jpg"/>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16137" t="14243" r="14608" b="11786"/>
          <a:stretch/>
        </p:blipFill>
        <p:spPr bwMode="auto">
          <a:xfrm>
            <a:off x="5660109" y="4871880"/>
            <a:ext cx="1166871" cy="90293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6089533" y="5796951"/>
            <a:ext cx="728084" cy="369332"/>
          </a:xfrm>
          <a:prstGeom prst="rect">
            <a:avLst/>
          </a:prstGeom>
          <a:noFill/>
        </p:spPr>
        <p:txBody>
          <a:bodyPr wrap="none" rtlCol="0">
            <a:spAutoFit/>
          </a:bodyPr>
          <a:lstStyle/>
          <a:p>
            <a:r>
              <a:rPr lang="en-GB" dirty="0">
                <a:solidFill>
                  <a:srgbClr val="A6D670"/>
                </a:solidFill>
                <a:latin typeface="PT Sans Narrow" panose="020B0506020203020204" pitchFamily="34" charset="0"/>
              </a:rPr>
              <a:t>Calcite</a:t>
            </a:r>
          </a:p>
        </p:txBody>
      </p:sp>
      <p:sp>
        <p:nvSpPr>
          <p:cNvPr id="8" name="Freeform 7"/>
          <p:cNvSpPr/>
          <p:nvPr/>
        </p:nvSpPr>
        <p:spPr>
          <a:xfrm>
            <a:off x="1716027" y="6387705"/>
            <a:ext cx="1132764" cy="196208"/>
          </a:xfrm>
          <a:custGeom>
            <a:avLst/>
            <a:gdLst>
              <a:gd name="connsiteX0" fmla="*/ 1132764 w 1132764"/>
              <a:gd name="connsiteY0" fmla="*/ 0 h 196208"/>
              <a:gd name="connsiteX1" fmla="*/ 436728 w 1132764"/>
              <a:gd name="connsiteY1" fmla="*/ 191069 h 196208"/>
              <a:gd name="connsiteX2" fmla="*/ 0 w 1132764"/>
              <a:gd name="connsiteY2" fmla="*/ 122830 h 196208"/>
            </a:gdLst>
            <a:ahLst/>
            <a:cxnLst>
              <a:cxn ang="0">
                <a:pos x="connsiteX0" y="connsiteY0"/>
              </a:cxn>
              <a:cxn ang="0">
                <a:pos x="connsiteX1" y="connsiteY1"/>
              </a:cxn>
              <a:cxn ang="0">
                <a:pos x="connsiteX2" y="connsiteY2"/>
              </a:cxn>
            </a:cxnLst>
            <a:rect l="l" t="t" r="r" b="b"/>
            <a:pathLst>
              <a:path w="1132764" h="196208">
                <a:moveTo>
                  <a:pt x="1132764" y="0"/>
                </a:moveTo>
                <a:cubicBezTo>
                  <a:pt x="879143" y="85298"/>
                  <a:pt x="625522" y="170597"/>
                  <a:pt x="436728" y="191069"/>
                </a:cubicBezTo>
                <a:cubicBezTo>
                  <a:pt x="247934" y="211541"/>
                  <a:pt x="123967" y="167185"/>
                  <a:pt x="0" y="122830"/>
                </a:cubicBezTo>
              </a:path>
            </a:pathLst>
          </a:custGeom>
          <a:noFill/>
          <a:ln w="57150">
            <a:solidFill>
              <a:srgbClr val="A6D67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6D670"/>
              </a:solidFill>
              <a:latin typeface="Pompiere " panose="02000000000000000000" pitchFamily="2" charset="0"/>
            </a:endParaRPr>
          </a:p>
        </p:txBody>
      </p:sp>
      <p:sp>
        <p:nvSpPr>
          <p:cNvPr id="10" name="Freeform 9"/>
          <p:cNvSpPr/>
          <p:nvPr/>
        </p:nvSpPr>
        <p:spPr>
          <a:xfrm>
            <a:off x="3105057" y="5807064"/>
            <a:ext cx="187260" cy="328739"/>
          </a:xfrm>
          <a:custGeom>
            <a:avLst/>
            <a:gdLst>
              <a:gd name="connsiteX0" fmla="*/ 354842 w 354842"/>
              <a:gd name="connsiteY0" fmla="*/ 395785 h 395785"/>
              <a:gd name="connsiteX1" fmla="*/ 68239 w 354842"/>
              <a:gd name="connsiteY1" fmla="*/ 232012 h 395785"/>
              <a:gd name="connsiteX2" fmla="*/ 0 w 354842"/>
              <a:gd name="connsiteY2" fmla="*/ 0 h 395785"/>
            </a:gdLst>
            <a:ahLst/>
            <a:cxnLst>
              <a:cxn ang="0">
                <a:pos x="connsiteX0" y="connsiteY0"/>
              </a:cxn>
              <a:cxn ang="0">
                <a:pos x="connsiteX1" y="connsiteY1"/>
              </a:cxn>
              <a:cxn ang="0">
                <a:pos x="connsiteX2" y="connsiteY2"/>
              </a:cxn>
            </a:cxnLst>
            <a:rect l="l" t="t" r="r" b="b"/>
            <a:pathLst>
              <a:path w="354842" h="395785">
                <a:moveTo>
                  <a:pt x="354842" y="395785"/>
                </a:moveTo>
                <a:cubicBezTo>
                  <a:pt x="241110" y="346880"/>
                  <a:pt x="127379" y="297976"/>
                  <a:pt x="68239" y="232012"/>
                </a:cubicBezTo>
                <a:cubicBezTo>
                  <a:pt x="9099" y="166048"/>
                  <a:pt x="4549" y="83024"/>
                  <a:pt x="0" y="0"/>
                </a:cubicBezTo>
              </a:path>
            </a:pathLst>
          </a:custGeom>
          <a:noFill/>
          <a:ln w="57150">
            <a:solidFill>
              <a:srgbClr val="A6D67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6D670"/>
              </a:solidFill>
              <a:latin typeface="Pompiere " panose="02000000000000000000" pitchFamily="2" charset="0"/>
            </a:endParaRPr>
          </a:p>
        </p:txBody>
      </p:sp>
      <p:sp>
        <p:nvSpPr>
          <p:cNvPr id="12" name="Freeform 11"/>
          <p:cNvSpPr/>
          <p:nvPr/>
        </p:nvSpPr>
        <p:spPr>
          <a:xfrm>
            <a:off x="4196866" y="5865557"/>
            <a:ext cx="351499" cy="230284"/>
          </a:xfrm>
          <a:custGeom>
            <a:avLst/>
            <a:gdLst>
              <a:gd name="connsiteX0" fmla="*/ 0 w 204717"/>
              <a:gd name="connsiteY0" fmla="*/ 272955 h 272955"/>
              <a:gd name="connsiteX1" fmla="*/ 150126 w 204717"/>
              <a:gd name="connsiteY1" fmla="*/ 122830 h 272955"/>
              <a:gd name="connsiteX2" fmla="*/ 204717 w 204717"/>
              <a:gd name="connsiteY2" fmla="*/ 0 h 272955"/>
            </a:gdLst>
            <a:ahLst/>
            <a:cxnLst>
              <a:cxn ang="0">
                <a:pos x="connsiteX0" y="connsiteY0"/>
              </a:cxn>
              <a:cxn ang="0">
                <a:pos x="connsiteX1" y="connsiteY1"/>
              </a:cxn>
              <a:cxn ang="0">
                <a:pos x="connsiteX2" y="connsiteY2"/>
              </a:cxn>
            </a:cxnLst>
            <a:rect l="l" t="t" r="r" b="b"/>
            <a:pathLst>
              <a:path w="204717" h="272955">
                <a:moveTo>
                  <a:pt x="0" y="272955"/>
                </a:moveTo>
                <a:cubicBezTo>
                  <a:pt x="58003" y="220638"/>
                  <a:pt x="116007" y="168322"/>
                  <a:pt x="150126" y="122830"/>
                </a:cubicBezTo>
                <a:cubicBezTo>
                  <a:pt x="184245" y="77338"/>
                  <a:pt x="194481" y="38669"/>
                  <a:pt x="204717" y="0"/>
                </a:cubicBezTo>
              </a:path>
            </a:pathLst>
          </a:custGeom>
          <a:noFill/>
          <a:ln w="57150">
            <a:solidFill>
              <a:srgbClr val="A6D67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6D670"/>
              </a:solidFill>
              <a:latin typeface="Pompiere " panose="02000000000000000000" pitchFamily="2" charset="0"/>
            </a:endParaRPr>
          </a:p>
        </p:txBody>
      </p:sp>
      <p:pic>
        <p:nvPicPr>
          <p:cNvPr id="3084" name="Picture 12" descr="https://upload.wikimedia.org/wikipedia/commons/thumb/8/84/Periodic_table.svg/779px-Periodic_table.svg.png"/>
          <p:cNvPicPr>
            <a:picLocks noChangeAspect="1" noChangeArrowheads="1"/>
          </p:cNvPicPr>
          <p:nvPr/>
        </p:nvPicPr>
        <p:blipFill rotWithShape="1">
          <a:blip r:embed="rId11">
            <a:duotone>
              <a:prstClr val="black"/>
              <a:schemeClr val="accent5">
                <a:tint val="45000"/>
                <a:satMod val="400000"/>
              </a:schemeClr>
            </a:duotone>
            <a:extLst>
              <a:ext uri="{28A0092B-C50C-407E-A947-70E740481C1C}">
                <a14:useLocalDpi xmlns:a14="http://schemas.microsoft.com/office/drawing/2010/main" val="0"/>
              </a:ext>
            </a:extLst>
          </a:blip>
          <a:srcRect t="8790" b="1"/>
          <a:stretch/>
        </p:blipFill>
        <p:spPr bwMode="auto">
          <a:xfrm>
            <a:off x="856766" y="2213744"/>
            <a:ext cx="4514301" cy="2241076"/>
          </a:xfrm>
          <a:prstGeom prst="rect">
            <a:avLst/>
          </a:prstGeom>
          <a:noFill/>
          <a:extLst>
            <a:ext uri="{909E8E84-426E-40DD-AFC4-6F175D3DCCD1}">
              <a14:hiddenFill xmlns:a14="http://schemas.microsoft.com/office/drawing/2010/main">
                <a:solidFill>
                  <a:srgbClr val="FFFFFF"/>
                </a:solidFill>
              </a14:hiddenFill>
            </a:ext>
          </a:extLst>
        </p:spPr>
      </p:pic>
      <p:sp>
        <p:nvSpPr>
          <p:cNvPr id="51" name="Freeform 50"/>
          <p:cNvSpPr/>
          <p:nvPr/>
        </p:nvSpPr>
        <p:spPr>
          <a:xfrm>
            <a:off x="5179601" y="5829134"/>
            <a:ext cx="519970" cy="290910"/>
          </a:xfrm>
          <a:custGeom>
            <a:avLst/>
            <a:gdLst>
              <a:gd name="connsiteX0" fmla="*/ 0 w 204717"/>
              <a:gd name="connsiteY0" fmla="*/ 272955 h 272955"/>
              <a:gd name="connsiteX1" fmla="*/ 150126 w 204717"/>
              <a:gd name="connsiteY1" fmla="*/ 122830 h 272955"/>
              <a:gd name="connsiteX2" fmla="*/ 204717 w 204717"/>
              <a:gd name="connsiteY2" fmla="*/ 0 h 272955"/>
            </a:gdLst>
            <a:ahLst/>
            <a:cxnLst>
              <a:cxn ang="0">
                <a:pos x="connsiteX0" y="connsiteY0"/>
              </a:cxn>
              <a:cxn ang="0">
                <a:pos x="connsiteX1" y="connsiteY1"/>
              </a:cxn>
              <a:cxn ang="0">
                <a:pos x="connsiteX2" y="connsiteY2"/>
              </a:cxn>
            </a:cxnLst>
            <a:rect l="l" t="t" r="r" b="b"/>
            <a:pathLst>
              <a:path w="204717" h="272955">
                <a:moveTo>
                  <a:pt x="0" y="272955"/>
                </a:moveTo>
                <a:cubicBezTo>
                  <a:pt x="58003" y="220638"/>
                  <a:pt x="116007" y="168322"/>
                  <a:pt x="150126" y="122830"/>
                </a:cubicBezTo>
                <a:cubicBezTo>
                  <a:pt x="184245" y="77338"/>
                  <a:pt x="194481" y="38669"/>
                  <a:pt x="204717" y="0"/>
                </a:cubicBezTo>
              </a:path>
            </a:pathLst>
          </a:custGeom>
          <a:noFill/>
          <a:ln w="57150">
            <a:solidFill>
              <a:srgbClr val="A6D67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6D670"/>
              </a:solidFill>
              <a:latin typeface="Pompiere " panose="02000000000000000000" pitchFamily="2" charset="0"/>
            </a:endParaRPr>
          </a:p>
        </p:txBody>
      </p:sp>
      <p:sp>
        <p:nvSpPr>
          <p:cNvPr id="63" name="TextBox 62"/>
          <p:cNvSpPr txBox="1"/>
          <p:nvPr/>
        </p:nvSpPr>
        <p:spPr>
          <a:xfrm>
            <a:off x="7149070" y="2479166"/>
            <a:ext cx="1303562" cy="369332"/>
          </a:xfrm>
          <a:prstGeom prst="rect">
            <a:avLst/>
          </a:prstGeom>
          <a:noFill/>
        </p:spPr>
        <p:txBody>
          <a:bodyPr wrap="none" rtlCol="0">
            <a:spAutoFit/>
          </a:bodyPr>
          <a:lstStyle/>
          <a:p>
            <a:r>
              <a:rPr lang="en-GB" dirty="0">
                <a:solidFill>
                  <a:srgbClr val="D45242"/>
                </a:solidFill>
                <a:latin typeface="PT Sans Narrow" panose="020B0506020203020204" pitchFamily="34" charset="0"/>
              </a:rPr>
              <a:t>Conglomerate</a:t>
            </a:r>
          </a:p>
        </p:txBody>
      </p:sp>
      <p:sp>
        <p:nvSpPr>
          <p:cNvPr id="64" name="TextBox 63"/>
          <p:cNvSpPr txBox="1"/>
          <p:nvPr/>
        </p:nvSpPr>
        <p:spPr>
          <a:xfrm>
            <a:off x="9090254" y="2800733"/>
            <a:ext cx="676788" cy="369332"/>
          </a:xfrm>
          <a:prstGeom prst="rect">
            <a:avLst/>
          </a:prstGeom>
          <a:noFill/>
        </p:spPr>
        <p:txBody>
          <a:bodyPr wrap="none" rtlCol="0">
            <a:spAutoFit/>
          </a:bodyPr>
          <a:lstStyle/>
          <a:p>
            <a:r>
              <a:rPr lang="en-GB" dirty="0">
                <a:solidFill>
                  <a:srgbClr val="D45242"/>
                </a:solidFill>
                <a:latin typeface="PT Sans Narrow" panose="020B0506020203020204" pitchFamily="34" charset="0"/>
              </a:rPr>
              <a:t>Basalt</a:t>
            </a:r>
          </a:p>
        </p:txBody>
      </p:sp>
      <p:sp>
        <p:nvSpPr>
          <p:cNvPr id="65" name="TextBox 64"/>
          <p:cNvSpPr txBox="1"/>
          <p:nvPr/>
        </p:nvSpPr>
        <p:spPr>
          <a:xfrm>
            <a:off x="8771980" y="2008285"/>
            <a:ext cx="1015021" cy="369332"/>
          </a:xfrm>
          <a:prstGeom prst="rect">
            <a:avLst/>
          </a:prstGeom>
          <a:noFill/>
        </p:spPr>
        <p:txBody>
          <a:bodyPr wrap="none" rtlCol="0">
            <a:spAutoFit/>
          </a:bodyPr>
          <a:lstStyle/>
          <a:p>
            <a:r>
              <a:rPr lang="en-GB" dirty="0">
                <a:solidFill>
                  <a:srgbClr val="D45242"/>
                </a:solidFill>
                <a:latin typeface="PT Sans Narrow" panose="020B0506020203020204" pitchFamily="34" charset="0"/>
              </a:rPr>
              <a:t>Sandstone</a:t>
            </a:r>
          </a:p>
        </p:txBody>
      </p:sp>
      <p:sp>
        <p:nvSpPr>
          <p:cNvPr id="66" name="TextBox 65"/>
          <p:cNvSpPr txBox="1"/>
          <p:nvPr/>
        </p:nvSpPr>
        <p:spPr>
          <a:xfrm>
            <a:off x="8220498" y="4660448"/>
            <a:ext cx="763351" cy="369332"/>
          </a:xfrm>
          <a:prstGeom prst="rect">
            <a:avLst/>
          </a:prstGeom>
          <a:noFill/>
        </p:spPr>
        <p:txBody>
          <a:bodyPr wrap="none" rtlCol="0">
            <a:spAutoFit/>
          </a:bodyPr>
          <a:lstStyle/>
          <a:p>
            <a:r>
              <a:rPr lang="en-GB" dirty="0">
                <a:solidFill>
                  <a:srgbClr val="D45242"/>
                </a:solidFill>
                <a:latin typeface="PT Sans Narrow" panose="020B0506020203020204" pitchFamily="34" charset="0"/>
              </a:rPr>
              <a:t>Granite</a:t>
            </a:r>
          </a:p>
        </p:txBody>
      </p:sp>
      <p:sp>
        <p:nvSpPr>
          <p:cNvPr id="67" name="TextBox 66"/>
          <p:cNvSpPr txBox="1"/>
          <p:nvPr/>
        </p:nvSpPr>
        <p:spPr>
          <a:xfrm>
            <a:off x="11059964" y="6095841"/>
            <a:ext cx="700833" cy="369332"/>
          </a:xfrm>
          <a:prstGeom prst="rect">
            <a:avLst/>
          </a:prstGeom>
          <a:noFill/>
        </p:spPr>
        <p:txBody>
          <a:bodyPr wrap="none" rtlCol="0">
            <a:spAutoFit/>
          </a:bodyPr>
          <a:lstStyle/>
          <a:p>
            <a:r>
              <a:rPr lang="en-GB" dirty="0">
                <a:solidFill>
                  <a:srgbClr val="D45242"/>
                </a:solidFill>
                <a:latin typeface="PT Sans Narrow" panose="020B0506020203020204" pitchFamily="34" charset="0"/>
              </a:rPr>
              <a:t>Gneiss</a:t>
            </a:r>
          </a:p>
        </p:txBody>
      </p:sp>
      <p:sp>
        <p:nvSpPr>
          <p:cNvPr id="68" name="TextBox 67"/>
          <p:cNvSpPr txBox="1"/>
          <p:nvPr/>
        </p:nvSpPr>
        <p:spPr>
          <a:xfrm>
            <a:off x="10901846" y="4053093"/>
            <a:ext cx="827471" cy="369332"/>
          </a:xfrm>
          <a:prstGeom prst="rect">
            <a:avLst/>
          </a:prstGeom>
          <a:noFill/>
        </p:spPr>
        <p:txBody>
          <a:bodyPr wrap="none" rtlCol="0">
            <a:spAutoFit/>
          </a:bodyPr>
          <a:lstStyle/>
          <a:p>
            <a:r>
              <a:rPr lang="en-GB" dirty="0" err="1">
                <a:solidFill>
                  <a:srgbClr val="D45242"/>
                </a:solidFill>
                <a:latin typeface="PT Sans Narrow" panose="020B0506020203020204" pitchFamily="34" charset="0"/>
              </a:rPr>
              <a:t>Eclogite</a:t>
            </a:r>
            <a:endParaRPr lang="en-GB" dirty="0">
              <a:solidFill>
                <a:srgbClr val="D45242"/>
              </a:solidFill>
              <a:latin typeface="PT Sans Narrow" panose="020B0506020203020204" pitchFamily="34" charset="0"/>
            </a:endParaRPr>
          </a:p>
        </p:txBody>
      </p:sp>
      <p:sp>
        <p:nvSpPr>
          <p:cNvPr id="38" name="Freeform 37"/>
          <p:cNvSpPr/>
          <p:nvPr/>
        </p:nvSpPr>
        <p:spPr>
          <a:xfrm>
            <a:off x="263352" y="1730380"/>
            <a:ext cx="6149270" cy="2906973"/>
          </a:xfrm>
          <a:custGeom>
            <a:avLst/>
            <a:gdLst>
              <a:gd name="connsiteX0" fmla="*/ 13647 w 4667534"/>
              <a:gd name="connsiteY0" fmla="*/ 341194 h 2906973"/>
              <a:gd name="connsiteX1" fmla="*/ 4667534 w 4667534"/>
              <a:gd name="connsiteY1" fmla="*/ 0 h 2906973"/>
              <a:gd name="connsiteX2" fmla="*/ 4626591 w 4667534"/>
              <a:gd name="connsiteY2" fmla="*/ 2866030 h 2906973"/>
              <a:gd name="connsiteX3" fmla="*/ 0 w 4667534"/>
              <a:gd name="connsiteY3" fmla="*/ 2906973 h 2906973"/>
              <a:gd name="connsiteX4" fmla="*/ 13647 w 4667534"/>
              <a:gd name="connsiteY4" fmla="*/ 341194 h 2906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67534" h="2906973">
                <a:moveTo>
                  <a:pt x="13647" y="341194"/>
                </a:moveTo>
                <a:lnTo>
                  <a:pt x="4667534" y="0"/>
                </a:lnTo>
                <a:lnTo>
                  <a:pt x="4626591" y="2866030"/>
                </a:lnTo>
                <a:lnTo>
                  <a:pt x="0" y="2906973"/>
                </a:lnTo>
                <a:lnTo>
                  <a:pt x="13647" y="341194"/>
                </a:lnTo>
                <a:close/>
              </a:path>
            </a:pathLst>
          </a:custGeom>
          <a:noFill/>
          <a:ln w="38100">
            <a:solidFill>
              <a:srgbClr val="2BB8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ompiere " panose="02000000000000000000" pitchFamily="2" charset="0"/>
            </a:endParaRPr>
          </a:p>
        </p:txBody>
      </p:sp>
      <p:sp>
        <p:nvSpPr>
          <p:cNvPr id="39" name="Freeform 38"/>
          <p:cNvSpPr/>
          <p:nvPr/>
        </p:nvSpPr>
        <p:spPr>
          <a:xfrm>
            <a:off x="6534610" y="1460311"/>
            <a:ext cx="5394037" cy="5332156"/>
          </a:xfrm>
          <a:custGeom>
            <a:avLst/>
            <a:gdLst>
              <a:gd name="connsiteX0" fmla="*/ 0 w 4135272"/>
              <a:gd name="connsiteY0" fmla="*/ 259308 h 5336275"/>
              <a:gd name="connsiteX1" fmla="*/ 4135272 w 4135272"/>
              <a:gd name="connsiteY1" fmla="*/ 0 h 5336275"/>
              <a:gd name="connsiteX2" fmla="*/ 4107976 w 4135272"/>
              <a:gd name="connsiteY2" fmla="*/ 5308980 h 5336275"/>
              <a:gd name="connsiteX3" fmla="*/ 1078173 w 4135272"/>
              <a:gd name="connsiteY3" fmla="*/ 5336275 h 5336275"/>
              <a:gd name="connsiteX4" fmla="*/ 573206 w 4135272"/>
              <a:gd name="connsiteY4" fmla="*/ 3302759 h 5336275"/>
              <a:gd name="connsiteX5" fmla="*/ 0 w 4135272"/>
              <a:gd name="connsiteY5" fmla="*/ 3234520 h 5336275"/>
              <a:gd name="connsiteX6" fmla="*/ 0 w 4135272"/>
              <a:gd name="connsiteY6" fmla="*/ 259308 h 5336275"/>
              <a:gd name="connsiteX0" fmla="*/ 22240 w 4157512"/>
              <a:gd name="connsiteY0" fmla="*/ 259308 h 5336275"/>
              <a:gd name="connsiteX1" fmla="*/ 4157512 w 4157512"/>
              <a:gd name="connsiteY1" fmla="*/ 0 h 5336275"/>
              <a:gd name="connsiteX2" fmla="*/ 4130216 w 4157512"/>
              <a:gd name="connsiteY2" fmla="*/ 5308980 h 5336275"/>
              <a:gd name="connsiteX3" fmla="*/ 1100413 w 4157512"/>
              <a:gd name="connsiteY3" fmla="*/ 5336275 h 5336275"/>
              <a:gd name="connsiteX4" fmla="*/ 595446 w 4157512"/>
              <a:gd name="connsiteY4" fmla="*/ 3302759 h 5336275"/>
              <a:gd name="connsiteX5" fmla="*/ 0 w 4157512"/>
              <a:gd name="connsiteY5" fmla="*/ 3160379 h 5336275"/>
              <a:gd name="connsiteX6" fmla="*/ 22240 w 4157512"/>
              <a:gd name="connsiteY6" fmla="*/ 259308 h 5336275"/>
              <a:gd name="connsiteX0" fmla="*/ 25416 w 4160688"/>
              <a:gd name="connsiteY0" fmla="*/ 259308 h 5336275"/>
              <a:gd name="connsiteX1" fmla="*/ 4160688 w 4160688"/>
              <a:gd name="connsiteY1" fmla="*/ 0 h 5336275"/>
              <a:gd name="connsiteX2" fmla="*/ 4133392 w 4160688"/>
              <a:gd name="connsiteY2" fmla="*/ 5308980 h 5336275"/>
              <a:gd name="connsiteX3" fmla="*/ 1103589 w 4160688"/>
              <a:gd name="connsiteY3" fmla="*/ 5336275 h 5336275"/>
              <a:gd name="connsiteX4" fmla="*/ 598622 w 4160688"/>
              <a:gd name="connsiteY4" fmla="*/ 3302759 h 5336275"/>
              <a:gd name="connsiteX5" fmla="*/ 0 w 4160688"/>
              <a:gd name="connsiteY5" fmla="*/ 3143904 h 5336275"/>
              <a:gd name="connsiteX6" fmla="*/ 25416 w 4160688"/>
              <a:gd name="connsiteY6" fmla="*/ 259308 h 5336275"/>
              <a:gd name="connsiteX0" fmla="*/ 25416 w 4160688"/>
              <a:gd name="connsiteY0" fmla="*/ 259308 h 5332156"/>
              <a:gd name="connsiteX1" fmla="*/ 4160688 w 4160688"/>
              <a:gd name="connsiteY1" fmla="*/ 0 h 5332156"/>
              <a:gd name="connsiteX2" fmla="*/ 4133392 w 4160688"/>
              <a:gd name="connsiteY2" fmla="*/ 5308980 h 5332156"/>
              <a:gd name="connsiteX3" fmla="*/ 1059109 w 4160688"/>
              <a:gd name="connsiteY3" fmla="*/ 5332156 h 5332156"/>
              <a:gd name="connsiteX4" fmla="*/ 598622 w 4160688"/>
              <a:gd name="connsiteY4" fmla="*/ 3302759 h 5332156"/>
              <a:gd name="connsiteX5" fmla="*/ 0 w 4160688"/>
              <a:gd name="connsiteY5" fmla="*/ 3143904 h 5332156"/>
              <a:gd name="connsiteX6" fmla="*/ 25416 w 4160688"/>
              <a:gd name="connsiteY6" fmla="*/ 259308 h 5332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0688" h="5332156">
                <a:moveTo>
                  <a:pt x="25416" y="259308"/>
                </a:moveTo>
                <a:lnTo>
                  <a:pt x="4160688" y="0"/>
                </a:lnTo>
                <a:lnTo>
                  <a:pt x="4133392" y="5308980"/>
                </a:lnTo>
                <a:lnTo>
                  <a:pt x="1059109" y="5332156"/>
                </a:lnTo>
                <a:lnTo>
                  <a:pt x="598622" y="3302759"/>
                </a:lnTo>
                <a:lnTo>
                  <a:pt x="0" y="3143904"/>
                </a:lnTo>
                <a:lnTo>
                  <a:pt x="25416" y="259308"/>
                </a:lnTo>
                <a:close/>
              </a:path>
            </a:pathLst>
          </a:custGeom>
          <a:noFill/>
          <a:ln w="38100">
            <a:solidFill>
              <a:srgbClr val="D452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a:latin typeface="Pompiere " panose="02000000000000000000" pitchFamily="2" charset="0"/>
            </a:endParaRPr>
          </a:p>
        </p:txBody>
      </p:sp>
      <p:sp>
        <p:nvSpPr>
          <p:cNvPr id="40" name="Freeform 39"/>
          <p:cNvSpPr/>
          <p:nvPr/>
        </p:nvSpPr>
        <p:spPr>
          <a:xfrm>
            <a:off x="241266" y="4702093"/>
            <a:ext cx="7466926" cy="2094493"/>
          </a:xfrm>
          <a:custGeom>
            <a:avLst/>
            <a:gdLst>
              <a:gd name="connsiteX0" fmla="*/ 0 w 5691117"/>
              <a:gd name="connsiteY0" fmla="*/ 2088107 h 2101755"/>
              <a:gd name="connsiteX1" fmla="*/ 13648 w 5691117"/>
              <a:gd name="connsiteY1" fmla="*/ 54591 h 2101755"/>
              <a:gd name="connsiteX2" fmla="*/ 4476466 w 5691117"/>
              <a:gd name="connsiteY2" fmla="*/ 0 h 2101755"/>
              <a:gd name="connsiteX3" fmla="*/ 5295331 w 5691117"/>
              <a:gd name="connsiteY3" fmla="*/ 218364 h 2101755"/>
              <a:gd name="connsiteX4" fmla="*/ 5691117 w 5691117"/>
              <a:gd name="connsiteY4" fmla="*/ 2101755 h 2101755"/>
              <a:gd name="connsiteX5" fmla="*/ 0 w 5691117"/>
              <a:gd name="connsiteY5" fmla="*/ 2088107 h 2101755"/>
              <a:gd name="connsiteX0" fmla="*/ 0 w 5691117"/>
              <a:gd name="connsiteY0" fmla="*/ 2079869 h 2093517"/>
              <a:gd name="connsiteX1" fmla="*/ 13648 w 5691117"/>
              <a:gd name="connsiteY1" fmla="*/ 46353 h 2093517"/>
              <a:gd name="connsiteX2" fmla="*/ 4691245 w 5691117"/>
              <a:gd name="connsiteY2" fmla="*/ 0 h 2093517"/>
              <a:gd name="connsiteX3" fmla="*/ 5295331 w 5691117"/>
              <a:gd name="connsiteY3" fmla="*/ 210126 h 2093517"/>
              <a:gd name="connsiteX4" fmla="*/ 5691117 w 5691117"/>
              <a:gd name="connsiteY4" fmla="*/ 2093517 h 2093517"/>
              <a:gd name="connsiteX5" fmla="*/ 0 w 5691117"/>
              <a:gd name="connsiteY5" fmla="*/ 2079869 h 2093517"/>
              <a:gd name="connsiteX0" fmla="*/ 0 w 5691117"/>
              <a:gd name="connsiteY0" fmla="*/ 2079869 h 2093517"/>
              <a:gd name="connsiteX1" fmla="*/ 13648 w 5691117"/>
              <a:gd name="connsiteY1" fmla="*/ 46353 h 2093517"/>
              <a:gd name="connsiteX2" fmla="*/ 4691245 w 5691117"/>
              <a:gd name="connsiteY2" fmla="*/ 0 h 2093517"/>
              <a:gd name="connsiteX3" fmla="*/ 5307965 w 5691117"/>
              <a:gd name="connsiteY3" fmla="*/ 156580 h 2093517"/>
              <a:gd name="connsiteX4" fmla="*/ 5691117 w 5691117"/>
              <a:gd name="connsiteY4" fmla="*/ 2093517 h 2093517"/>
              <a:gd name="connsiteX5" fmla="*/ 0 w 5691117"/>
              <a:gd name="connsiteY5" fmla="*/ 2079869 h 2093517"/>
              <a:gd name="connsiteX0" fmla="*/ 0 w 5725861"/>
              <a:gd name="connsiteY0" fmla="*/ 2079869 h 2093517"/>
              <a:gd name="connsiteX1" fmla="*/ 13648 w 5725861"/>
              <a:gd name="connsiteY1" fmla="*/ 46353 h 2093517"/>
              <a:gd name="connsiteX2" fmla="*/ 4691245 w 5725861"/>
              <a:gd name="connsiteY2" fmla="*/ 0 h 2093517"/>
              <a:gd name="connsiteX3" fmla="*/ 5307965 w 5725861"/>
              <a:gd name="connsiteY3" fmla="*/ 156580 h 2093517"/>
              <a:gd name="connsiteX4" fmla="*/ 5725861 w 5725861"/>
              <a:gd name="connsiteY4" fmla="*/ 2093517 h 2093517"/>
              <a:gd name="connsiteX5" fmla="*/ 0 w 5725861"/>
              <a:gd name="connsiteY5" fmla="*/ 2079869 h 2093517"/>
              <a:gd name="connsiteX0" fmla="*/ 0 w 5725861"/>
              <a:gd name="connsiteY0" fmla="*/ 2083988 h 2097636"/>
              <a:gd name="connsiteX1" fmla="*/ 13648 w 5725861"/>
              <a:gd name="connsiteY1" fmla="*/ 50472 h 2097636"/>
              <a:gd name="connsiteX2" fmla="*/ 4675452 w 5725861"/>
              <a:gd name="connsiteY2" fmla="*/ 0 h 2097636"/>
              <a:gd name="connsiteX3" fmla="*/ 5307965 w 5725861"/>
              <a:gd name="connsiteY3" fmla="*/ 160699 h 2097636"/>
              <a:gd name="connsiteX4" fmla="*/ 5725861 w 5725861"/>
              <a:gd name="connsiteY4" fmla="*/ 2097636 h 2097636"/>
              <a:gd name="connsiteX5" fmla="*/ 0 w 5725861"/>
              <a:gd name="connsiteY5" fmla="*/ 2083988 h 2097636"/>
              <a:gd name="connsiteX0" fmla="*/ 0 w 5725861"/>
              <a:gd name="connsiteY0" fmla="*/ 2080845 h 2094493"/>
              <a:gd name="connsiteX1" fmla="*/ 13648 w 5725861"/>
              <a:gd name="connsiteY1" fmla="*/ 47329 h 2094493"/>
              <a:gd name="connsiteX2" fmla="*/ 4704367 w 5725861"/>
              <a:gd name="connsiteY2" fmla="*/ 0 h 2094493"/>
              <a:gd name="connsiteX3" fmla="*/ 5307965 w 5725861"/>
              <a:gd name="connsiteY3" fmla="*/ 157556 h 2094493"/>
              <a:gd name="connsiteX4" fmla="*/ 5725861 w 5725861"/>
              <a:gd name="connsiteY4" fmla="*/ 2094493 h 2094493"/>
              <a:gd name="connsiteX5" fmla="*/ 0 w 5725861"/>
              <a:gd name="connsiteY5" fmla="*/ 2080845 h 209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5861" h="2094493">
                <a:moveTo>
                  <a:pt x="0" y="2080845"/>
                </a:moveTo>
                <a:cubicBezTo>
                  <a:pt x="4549" y="1403006"/>
                  <a:pt x="9099" y="725168"/>
                  <a:pt x="13648" y="47329"/>
                </a:cubicBezTo>
                <a:lnTo>
                  <a:pt x="4704367" y="0"/>
                </a:lnTo>
                <a:lnTo>
                  <a:pt x="5307965" y="157556"/>
                </a:lnTo>
                <a:lnTo>
                  <a:pt x="5725861" y="2094493"/>
                </a:lnTo>
                <a:lnTo>
                  <a:pt x="0" y="2080845"/>
                </a:lnTo>
                <a:close/>
              </a:path>
            </a:pathLst>
          </a:custGeom>
          <a:noFill/>
          <a:ln w="38100">
            <a:solidFill>
              <a:srgbClr val="A6D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ompiere " panose="02000000000000000000" pitchFamily="2" charset="0"/>
            </a:endParaRPr>
          </a:p>
        </p:txBody>
      </p:sp>
      <p:cxnSp>
        <p:nvCxnSpPr>
          <p:cNvPr id="13" name="Straight Arrow Connector 12"/>
          <p:cNvCxnSpPr>
            <a:cxnSpLocks/>
          </p:cNvCxnSpPr>
          <p:nvPr/>
        </p:nvCxnSpPr>
        <p:spPr>
          <a:xfrm flipV="1">
            <a:off x="4023748" y="2117986"/>
            <a:ext cx="2722111" cy="234786"/>
          </a:xfrm>
          <a:prstGeom prst="straightConnector1">
            <a:avLst/>
          </a:prstGeom>
          <a:ln w="57150">
            <a:solidFill>
              <a:schemeClr val="tx1">
                <a:lumMod val="65000"/>
                <a:lumOff val="3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cxnSpLocks/>
          </p:cNvCxnSpPr>
          <p:nvPr/>
        </p:nvCxnSpPr>
        <p:spPr>
          <a:xfrm flipV="1">
            <a:off x="4605132" y="4154320"/>
            <a:ext cx="2890350" cy="548088"/>
          </a:xfrm>
          <a:prstGeom prst="straightConnector1">
            <a:avLst/>
          </a:prstGeom>
          <a:ln w="57150">
            <a:solidFill>
              <a:schemeClr val="tx1">
                <a:lumMod val="65000"/>
                <a:lumOff val="3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6" name="Picture 5" descr="A blue text on a black background&#10;&#10;AI-generated content may be incorrect.">
            <a:extLst>
              <a:ext uri="{FF2B5EF4-FFF2-40B4-BE49-F238E27FC236}">
                <a16:creationId xmlns:a16="http://schemas.microsoft.com/office/drawing/2014/main" id="{172BCC8D-16A7-9293-EABF-9D0BD5CF3BD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39520" y="2039223"/>
            <a:ext cx="2887315" cy="1177648"/>
          </a:xfrm>
          <a:prstGeom prst="rect">
            <a:avLst/>
          </a:prstGeom>
        </p:spPr>
      </p:pic>
      <p:pic>
        <p:nvPicPr>
          <p:cNvPr id="15" name="Picture 14" descr="A green text on a black background&#10;&#10;AI-generated content may be incorrect.">
            <a:extLst>
              <a:ext uri="{FF2B5EF4-FFF2-40B4-BE49-F238E27FC236}">
                <a16:creationId xmlns:a16="http://schemas.microsoft.com/office/drawing/2014/main" id="{B1D904E0-98C0-11DF-CBDC-0B4B9548D6B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693038" y="5959980"/>
            <a:ext cx="2615764" cy="1174877"/>
          </a:xfrm>
          <a:prstGeom prst="rect">
            <a:avLst/>
          </a:prstGeom>
        </p:spPr>
      </p:pic>
      <p:pic>
        <p:nvPicPr>
          <p:cNvPr id="23" name="Picture 22" descr="A red text on a black background&#10;&#10;AI-generated content may be incorrect.">
            <a:extLst>
              <a:ext uri="{FF2B5EF4-FFF2-40B4-BE49-F238E27FC236}">
                <a16:creationId xmlns:a16="http://schemas.microsoft.com/office/drawing/2014/main" id="{5FD00336-3D70-EBEA-39B2-E70693B1B204}"/>
              </a:ext>
            </a:extLst>
          </p:cNvPr>
          <p:cNvPicPr>
            <a:picLocks noChangeAspect="1"/>
          </p:cNvPicPr>
          <p:nvPr/>
        </p:nvPicPr>
        <p:blipFill>
          <a:blip r:embed="rId14">
            <a:extLst>
              <a:ext uri="{28A0092B-C50C-407E-A947-70E740481C1C}">
                <a14:useLocalDpi xmlns:a14="http://schemas.microsoft.com/office/drawing/2010/main" val="0"/>
              </a:ext>
            </a:extLst>
          </a:blip>
          <a:srcRect r="5790" b="24339"/>
          <a:stretch/>
        </p:blipFill>
        <p:spPr>
          <a:xfrm>
            <a:off x="6616533" y="1608260"/>
            <a:ext cx="1882160" cy="891025"/>
          </a:xfrm>
          <a:prstGeom prst="rect">
            <a:avLst/>
          </a:prstGeom>
        </p:spPr>
      </p:pic>
      <p:pic>
        <p:nvPicPr>
          <p:cNvPr id="28" name="Picture 27" descr="A black background with white text&#10;&#10;AI-generated content may be incorrect.">
            <a:extLst>
              <a:ext uri="{FF2B5EF4-FFF2-40B4-BE49-F238E27FC236}">
                <a16:creationId xmlns:a16="http://schemas.microsoft.com/office/drawing/2014/main" id="{7EB8EC51-1422-3B93-4213-1504BD954FD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332656"/>
            <a:ext cx="7994150" cy="1443658"/>
          </a:xfrm>
          <a:prstGeom prst="rect">
            <a:avLst/>
          </a:prstGeom>
        </p:spPr>
      </p:pic>
      <p:pic>
        <p:nvPicPr>
          <p:cNvPr id="26" name="Picture 25" descr="A group of rocks on a black background&#10;&#10;AI-generated content may be incorrect.">
            <a:extLst>
              <a:ext uri="{FF2B5EF4-FFF2-40B4-BE49-F238E27FC236}">
                <a16:creationId xmlns:a16="http://schemas.microsoft.com/office/drawing/2014/main" id="{39FBE02A-8F3B-1DCC-7EFB-86E4DAF71F5B}"/>
              </a:ext>
            </a:extLst>
          </p:cNvPr>
          <p:cNvPicPr>
            <a:picLocks noChangeAspect="1"/>
          </p:cNvPicPr>
          <p:nvPr/>
        </p:nvPicPr>
        <p:blipFill>
          <a:blip r:embed="rId16">
            <a:extLst>
              <a:ext uri="{28A0092B-C50C-407E-A947-70E740481C1C}">
                <a14:useLocalDpi xmlns:a14="http://schemas.microsoft.com/office/drawing/2010/main" val="0"/>
              </a:ext>
            </a:extLst>
          </a:blip>
          <a:srcRect l="38210" t="3800" r="50574" b="79536"/>
          <a:stretch/>
        </p:blipFill>
        <p:spPr>
          <a:xfrm>
            <a:off x="7685523" y="4904501"/>
            <a:ext cx="1829502" cy="1528999"/>
          </a:xfrm>
          <a:prstGeom prst="rect">
            <a:avLst/>
          </a:prstGeom>
        </p:spPr>
      </p:pic>
      <p:pic>
        <p:nvPicPr>
          <p:cNvPr id="27" name="Picture 26" descr="A group of rocks on a black background&#10;&#10;AI-generated content may be incorrect.">
            <a:extLst>
              <a:ext uri="{FF2B5EF4-FFF2-40B4-BE49-F238E27FC236}">
                <a16:creationId xmlns:a16="http://schemas.microsoft.com/office/drawing/2014/main" id="{3725EF35-5F4E-879E-C550-38B16E7A9352}"/>
              </a:ext>
            </a:extLst>
          </p:cNvPr>
          <p:cNvPicPr>
            <a:picLocks noChangeAspect="1"/>
          </p:cNvPicPr>
          <p:nvPr/>
        </p:nvPicPr>
        <p:blipFill>
          <a:blip r:embed="rId16">
            <a:extLst>
              <a:ext uri="{28A0092B-C50C-407E-A947-70E740481C1C}">
                <a14:useLocalDpi xmlns:a14="http://schemas.microsoft.com/office/drawing/2010/main" val="0"/>
              </a:ext>
            </a:extLst>
          </a:blip>
          <a:srcRect l="51792" t="37686" r="35336" b="45650"/>
          <a:stretch/>
        </p:blipFill>
        <p:spPr>
          <a:xfrm>
            <a:off x="6904616" y="2762882"/>
            <a:ext cx="1829502" cy="1332236"/>
          </a:xfrm>
          <a:prstGeom prst="rect">
            <a:avLst/>
          </a:prstGeom>
        </p:spPr>
      </p:pic>
      <p:pic>
        <p:nvPicPr>
          <p:cNvPr id="29" name="Picture 28" descr="A group of rocks on a black background&#10;&#10;AI-generated content may be incorrect.">
            <a:extLst>
              <a:ext uri="{FF2B5EF4-FFF2-40B4-BE49-F238E27FC236}">
                <a16:creationId xmlns:a16="http://schemas.microsoft.com/office/drawing/2014/main" id="{68E37C5B-2492-59E1-FBA8-E02294FFF078}"/>
              </a:ext>
            </a:extLst>
          </p:cNvPr>
          <p:cNvPicPr>
            <a:picLocks noChangeAspect="1"/>
          </p:cNvPicPr>
          <p:nvPr/>
        </p:nvPicPr>
        <p:blipFill>
          <a:blip r:embed="rId16">
            <a:extLst>
              <a:ext uri="{28A0092B-C50C-407E-A947-70E740481C1C}">
                <a14:useLocalDpi xmlns:a14="http://schemas.microsoft.com/office/drawing/2010/main" val="0"/>
              </a:ext>
            </a:extLst>
          </a:blip>
          <a:srcRect l="52583" t="3574" r="36201" b="79762"/>
          <a:stretch/>
        </p:blipFill>
        <p:spPr>
          <a:xfrm>
            <a:off x="8983848" y="3032526"/>
            <a:ext cx="1606307" cy="1342465"/>
          </a:xfrm>
          <a:prstGeom prst="rect">
            <a:avLst/>
          </a:prstGeom>
        </p:spPr>
      </p:pic>
      <p:pic>
        <p:nvPicPr>
          <p:cNvPr id="30" name="Picture 29" descr="A group of rocks on a black background&#10;&#10;AI-generated content may be incorrect.">
            <a:extLst>
              <a:ext uri="{FF2B5EF4-FFF2-40B4-BE49-F238E27FC236}">
                <a16:creationId xmlns:a16="http://schemas.microsoft.com/office/drawing/2014/main" id="{9733C24C-3390-116A-F654-A8785AA382CC}"/>
              </a:ext>
            </a:extLst>
          </p:cNvPr>
          <p:cNvPicPr>
            <a:picLocks noChangeAspect="1"/>
          </p:cNvPicPr>
          <p:nvPr/>
        </p:nvPicPr>
        <p:blipFill>
          <a:blip r:embed="rId16">
            <a:extLst>
              <a:ext uri="{28A0092B-C50C-407E-A947-70E740481C1C}">
                <a14:useLocalDpi xmlns:a14="http://schemas.microsoft.com/office/drawing/2010/main" val="0"/>
              </a:ext>
            </a:extLst>
          </a:blip>
          <a:srcRect l="36134" t="40547" r="50098" b="44948"/>
          <a:stretch/>
        </p:blipFill>
        <p:spPr>
          <a:xfrm>
            <a:off x="9761228" y="1760998"/>
            <a:ext cx="2075836" cy="1230211"/>
          </a:xfrm>
          <a:prstGeom prst="rect">
            <a:avLst/>
          </a:prstGeom>
        </p:spPr>
      </p:pic>
      <p:pic>
        <p:nvPicPr>
          <p:cNvPr id="31" name="Picture 30" descr="A group of rocks on a black background&#10;&#10;AI-generated content may be incorrect.">
            <a:extLst>
              <a:ext uri="{FF2B5EF4-FFF2-40B4-BE49-F238E27FC236}">
                <a16:creationId xmlns:a16="http://schemas.microsoft.com/office/drawing/2014/main" id="{8EBB6852-F7D8-EE0A-38AB-249CB019DD11}"/>
              </a:ext>
            </a:extLst>
          </p:cNvPr>
          <p:cNvPicPr>
            <a:picLocks noChangeAspect="1"/>
          </p:cNvPicPr>
          <p:nvPr/>
        </p:nvPicPr>
        <p:blipFill>
          <a:blip r:embed="rId16">
            <a:extLst>
              <a:ext uri="{28A0092B-C50C-407E-A947-70E740481C1C}">
                <a14:useLocalDpi xmlns:a14="http://schemas.microsoft.com/office/drawing/2010/main" val="0"/>
              </a:ext>
            </a:extLst>
          </a:blip>
          <a:srcRect l="37942" t="21404" r="50842" b="61932"/>
          <a:stretch/>
        </p:blipFill>
        <p:spPr>
          <a:xfrm rot="1965854">
            <a:off x="9864610" y="4239798"/>
            <a:ext cx="1829502" cy="1528999"/>
          </a:xfrm>
          <a:prstGeom prst="rect">
            <a:avLst/>
          </a:prstGeom>
        </p:spPr>
      </p:pic>
      <p:pic>
        <p:nvPicPr>
          <p:cNvPr id="32" name="Picture 31" descr="A group of rocks on a black background&#10;&#10;AI-generated content may be incorrect.">
            <a:extLst>
              <a:ext uri="{FF2B5EF4-FFF2-40B4-BE49-F238E27FC236}">
                <a16:creationId xmlns:a16="http://schemas.microsoft.com/office/drawing/2014/main" id="{AD39D021-FA99-5A9B-D1B1-0E66C3E05805}"/>
              </a:ext>
            </a:extLst>
          </p:cNvPr>
          <p:cNvPicPr>
            <a:picLocks noChangeAspect="1"/>
          </p:cNvPicPr>
          <p:nvPr/>
        </p:nvPicPr>
        <p:blipFill>
          <a:blip r:embed="rId16">
            <a:extLst>
              <a:ext uri="{28A0092B-C50C-407E-A947-70E740481C1C}">
                <a14:useLocalDpi xmlns:a14="http://schemas.microsoft.com/office/drawing/2010/main" val="0"/>
              </a:ext>
            </a:extLst>
          </a:blip>
          <a:srcRect l="53063" t="22020" r="34763" b="62961"/>
          <a:stretch/>
        </p:blipFill>
        <p:spPr>
          <a:xfrm>
            <a:off x="9564419" y="5438594"/>
            <a:ext cx="1823108" cy="1265194"/>
          </a:xfrm>
          <a:prstGeom prst="rect">
            <a:avLst/>
          </a:prstGeom>
        </p:spPr>
      </p:pic>
    </p:spTree>
    <p:extLst>
      <p:ext uri="{BB962C8B-B14F-4D97-AF65-F5344CB8AC3E}">
        <p14:creationId xmlns:p14="http://schemas.microsoft.com/office/powerpoint/2010/main" val="12723463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F141E62-D872-224A-1767-A1870CB5164B}"/>
              </a:ext>
            </a:extLst>
          </p:cNvPr>
          <p:cNvPicPr>
            <a:picLocks noChangeAspect="1"/>
          </p:cNvPicPr>
          <p:nvPr/>
        </p:nvPicPr>
        <p:blipFill>
          <a:blip r:embed="rId3">
            <a:clrChange>
              <a:clrFrom>
                <a:srgbClr val="FFFFFF"/>
              </a:clrFrom>
              <a:clrTo>
                <a:srgbClr val="FFFFFF">
                  <a:alpha val="0"/>
                </a:srgbClr>
              </a:clrTo>
            </a:clrChange>
          </a:blip>
          <a:srcRect l="1476" t="3082" r="8136" b="1101"/>
          <a:stretch/>
        </p:blipFill>
        <p:spPr>
          <a:xfrm rot="19829472">
            <a:off x="-978128" y="3308022"/>
            <a:ext cx="5284694" cy="5189731"/>
          </a:xfrm>
          <a:prstGeom prst="ellipse">
            <a:avLst/>
          </a:prstGeom>
          <a:effectLst>
            <a:glow rad="457200">
              <a:schemeClr val="accent5">
                <a:satMod val="175000"/>
                <a:alpha val="40000"/>
              </a:schemeClr>
            </a:glow>
          </a:effectLst>
        </p:spPr>
      </p:pic>
      <p:pic>
        <p:nvPicPr>
          <p:cNvPr id="11" name="Picture 10">
            <a:extLst>
              <a:ext uri="{FF2B5EF4-FFF2-40B4-BE49-F238E27FC236}">
                <a16:creationId xmlns:a16="http://schemas.microsoft.com/office/drawing/2014/main" id="{F36ED50B-F9EB-D3ED-E847-555F3FD5E16A}"/>
              </a:ext>
            </a:extLst>
          </p:cNvPr>
          <p:cNvPicPr>
            <a:picLocks noChangeAspect="1"/>
          </p:cNvPicPr>
          <p:nvPr/>
        </p:nvPicPr>
        <p:blipFill>
          <a:blip r:embed="rId4"/>
          <a:srcRect t="50000"/>
          <a:stretch/>
        </p:blipFill>
        <p:spPr>
          <a:xfrm rot="20002100">
            <a:off x="8659100" y="3917467"/>
            <a:ext cx="3213794" cy="2184423"/>
          </a:xfrm>
          <a:prstGeom prst="rect">
            <a:avLst/>
          </a:prstGeom>
        </p:spPr>
      </p:pic>
      <p:pic>
        <p:nvPicPr>
          <p:cNvPr id="32" name="Picture 31">
            <a:extLst>
              <a:ext uri="{FF2B5EF4-FFF2-40B4-BE49-F238E27FC236}">
                <a16:creationId xmlns:a16="http://schemas.microsoft.com/office/drawing/2014/main" id="{EAF5AE0F-0550-D9E0-715D-FE2C1548FEE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4279" b="57933" l="81652" r="99142">
                        <a14:foregroundMark x1="82296" y1="46875" x2="82725" y2="42548"/>
                        <a14:foregroundMark x1="90021" y1="55769" x2="89592" y2="55529"/>
                        <a14:foregroundMark x1="89700" y1="57933" x2="91094" y2="57933"/>
                        <a14:foregroundMark x1="95279" y1="55769" x2="95172" y2="52885"/>
                        <a14:foregroundMark x1="97103" y1="40144" x2="96781" y2="36538"/>
                        <a14:foregroundMark x1="82082" y1="55048" x2="81652" y2="54087"/>
                        <a14:backgroundMark x1="93777" y1="29567" x2="92918" y2="25240"/>
                        <a14:backgroundMark x1="93777" y1="26442" x2="90558" y2="23798"/>
                        <a14:backgroundMark x1="97210" y1="28365" x2="99034" y2="23317"/>
                        <a14:backgroundMark x1="98605" y1="28365" x2="98820" y2="25000"/>
                        <a14:backgroundMark x1="98283" y1="26683" x2="99142" y2="26683"/>
                      </a14:backgroundRemoval>
                    </a14:imgEffect>
                  </a14:imgLayer>
                </a14:imgProps>
              </a:ext>
            </a:extLst>
          </a:blip>
          <a:srcRect l="80722" t="25976" r="664" b="40301"/>
          <a:stretch/>
        </p:blipFill>
        <p:spPr>
          <a:xfrm>
            <a:off x="2262392" y="3502217"/>
            <a:ext cx="738219" cy="596985"/>
          </a:xfrm>
          <a:prstGeom prst="rect">
            <a:avLst/>
          </a:prstGeom>
        </p:spPr>
      </p:pic>
      <p:pic>
        <p:nvPicPr>
          <p:cNvPr id="34" name="Picture 33">
            <a:extLst>
              <a:ext uri="{FF2B5EF4-FFF2-40B4-BE49-F238E27FC236}">
                <a16:creationId xmlns:a16="http://schemas.microsoft.com/office/drawing/2014/main" id="{3416D02B-0AD1-BDFA-9B35-08371652F27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5787" b="98011" l="707" r="95760">
                        <a14:foregroundMark x1="32332" y1="12477" x2="37279" y2="12297"/>
                        <a14:foregroundMark x1="47173" y1="8137" x2="55830" y2="6148"/>
                        <a14:foregroundMark x1="8127" y1="46293" x2="4770" y2="35805"/>
                        <a14:foregroundMark x1="4770" y1="35805" x2="9541" y2="32007"/>
                        <a14:foregroundMark x1="3710" y1="62387" x2="2297" y2="59132"/>
                        <a14:foregroundMark x1="1413" y1="42495" x2="1060" y2="37432"/>
                        <a14:foregroundMark x1="88339" y1="50814" x2="90459" y2="41410"/>
                        <a14:foregroundMark x1="90459" y1="41410" x2="86926" y2="35805"/>
                        <a14:foregroundMark x1="92226" y1="37432" x2="95760" y2="42495"/>
                        <a14:foregroundMark x1="24205" y1="95479" x2="54417" y2="92224"/>
                        <a14:foregroundMark x1="54417" y1="92224" x2="65018" y2="93852"/>
                        <a14:foregroundMark x1="67138" y1="98011" x2="34276" y2="95841"/>
                        <a14:foregroundMark x1="34276" y1="95841" x2="25265" y2="98011"/>
                        <a14:foregroundMark x1="25265" y1="98011" x2="21025" y2="97830"/>
                      </a14:backgroundRemoval>
                    </a14:imgEffect>
                  </a14:imgLayer>
                </a14:imgProps>
              </a:ext>
            </a:extLst>
          </a:blip>
          <a:srcRect t="3526" r="1922"/>
          <a:stretch/>
        </p:blipFill>
        <p:spPr>
          <a:xfrm>
            <a:off x="2075615" y="2956957"/>
            <a:ext cx="1111775" cy="1068480"/>
          </a:xfrm>
          <a:prstGeom prst="rect">
            <a:avLst/>
          </a:prstGeom>
        </p:spPr>
      </p:pic>
      <p:pic>
        <p:nvPicPr>
          <p:cNvPr id="38" name="Picture 37">
            <a:extLst>
              <a:ext uri="{FF2B5EF4-FFF2-40B4-BE49-F238E27FC236}">
                <a16:creationId xmlns:a16="http://schemas.microsoft.com/office/drawing/2014/main" id="{2D32A538-87E8-739D-21A4-C247D96B17E7}"/>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361" b="96804" l="190" r="96381">
                        <a14:foregroundMark x1="10667" y1="44292" x2="21905" y2="41096"/>
                        <a14:foregroundMark x1="21905" y1="41096" x2="23429" y2="44064"/>
                        <a14:foregroundMark x1="6095" y1="44292" x2="5714" y2="36758"/>
                        <a14:foregroundMark x1="7619" y1="24201" x2="15238" y2="12557"/>
                        <a14:foregroundMark x1="51810" y1="22831" x2="62286" y2="15525"/>
                        <a14:foregroundMark x1="62286" y1="15525" x2="62476" y2="14612"/>
                        <a14:foregroundMark x1="74857" y1="71005" x2="74476" y2="92009"/>
                        <a14:foregroundMark x1="74476" y1="92009" x2="86095" y2="79224"/>
                        <a14:foregroundMark x1="86095" y1="79224" x2="86286" y2="78539"/>
                        <a14:foregroundMark x1="83810" y1="91781" x2="73524" y2="95662"/>
                        <a14:foregroundMark x1="73524" y1="95662" x2="62286" y2="95662"/>
                        <a14:foregroundMark x1="92762" y1="81050" x2="96571" y2="81963"/>
                        <a14:foregroundMark x1="61333" y1="52283" x2="59810" y2="48858"/>
                        <a14:foregroundMark x1="68571" y1="38356" x2="67048" y2="32648"/>
                        <a14:foregroundMark x1="50286" y1="38356" x2="49333" y2="37671"/>
                        <a14:foregroundMark x1="37905" y1="37671" x2="35429" y2="39041"/>
                        <a14:foregroundMark x1="4762" y1="63927" x2="6667" y2="60502"/>
                        <a14:foregroundMark x1="9905" y1="96804" x2="6095" y2="90639"/>
                        <a14:foregroundMark x1="190" y1="86986" x2="952" y2="84247"/>
                      </a14:backgroundRemoval>
                    </a14:imgEffect>
                  </a14:imgLayer>
                </a14:imgProps>
              </a:ext>
            </a:extLst>
          </a:blip>
          <a:srcRect r="69011" b="49894"/>
          <a:stretch/>
        </p:blipFill>
        <p:spPr>
          <a:xfrm rot="20454866">
            <a:off x="6630604" y="2455012"/>
            <a:ext cx="792088" cy="1068480"/>
          </a:xfrm>
          <a:prstGeom prst="rect">
            <a:avLst/>
          </a:prstGeom>
        </p:spPr>
      </p:pic>
      <p:pic>
        <p:nvPicPr>
          <p:cNvPr id="39" name="Picture 38">
            <a:extLst>
              <a:ext uri="{FF2B5EF4-FFF2-40B4-BE49-F238E27FC236}">
                <a16:creationId xmlns:a16="http://schemas.microsoft.com/office/drawing/2014/main" id="{240BF843-7B51-1E35-2F4C-E8B328E6BD8F}"/>
              </a:ext>
            </a:extLst>
          </p:cNvPr>
          <p:cNvPicPr>
            <a:picLocks noChangeAspect="1"/>
          </p:cNvPicPr>
          <p:nvPr/>
        </p:nvPicPr>
        <p:blipFill>
          <a:blip r:embed="rId11">
            <a:extLst>
              <a:ext uri="{BEBA8EAE-BF5A-486C-A8C5-ECC9F3942E4B}">
                <a14:imgProps xmlns:a14="http://schemas.microsoft.com/office/drawing/2010/main">
                  <a14:imgLayer r:embed="rId10">
                    <a14:imgEffect>
                      <a14:backgroundRemoval t="9361" b="96804" l="190" r="96381">
                        <a14:foregroundMark x1="10667" y1="44292" x2="21905" y2="41096"/>
                        <a14:foregroundMark x1="21905" y1="41096" x2="23429" y2="44064"/>
                        <a14:foregroundMark x1="6095" y1="44292" x2="5714" y2="36758"/>
                        <a14:foregroundMark x1="7619" y1="24201" x2="15238" y2="12557"/>
                        <a14:foregroundMark x1="51810" y1="22831" x2="62286" y2="15525"/>
                        <a14:foregroundMark x1="62286" y1="15525" x2="62476" y2="14612"/>
                        <a14:foregroundMark x1="74857" y1="71005" x2="74476" y2="92009"/>
                        <a14:foregroundMark x1="74476" y1="92009" x2="86095" y2="79224"/>
                        <a14:foregroundMark x1="86095" y1="79224" x2="86286" y2="78539"/>
                        <a14:foregroundMark x1="83810" y1="91781" x2="73524" y2="95662"/>
                        <a14:foregroundMark x1="73524" y1="95662" x2="62286" y2="95662"/>
                        <a14:foregroundMark x1="92762" y1="81050" x2="96571" y2="81963"/>
                        <a14:foregroundMark x1="61333" y1="52283" x2="59810" y2="48858"/>
                        <a14:foregroundMark x1="68571" y1="38356" x2="67048" y2="32648"/>
                        <a14:foregroundMark x1="50286" y1="38356" x2="49333" y2="37671"/>
                        <a14:foregroundMark x1="37905" y1="37671" x2="35429" y2="39041"/>
                        <a14:foregroundMark x1="4762" y1="63927" x2="6667" y2="60502"/>
                        <a14:foregroundMark x1="9905" y1="96804" x2="6095" y2="90639"/>
                        <a14:foregroundMark x1="190" y1="86986" x2="952" y2="84247"/>
                        <a14:backgroundMark x1="56571" y1="79909" x2="57143" y2="69406"/>
                        <a14:backgroundMark x1="57143" y1="68037" x2="57714" y2="70776"/>
                        <a14:backgroundMark x1="57143" y1="82420" x2="56571" y2="79680"/>
                        <a14:backgroundMark x1="58095" y1="68721" x2="56190" y2="66210"/>
                      </a14:backgroundRemoval>
                    </a14:imgEffect>
                  </a14:imgLayer>
                </a14:imgProps>
              </a:ext>
            </a:extLst>
          </a:blip>
          <a:srcRect l="56858" t="66694"/>
          <a:stretch/>
        </p:blipFill>
        <p:spPr>
          <a:xfrm>
            <a:off x="6754070" y="4167605"/>
            <a:ext cx="1102713" cy="710238"/>
          </a:xfrm>
          <a:prstGeom prst="rect">
            <a:avLst/>
          </a:prstGeom>
        </p:spPr>
      </p:pic>
      <p:sp>
        <p:nvSpPr>
          <p:cNvPr id="44" name="TextBox 43">
            <a:extLst>
              <a:ext uri="{FF2B5EF4-FFF2-40B4-BE49-F238E27FC236}">
                <a16:creationId xmlns:a16="http://schemas.microsoft.com/office/drawing/2014/main" id="{31A394FA-8AFD-5F93-3A5B-FB74080410EB}"/>
              </a:ext>
            </a:extLst>
          </p:cNvPr>
          <p:cNvSpPr txBox="1"/>
          <p:nvPr/>
        </p:nvSpPr>
        <p:spPr>
          <a:xfrm>
            <a:off x="9117703" y="3383904"/>
            <a:ext cx="1212191" cy="523220"/>
          </a:xfrm>
          <a:prstGeom prst="rect">
            <a:avLst/>
          </a:prstGeom>
          <a:noFill/>
        </p:spPr>
        <p:txBody>
          <a:bodyPr wrap="none" rtlCol="0">
            <a:spAutoFit/>
          </a:bodyPr>
          <a:lstStyle/>
          <a:p>
            <a:r>
              <a:rPr lang="en-GB" sz="2800" dirty="0">
                <a:latin typeface="PT Sans Narrow" panose="020B0506020203020204" pitchFamily="34" charset="0"/>
              </a:rPr>
              <a:t>Asteroid</a:t>
            </a:r>
          </a:p>
        </p:txBody>
      </p:sp>
      <p:sp>
        <p:nvSpPr>
          <p:cNvPr id="45" name="TextBox 44">
            <a:extLst>
              <a:ext uri="{FF2B5EF4-FFF2-40B4-BE49-F238E27FC236}">
                <a16:creationId xmlns:a16="http://schemas.microsoft.com/office/drawing/2014/main" id="{522E56FF-E809-B72A-4818-5011B52D5B7F}"/>
              </a:ext>
            </a:extLst>
          </p:cNvPr>
          <p:cNvSpPr txBox="1"/>
          <p:nvPr/>
        </p:nvSpPr>
        <p:spPr>
          <a:xfrm>
            <a:off x="6518994" y="3594003"/>
            <a:ext cx="1576072" cy="523220"/>
          </a:xfrm>
          <a:prstGeom prst="rect">
            <a:avLst/>
          </a:prstGeom>
          <a:noFill/>
        </p:spPr>
        <p:txBody>
          <a:bodyPr wrap="none" rtlCol="0">
            <a:spAutoFit/>
          </a:bodyPr>
          <a:lstStyle/>
          <a:p>
            <a:r>
              <a:rPr lang="en-GB" sz="2800" dirty="0">
                <a:latin typeface="PT Sans Narrow" panose="020B0506020203020204" pitchFamily="34" charset="0"/>
              </a:rPr>
              <a:t>Meteoroids</a:t>
            </a:r>
          </a:p>
        </p:txBody>
      </p:sp>
      <p:sp>
        <p:nvSpPr>
          <p:cNvPr id="46" name="TextBox 45">
            <a:extLst>
              <a:ext uri="{FF2B5EF4-FFF2-40B4-BE49-F238E27FC236}">
                <a16:creationId xmlns:a16="http://schemas.microsoft.com/office/drawing/2014/main" id="{DC0B2007-0BFD-4531-A0AD-AD5597447414}"/>
              </a:ext>
            </a:extLst>
          </p:cNvPr>
          <p:cNvSpPr txBox="1"/>
          <p:nvPr/>
        </p:nvSpPr>
        <p:spPr>
          <a:xfrm>
            <a:off x="1919536" y="2966197"/>
            <a:ext cx="1513556" cy="523220"/>
          </a:xfrm>
          <a:prstGeom prst="rect">
            <a:avLst/>
          </a:prstGeom>
          <a:noFill/>
        </p:spPr>
        <p:txBody>
          <a:bodyPr wrap="none" rtlCol="0">
            <a:spAutoFit/>
          </a:bodyPr>
          <a:lstStyle/>
          <a:p>
            <a:r>
              <a:rPr lang="en-GB" sz="2800" dirty="0">
                <a:latin typeface="PT Sans Narrow" panose="020B0506020203020204" pitchFamily="34" charset="0"/>
              </a:rPr>
              <a:t>Meteorites</a:t>
            </a:r>
          </a:p>
        </p:txBody>
      </p:sp>
      <p:grpSp>
        <p:nvGrpSpPr>
          <p:cNvPr id="51" name="Group 50">
            <a:extLst>
              <a:ext uri="{FF2B5EF4-FFF2-40B4-BE49-F238E27FC236}">
                <a16:creationId xmlns:a16="http://schemas.microsoft.com/office/drawing/2014/main" id="{3F51F215-3618-F571-B059-86150B391DCC}"/>
              </a:ext>
            </a:extLst>
          </p:cNvPr>
          <p:cNvGrpSpPr/>
          <p:nvPr/>
        </p:nvGrpSpPr>
        <p:grpSpPr>
          <a:xfrm rot="21077594">
            <a:off x="5367104" y="7461448"/>
            <a:ext cx="1457791" cy="1786332"/>
            <a:chOff x="5896538" y="7571140"/>
            <a:chExt cx="1457791" cy="1786332"/>
          </a:xfrm>
        </p:grpSpPr>
        <p:pic>
          <p:nvPicPr>
            <p:cNvPr id="49" name="Picture 48">
              <a:extLst>
                <a:ext uri="{FF2B5EF4-FFF2-40B4-BE49-F238E27FC236}">
                  <a16:creationId xmlns:a16="http://schemas.microsoft.com/office/drawing/2014/main" id="{4FC403EE-DB8F-ACCD-50FB-5D689C65A2F3}"/>
                </a:ext>
              </a:extLst>
            </p:cNvPr>
            <p:cNvPicPr>
              <a:picLocks noChangeAspect="1"/>
            </p:cNvPicPr>
            <p:nvPr/>
          </p:nvPicPr>
          <p:blipFill>
            <a:blip r:embed="rId12">
              <a:clrChange>
                <a:clrFrom>
                  <a:srgbClr val="FFFFFF"/>
                </a:clrFrom>
                <a:clrTo>
                  <a:srgbClr val="FFFFFF">
                    <a:alpha val="0"/>
                  </a:srgbClr>
                </a:clrTo>
              </a:clrChange>
              <a:extLst>
                <a:ext uri="{BEBA8EAE-BF5A-486C-A8C5-ECC9F3942E4B}">
                  <a14:imgProps xmlns:a14="http://schemas.microsoft.com/office/drawing/2010/main">
                    <a14:imgLayer r:embed="rId13">
                      <a14:imgEffect>
                        <a14:backgroundRemoval t="2329" b="45205" l="3166" r="94972">
                          <a14:foregroundMark x1="27933" y1="43973" x2="10428" y2="39863"/>
                          <a14:foregroundMark x1="10428" y1="39863" x2="7635" y2="28082"/>
                          <a14:foregroundMark x1="7635" y1="28082" x2="8566" y2="26164"/>
                          <a14:foregroundMark x1="4097" y1="30685" x2="3166" y2="33699"/>
                          <a14:foregroundMark x1="18994" y1="45616" x2="18994" y2="45616"/>
                          <a14:foregroundMark x1="91061" y1="4110" x2="91061" y2="4110"/>
                          <a14:foregroundMark x1="95158" y1="2466" x2="95158" y2="2466"/>
                          <a14:foregroundMark x1="83613" y1="2329" x2="83613" y2="2329"/>
                        </a14:backgroundRemoval>
                      </a14:imgEffect>
                    </a14:imgLayer>
                  </a14:imgProps>
                </a:ext>
              </a:extLst>
            </a:blip>
            <a:srcRect b="52522"/>
            <a:stretch/>
          </p:blipFill>
          <p:spPr>
            <a:xfrm rot="3940052">
              <a:off x="5579833" y="7887845"/>
              <a:ext cx="1786332" cy="1152921"/>
            </a:xfrm>
            <a:prstGeom prst="rect">
              <a:avLst/>
            </a:prstGeom>
          </p:spPr>
        </p:pic>
        <p:sp>
          <p:nvSpPr>
            <p:cNvPr id="50" name="TextBox 49">
              <a:extLst>
                <a:ext uri="{FF2B5EF4-FFF2-40B4-BE49-F238E27FC236}">
                  <a16:creationId xmlns:a16="http://schemas.microsoft.com/office/drawing/2014/main" id="{494FA5FF-022D-FD54-EE0C-BA838D49F835}"/>
                </a:ext>
              </a:extLst>
            </p:cNvPr>
            <p:cNvSpPr txBox="1"/>
            <p:nvPr/>
          </p:nvSpPr>
          <p:spPr>
            <a:xfrm rot="2691881">
              <a:off x="6289614" y="7743547"/>
              <a:ext cx="1064715" cy="523220"/>
            </a:xfrm>
            <a:prstGeom prst="rect">
              <a:avLst/>
            </a:prstGeom>
            <a:noFill/>
          </p:spPr>
          <p:txBody>
            <a:bodyPr wrap="none" rtlCol="0">
              <a:spAutoFit/>
            </a:bodyPr>
            <a:lstStyle/>
            <a:p>
              <a:r>
                <a:rPr lang="en-GB" sz="2800" dirty="0">
                  <a:latin typeface="PT Sans Narrow" panose="020B0506020203020204" pitchFamily="34" charset="0"/>
                </a:rPr>
                <a:t>Meteor</a:t>
              </a:r>
              <a:endParaRPr lang="en-GB" dirty="0">
                <a:latin typeface="PT Sans Narrow" panose="020B0506020203020204" pitchFamily="34" charset="0"/>
              </a:endParaRPr>
            </a:p>
          </p:txBody>
        </p:sp>
      </p:grpSp>
      <p:grpSp>
        <p:nvGrpSpPr>
          <p:cNvPr id="54" name="Group 53">
            <a:extLst>
              <a:ext uri="{FF2B5EF4-FFF2-40B4-BE49-F238E27FC236}">
                <a16:creationId xmlns:a16="http://schemas.microsoft.com/office/drawing/2014/main" id="{613D6F00-E8A3-6F33-FD99-5F1D621F7BDB}"/>
              </a:ext>
            </a:extLst>
          </p:cNvPr>
          <p:cNvGrpSpPr/>
          <p:nvPr/>
        </p:nvGrpSpPr>
        <p:grpSpPr>
          <a:xfrm>
            <a:off x="3720421" y="3899353"/>
            <a:ext cx="1491988" cy="1786332"/>
            <a:chOff x="5976016" y="7415260"/>
            <a:chExt cx="1491988" cy="1786332"/>
          </a:xfrm>
        </p:grpSpPr>
        <p:pic>
          <p:nvPicPr>
            <p:cNvPr id="13" name="Picture 12">
              <a:extLst>
                <a:ext uri="{FF2B5EF4-FFF2-40B4-BE49-F238E27FC236}">
                  <a16:creationId xmlns:a16="http://schemas.microsoft.com/office/drawing/2014/main" id="{22769014-8935-6BAB-F5F0-3CBDD1F06DBB}"/>
                </a:ext>
              </a:extLst>
            </p:cNvPr>
            <p:cNvPicPr>
              <a:picLocks noChangeAspect="1"/>
            </p:cNvPicPr>
            <p:nvPr/>
          </p:nvPicPr>
          <p:blipFill>
            <a:blip r:embed="rId12">
              <a:clrChange>
                <a:clrFrom>
                  <a:srgbClr val="FFFFFF"/>
                </a:clrFrom>
                <a:clrTo>
                  <a:srgbClr val="FFFFFF">
                    <a:alpha val="0"/>
                  </a:srgbClr>
                </a:clrTo>
              </a:clrChange>
              <a:extLst>
                <a:ext uri="{BEBA8EAE-BF5A-486C-A8C5-ECC9F3942E4B}">
                  <a14:imgProps xmlns:a14="http://schemas.microsoft.com/office/drawing/2010/main">
                    <a14:imgLayer r:embed="rId13">
                      <a14:imgEffect>
                        <a14:backgroundRemoval t="2329" b="45205" l="3166" r="94972">
                          <a14:foregroundMark x1="27933" y1="43973" x2="10428" y2="39863"/>
                          <a14:foregroundMark x1="10428" y1="39863" x2="7635" y2="28082"/>
                          <a14:foregroundMark x1="7635" y1="28082" x2="8566" y2="26164"/>
                          <a14:foregroundMark x1="4097" y1="30685" x2="3166" y2="33699"/>
                          <a14:foregroundMark x1="18994" y1="45616" x2="18994" y2="45616"/>
                          <a14:foregroundMark x1="91061" y1="4110" x2="91061" y2="4110"/>
                          <a14:foregroundMark x1="95158" y1="2466" x2="95158" y2="2466"/>
                          <a14:foregroundMark x1="83613" y1="2329" x2="83613" y2="2329"/>
                        </a14:backgroundRemoval>
                      </a14:imgEffect>
                    </a14:imgLayer>
                  </a14:imgProps>
                </a:ext>
              </a:extLst>
            </a:blip>
            <a:srcRect b="52522"/>
            <a:stretch/>
          </p:blipFill>
          <p:spPr>
            <a:xfrm rot="3940052">
              <a:off x="5659311" y="7731965"/>
              <a:ext cx="1786332" cy="1152921"/>
            </a:xfrm>
            <a:prstGeom prst="rect">
              <a:avLst/>
            </a:prstGeom>
          </p:spPr>
        </p:pic>
        <p:sp>
          <p:nvSpPr>
            <p:cNvPr id="53" name="TextBox 52">
              <a:extLst>
                <a:ext uri="{FF2B5EF4-FFF2-40B4-BE49-F238E27FC236}">
                  <a16:creationId xmlns:a16="http://schemas.microsoft.com/office/drawing/2014/main" id="{85DE02E2-A373-D708-42D3-2F1B85D31872}"/>
                </a:ext>
              </a:extLst>
            </p:cNvPr>
            <p:cNvSpPr txBox="1"/>
            <p:nvPr/>
          </p:nvSpPr>
          <p:spPr>
            <a:xfrm rot="2691881">
              <a:off x="6403289" y="7608208"/>
              <a:ext cx="1064715" cy="523220"/>
            </a:xfrm>
            <a:prstGeom prst="rect">
              <a:avLst/>
            </a:prstGeom>
            <a:noFill/>
          </p:spPr>
          <p:txBody>
            <a:bodyPr wrap="none" rtlCol="0">
              <a:spAutoFit/>
            </a:bodyPr>
            <a:lstStyle/>
            <a:p>
              <a:r>
                <a:rPr lang="en-GB" sz="2800" dirty="0">
                  <a:latin typeface="PT Sans Narrow" panose="020B0506020203020204" pitchFamily="34" charset="0"/>
                </a:rPr>
                <a:t>Meteor</a:t>
              </a:r>
              <a:endParaRPr lang="en-GB" dirty="0">
                <a:latin typeface="PT Sans Narrow" panose="020B0506020203020204" pitchFamily="34" charset="0"/>
              </a:endParaRPr>
            </a:p>
          </p:txBody>
        </p:sp>
      </p:grpSp>
      <p:sp>
        <p:nvSpPr>
          <p:cNvPr id="55" name="TextBox 54">
            <a:extLst>
              <a:ext uri="{FF2B5EF4-FFF2-40B4-BE49-F238E27FC236}">
                <a16:creationId xmlns:a16="http://schemas.microsoft.com/office/drawing/2014/main" id="{3C278A0D-24D3-7E32-F12D-A33C9849B54C}"/>
              </a:ext>
            </a:extLst>
          </p:cNvPr>
          <p:cNvSpPr txBox="1"/>
          <p:nvPr/>
        </p:nvSpPr>
        <p:spPr>
          <a:xfrm>
            <a:off x="1907299" y="5843864"/>
            <a:ext cx="979755" cy="523220"/>
          </a:xfrm>
          <a:prstGeom prst="rect">
            <a:avLst/>
          </a:prstGeom>
          <a:noFill/>
        </p:spPr>
        <p:txBody>
          <a:bodyPr wrap="none" rtlCol="0">
            <a:spAutoFit/>
          </a:bodyPr>
          <a:lstStyle/>
          <a:p>
            <a:r>
              <a:rPr lang="en-GB" sz="2800" dirty="0">
                <a:latin typeface="PT Sans Narrow" panose="020B0506020203020204" pitchFamily="34" charset="0"/>
              </a:rPr>
              <a:t>Planet</a:t>
            </a:r>
          </a:p>
        </p:txBody>
      </p:sp>
      <p:pic>
        <p:nvPicPr>
          <p:cNvPr id="2" name="Picture 1" descr="A black background with white text&#10;&#10;AI-generated content may be incorrect.">
            <a:extLst>
              <a:ext uri="{FF2B5EF4-FFF2-40B4-BE49-F238E27FC236}">
                <a16:creationId xmlns:a16="http://schemas.microsoft.com/office/drawing/2014/main" id="{AE9166CF-E0B5-C05D-3D4A-7F02CEC746D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355267"/>
            <a:ext cx="7994150" cy="1443658"/>
          </a:xfrm>
          <a:prstGeom prst="rect">
            <a:avLst/>
          </a:prstGeom>
        </p:spPr>
      </p:pic>
    </p:spTree>
    <p:extLst>
      <p:ext uri="{BB962C8B-B14F-4D97-AF65-F5344CB8AC3E}">
        <p14:creationId xmlns:p14="http://schemas.microsoft.com/office/powerpoint/2010/main" val="2181956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7" presetClass="path" presetSubtype="0" accel="50000" decel="50000" fill="hold" nodeType="clickEffect">
                                  <p:stCondLst>
                                    <p:cond delay="0"/>
                                  </p:stCondLst>
                                  <p:childTnLst>
                                    <p:animMotion origin="layout" path="M 0.01289 -0.01852 C 0.02148 -0.08102 0.03008 -0.15093 0.02734 -0.2169 C 0.02526 -0.28218 0.01445 -0.35903 -0.00117 -0.41135 C -0.01641 -0.4632 -0.03503 -0.49422 -0.06523 -0.53079 C -0.09948 -0.56829 -0.21263 -0.62987 -0.26589 -0.64399 " pathEditMode="relative" rAng="15060000" ptsTypes="AAAAA">
                                      <p:cBhvr>
                                        <p:cTn id="14" dur="6000" fill="hold"/>
                                        <p:tgtEl>
                                          <p:spTgt spid="51"/>
                                        </p:tgtEl>
                                        <p:attrNameLst>
                                          <p:attrName>ppt_x</p:attrName>
                                          <p:attrName>ppt_y</p:attrName>
                                        </p:attrNameLst>
                                      </p:cBhvr>
                                      <p:rCtr x="-11068" y="-33032"/>
                                    </p:animMotion>
                                  </p:childTnLst>
                                </p:cTn>
                              </p:par>
                            </p:childTnLst>
                          </p:cTn>
                        </p:par>
                        <p:par>
                          <p:cTn id="15" fill="hold">
                            <p:stCondLst>
                              <p:cond delay="6000"/>
                            </p:stCondLst>
                            <p:childTnLst>
                              <p:par>
                                <p:cTn id="16" presetID="1" presetClass="exit" presetSubtype="0" fill="hold" nodeType="afterEffect">
                                  <p:stCondLst>
                                    <p:cond delay="0"/>
                                  </p:stCondLst>
                                  <p:childTnLst>
                                    <p:set>
                                      <p:cBhvr>
                                        <p:cTn id="17" dur="1" fill="hold">
                                          <p:stCondLst>
                                            <p:cond delay="0"/>
                                          </p:stCondLst>
                                        </p:cTn>
                                        <p:tgtEl>
                                          <p:spTgt spid="51"/>
                                        </p:tgtEl>
                                        <p:attrNameLst>
                                          <p:attrName>style.visibility</p:attrName>
                                        </p:attrNameLst>
                                      </p:cBhvr>
                                      <p:to>
                                        <p:strVal val="hidden"/>
                                      </p:to>
                                    </p:set>
                                  </p:childTnLst>
                                </p:cTn>
                              </p:par>
                              <p:par>
                                <p:cTn id="18" presetID="22" presetClass="entr" presetSubtype="4" fill="hold"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wipe(down)">
                                      <p:cBhvr>
                                        <p:cTn id="20" dur="500"/>
                                        <p:tgtEl>
                                          <p:spTgt spid="34"/>
                                        </p:tgtEl>
                                      </p:cBhvr>
                                    </p:animEffect>
                                  </p:childTnLst>
                                </p:cTn>
                              </p:par>
                            </p:childTnLst>
                          </p:cTn>
                        </p:par>
                        <p:par>
                          <p:cTn id="21" fill="hold">
                            <p:stCondLst>
                              <p:cond delay="6500"/>
                            </p:stCondLst>
                            <p:childTnLst>
                              <p:par>
                                <p:cTn id="22" presetID="22" presetClass="exit" presetSubtype="1" fill="hold" nodeType="afterEffect">
                                  <p:stCondLst>
                                    <p:cond delay="3000"/>
                                  </p:stCondLst>
                                  <p:childTnLst>
                                    <p:animEffect transition="out" filter="wipe(up)">
                                      <p:cBhvr>
                                        <p:cTn id="23" dur="500"/>
                                        <p:tgtEl>
                                          <p:spTgt spid="34"/>
                                        </p:tgtEl>
                                      </p:cBhvr>
                                    </p:animEffect>
                                    <p:set>
                                      <p:cBhvr>
                                        <p:cTn id="24" dur="1" fill="hold">
                                          <p:stCondLst>
                                            <p:cond delay="499"/>
                                          </p:stCondLst>
                                        </p:cTn>
                                        <p:tgtEl>
                                          <p:spTgt spid="34"/>
                                        </p:tgtEl>
                                        <p:attrNameLst>
                                          <p:attrName>style.visibility</p:attrName>
                                        </p:attrNameLst>
                                      </p:cBhvr>
                                      <p:to>
                                        <p:strVal val="hidden"/>
                                      </p:to>
                                    </p:set>
                                  </p:childTnLst>
                                </p:cTn>
                              </p:par>
                              <p:par>
                                <p:cTn id="25" presetID="1" presetClass="entr" presetSubtype="0" fill="hold" nodeType="withEffect">
                                  <p:stCondLst>
                                    <p:cond delay="300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grpId="0" nodeType="withEffect">
                                  <p:stCondLst>
                                    <p:cond delay="3000"/>
                                  </p:stCondLst>
                                  <p:childTnLst>
                                    <p:set>
                                      <p:cBhvr>
                                        <p:cTn id="28" dur="1" fill="hold">
                                          <p:stCondLst>
                                            <p:cond delay="0"/>
                                          </p:stCondLst>
                                        </p:cTn>
                                        <p:tgtEl>
                                          <p:spTgt spid="46"/>
                                        </p:tgtEl>
                                        <p:attrNameLst>
                                          <p:attrName>style.visibility</p:attrName>
                                        </p:attrNameLst>
                                      </p:cBhvr>
                                      <p:to>
                                        <p:strVal val="visible"/>
                                      </p:to>
                                    </p:set>
                                  </p:childTnLst>
                                </p:cTn>
                              </p:par>
                            </p:childTnLst>
                          </p:cTn>
                        </p:par>
                        <p:par>
                          <p:cTn id="29" fill="hold">
                            <p:stCondLst>
                              <p:cond delay="10000"/>
                            </p:stCondLst>
                            <p:childTnLst>
                              <p:par>
                                <p:cTn id="30" presetID="1" presetClass="entr" presetSubtype="0" fill="hold" nodeType="afterEffect">
                                  <p:stCondLst>
                                    <p:cond delay="2000"/>
                                  </p:stCondLst>
                                  <p:childTnLst>
                                    <p:set>
                                      <p:cBhvr>
                                        <p:cTn id="31"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22232-47A0-B6CF-D46A-0A3D9162CAF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70C857A-0C75-504B-2883-F445EC3C2A87}"/>
              </a:ext>
            </a:extLst>
          </p:cNvPr>
          <p:cNvPicPr>
            <a:picLocks noChangeAspect="1"/>
          </p:cNvPicPr>
          <p:nvPr/>
        </p:nvPicPr>
        <p:blipFill>
          <a:blip r:embed="rId3"/>
          <a:srcRect l="85851" t="18319" b="17984"/>
          <a:stretch/>
        </p:blipFill>
        <p:spPr>
          <a:xfrm>
            <a:off x="-5807" y="1988839"/>
            <a:ext cx="1072871" cy="4849509"/>
          </a:xfrm>
          <a:prstGeom prst="rect">
            <a:avLst/>
          </a:prstGeom>
        </p:spPr>
      </p:pic>
      <p:pic>
        <p:nvPicPr>
          <p:cNvPr id="9" name="Picture 8">
            <a:extLst>
              <a:ext uri="{FF2B5EF4-FFF2-40B4-BE49-F238E27FC236}">
                <a16:creationId xmlns:a16="http://schemas.microsoft.com/office/drawing/2014/main" id="{39C3358F-9CC2-ABBC-001A-D7B5A65CBA1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639" t="10856" r="22237" b="11187"/>
          <a:stretch/>
        </p:blipFill>
        <p:spPr>
          <a:xfrm flipH="1">
            <a:off x="2733767" y="2376947"/>
            <a:ext cx="538877" cy="538877"/>
          </a:xfrm>
          <a:prstGeom prst="rect">
            <a:avLst/>
          </a:prstGeom>
        </p:spPr>
      </p:pic>
      <p:pic>
        <p:nvPicPr>
          <p:cNvPr id="11" name="Picture 10">
            <a:extLst>
              <a:ext uri="{FF2B5EF4-FFF2-40B4-BE49-F238E27FC236}">
                <a16:creationId xmlns:a16="http://schemas.microsoft.com/office/drawing/2014/main" id="{25CCCB83-81FF-6348-BA79-8B861A997D60}"/>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20998" t="8536" r="21515" b="9053"/>
          <a:stretch/>
        </p:blipFill>
        <p:spPr>
          <a:xfrm flipH="1">
            <a:off x="5602643" y="2857837"/>
            <a:ext cx="1648192" cy="1670769"/>
          </a:xfrm>
          <a:prstGeom prst="rect">
            <a:avLst/>
          </a:prstGeom>
        </p:spPr>
      </p:pic>
      <p:pic>
        <p:nvPicPr>
          <p:cNvPr id="12" name="Picture 11">
            <a:extLst>
              <a:ext uri="{FF2B5EF4-FFF2-40B4-BE49-F238E27FC236}">
                <a16:creationId xmlns:a16="http://schemas.microsoft.com/office/drawing/2014/main" id="{F50F00E8-164E-F7C6-AECB-C231A5202FED}"/>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20145" t="11784" r="23155" b="11372"/>
          <a:stretch/>
        </p:blipFill>
        <p:spPr>
          <a:xfrm flipH="1">
            <a:off x="3538884" y="3149533"/>
            <a:ext cx="520169" cy="498495"/>
          </a:xfrm>
          <a:prstGeom prst="rect">
            <a:avLst/>
          </a:prstGeom>
        </p:spPr>
      </p:pic>
      <p:pic>
        <p:nvPicPr>
          <p:cNvPr id="13" name="Picture 12">
            <a:extLst>
              <a:ext uri="{FF2B5EF4-FFF2-40B4-BE49-F238E27FC236}">
                <a16:creationId xmlns:a16="http://schemas.microsoft.com/office/drawing/2014/main" id="{4D132EBA-7979-5A32-8A45-F06EEDBED8D9}"/>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2725" b="86311" l="19455" r="78500"/>
                    </a14:imgEffect>
                  </a14:imgLayer>
                </a14:imgProps>
              </a:ext>
              <a:ext uri="{28A0092B-C50C-407E-A947-70E740481C1C}">
                <a14:useLocalDpi xmlns:a14="http://schemas.microsoft.com/office/drawing/2010/main" val="0"/>
              </a:ext>
            </a:extLst>
          </a:blip>
          <a:srcRect l="24017" t="13920" r="24008" b="14806"/>
          <a:stretch/>
        </p:blipFill>
        <p:spPr>
          <a:xfrm flipH="1">
            <a:off x="836257" y="2159121"/>
            <a:ext cx="408338" cy="395964"/>
          </a:xfrm>
          <a:prstGeom prst="rect">
            <a:avLst/>
          </a:prstGeom>
        </p:spPr>
      </p:pic>
      <p:pic>
        <p:nvPicPr>
          <p:cNvPr id="15" name="Picture 14">
            <a:extLst>
              <a:ext uri="{FF2B5EF4-FFF2-40B4-BE49-F238E27FC236}">
                <a16:creationId xmlns:a16="http://schemas.microsoft.com/office/drawing/2014/main" id="{CE2392C1-A916-BEFA-170D-E9AB996FA755}"/>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5270" b="92674" l="10000" r="91364">
                        <a14:foregroundMark x1="47591" y1="49293" x2="47591" y2="49293"/>
                        <a14:foregroundMark x1="51045" y1="50193" x2="54955" y2="49743"/>
                        <a14:foregroundMark x1="57136" y1="50193" x2="61955" y2="50064"/>
                        <a14:foregroundMark x1="64273" y1="49293" x2="64273" y2="49293"/>
                        <a14:foregroundMark x1="46045" y1="41710" x2="43500" y2="42995"/>
                        <a14:foregroundMark x1="43500" y1="43766" x2="50591" y2="47879"/>
                        <a14:foregroundMark x1="50591" y1="47879" x2="50591" y2="47879"/>
                      </a14:backgroundRemoval>
                    </a14:imgEffect>
                  </a14:imgLayer>
                </a14:imgProps>
              </a:ext>
              <a:ext uri="{28A0092B-C50C-407E-A947-70E740481C1C}">
                <a14:useLocalDpi xmlns:a14="http://schemas.microsoft.com/office/drawing/2010/main" val="0"/>
              </a:ext>
            </a:extLst>
          </a:blip>
          <a:srcRect l="19950" t="7053" r="18626" b="7195"/>
          <a:stretch/>
        </p:blipFill>
        <p:spPr>
          <a:xfrm flipH="1">
            <a:off x="10498086" y="4400821"/>
            <a:ext cx="1461893" cy="1443151"/>
          </a:xfrm>
          <a:prstGeom prst="rect">
            <a:avLst/>
          </a:prstGeom>
        </p:spPr>
      </p:pic>
      <p:pic>
        <p:nvPicPr>
          <p:cNvPr id="16" name="Picture 15">
            <a:extLst>
              <a:ext uri="{FF2B5EF4-FFF2-40B4-BE49-F238E27FC236}">
                <a16:creationId xmlns:a16="http://schemas.microsoft.com/office/drawing/2014/main" id="{523DBE61-719A-B74F-D4A9-0FD126345946}"/>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9897" b="89910" l="0" r="99409">
                        <a14:foregroundMark x1="29182" y1="51028" x2="12409" y2="59704"/>
                      </a14:backgroundRemoval>
                    </a14:imgEffect>
                  </a14:imgLayer>
                </a14:imgProps>
              </a:ext>
              <a:ext uri="{28A0092B-C50C-407E-A947-70E740481C1C}">
                <a14:useLocalDpi xmlns:a14="http://schemas.microsoft.com/office/drawing/2010/main" val="0"/>
              </a:ext>
            </a:extLst>
          </a:blip>
          <a:srcRect l="1772" t="20324" r="1367" b="7288"/>
          <a:stretch/>
        </p:blipFill>
        <p:spPr>
          <a:xfrm rot="18964791">
            <a:off x="6302516" y="3859649"/>
            <a:ext cx="4135622" cy="2185491"/>
          </a:xfrm>
          <a:prstGeom prst="rect">
            <a:avLst/>
          </a:prstGeom>
        </p:spPr>
      </p:pic>
      <p:pic>
        <p:nvPicPr>
          <p:cNvPr id="20" name="Picture 19">
            <a:extLst>
              <a:ext uri="{FF2B5EF4-FFF2-40B4-BE49-F238E27FC236}">
                <a16:creationId xmlns:a16="http://schemas.microsoft.com/office/drawing/2014/main" id="{4252948A-A8C1-77E0-1FCB-A885E41487C9}"/>
              </a:ext>
            </a:extLst>
          </p:cNvPr>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3985" b="97172" l="10000" r="90000"/>
                    </a14:imgEffect>
                  </a14:imgLayer>
                </a14:imgProps>
              </a:ext>
              <a:ext uri="{28A0092B-C50C-407E-A947-70E740481C1C}">
                <a14:useLocalDpi xmlns:a14="http://schemas.microsoft.com/office/drawing/2010/main" val="0"/>
              </a:ext>
            </a:extLst>
          </a:blip>
          <a:srcRect l="31570" t="2536" r="27887"/>
          <a:stretch/>
        </p:blipFill>
        <p:spPr>
          <a:xfrm rot="21294556" flipH="1">
            <a:off x="9311392" y="1446977"/>
            <a:ext cx="1728191" cy="2937692"/>
          </a:xfrm>
          <a:prstGeom prst="rect">
            <a:avLst/>
          </a:prstGeom>
        </p:spPr>
      </p:pic>
      <p:pic>
        <p:nvPicPr>
          <p:cNvPr id="21" name="Picture 20">
            <a:extLst>
              <a:ext uri="{FF2B5EF4-FFF2-40B4-BE49-F238E27FC236}">
                <a16:creationId xmlns:a16="http://schemas.microsoft.com/office/drawing/2014/main" id="{0AB03956-6971-49F1-8CB6-30063CF92A19}"/>
              </a:ext>
            </a:extLst>
          </p:cNvPr>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9961" b="89974" l="7636" r="82682"/>
                    </a14:imgEffect>
                  </a14:imgLayer>
                </a14:imgProps>
              </a:ext>
              <a:ext uri="{28A0092B-C50C-407E-A947-70E740481C1C}">
                <a14:useLocalDpi xmlns:a14="http://schemas.microsoft.com/office/drawing/2010/main" val="0"/>
              </a:ext>
            </a:extLst>
          </a:blip>
          <a:srcRect r="23614"/>
          <a:stretch/>
        </p:blipFill>
        <p:spPr>
          <a:xfrm flipH="1">
            <a:off x="1600330" y="2587767"/>
            <a:ext cx="777000" cy="719275"/>
          </a:xfrm>
          <a:prstGeom prst="rect">
            <a:avLst/>
          </a:prstGeom>
        </p:spPr>
      </p:pic>
      <p:pic>
        <p:nvPicPr>
          <p:cNvPr id="22" name="Picture 21">
            <a:extLst>
              <a:ext uri="{FF2B5EF4-FFF2-40B4-BE49-F238E27FC236}">
                <a16:creationId xmlns:a16="http://schemas.microsoft.com/office/drawing/2014/main" id="{5CA5AD5B-F870-4DA7-C1E0-86CED860CF58}"/>
              </a:ext>
            </a:extLst>
          </p:cNvPr>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9126" b="85283" l="8091" r="95955">
                        <a14:foregroundMark x1="9591" y1="14075" x2="20591" y2="10090"/>
                        <a14:foregroundMark x1="21091" y1="10090" x2="23455" y2="14332"/>
                        <a14:foregroundMark x1="41455" y1="23522" x2="45273" y2="26350"/>
                        <a14:foregroundMark x1="45273" y1="25900" x2="45591" y2="21401"/>
                        <a14:foregroundMark x1="78773" y1="27763" x2="70455" y2="31298"/>
                        <a14:foregroundMark x1="49273" y1="63368" x2="58591" y2="62661"/>
                        <a14:foregroundMark x1="83955" y1="60990" x2="87773" y2="69730"/>
                      </a14:backgroundRemoval>
                    </a14:imgEffect>
                  </a14:imgLayer>
                </a14:imgProps>
              </a:ext>
              <a:ext uri="{28A0092B-C50C-407E-A947-70E740481C1C}">
                <a14:useLocalDpi xmlns:a14="http://schemas.microsoft.com/office/drawing/2010/main" val="0"/>
              </a:ext>
            </a:extLst>
          </a:blip>
          <a:srcRect l="7742" t="5380" r="31299" b="5526"/>
          <a:stretch/>
        </p:blipFill>
        <p:spPr>
          <a:xfrm rot="12534143">
            <a:off x="4298424" y="1969130"/>
            <a:ext cx="1021666" cy="1055856"/>
          </a:xfrm>
          <a:prstGeom prst="rect">
            <a:avLst/>
          </a:prstGeom>
        </p:spPr>
      </p:pic>
      <p:pic>
        <p:nvPicPr>
          <p:cNvPr id="27" name="Picture 26">
            <a:extLst>
              <a:ext uri="{FF2B5EF4-FFF2-40B4-BE49-F238E27FC236}">
                <a16:creationId xmlns:a16="http://schemas.microsoft.com/office/drawing/2014/main" id="{8F87B2A2-1DB5-501B-24D3-CF22F0A8C73E}"/>
              </a:ext>
            </a:extLst>
          </p:cNvPr>
          <p:cNvPicPr>
            <a:picLocks noChangeAspect="1"/>
          </p:cNvPicPr>
          <p:nvPr/>
        </p:nvPicPr>
        <p:blipFill rotWithShape="1">
          <a:blip r:embed="rId21" cstate="print">
            <a:extLst>
              <a:ext uri="{BEBA8EAE-BF5A-486C-A8C5-ECC9F3942E4B}">
                <a14:imgProps xmlns:a14="http://schemas.microsoft.com/office/drawing/2010/main">
                  <a14:imgLayer r:embed="rId22">
                    <a14:imgEffect>
                      <a14:backgroundRemoval t="9126" b="85283" l="8091" r="95955">
                        <a14:foregroundMark x1="9591" y1="14075" x2="20591" y2="10090"/>
                        <a14:foregroundMark x1="21091" y1="10090" x2="23455" y2="14332"/>
                        <a14:foregroundMark x1="41455" y1="23522" x2="45273" y2="26350"/>
                        <a14:foregroundMark x1="45273" y1="25900" x2="45591" y2="21401"/>
                        <a14:foregroundMark x1="78773" y1="27763" x2="70455" y2="31298"/>
                        <a14:foregroundMark x1="49273" y1="63368" x2="58591" y2="62661"/>
                        <a14:foregroundMark x1="83955" y1="60990" x2="87773" y2="69730"/>
                      </a14:backgroundRemoval>
                    </a14:imgEffect>
                  </a14:imgLayer>
                </a14:imgProps>
              </a:ext>
              <a:ext uri="{28A0092B-C50C-407E-A947-70E740481C1C}">
                <a14:useLocalDpi xmlns:a14="http://schemas.microsoft.com/office/drawing/2010/main" val="0"/>
              </a:ext>
            </a:extLst>
          </a:blip>
          <a:srcRect l="63851" t="27697" r="3704" b="4223"/>
          <a:stretch/>
        </p:blipFill>
        <p:spPr>
          <a:xfrm rot="1327130">
            <a:off x="4597776" y="3360837"/>
            <a:ext cx="510796" cy="757892"/>
          </a:xfrm>
          <a:prstGeom prst="rect">
            <a:avLst/>
          </a:prstGeom>
        </p:spPr>
      </p:pic>
      <p:pic>
        <p:nvPicPr>
          <p:cNvPr id="28" name="Picture 27">
            <a:extLst>
              <a:ext uri="{FF2B5EF4-FFF2-40B4-BE49-F238E27FC236}">
                <a16:creationId xmlns:a16="http://schemas.microsoft.com/office/drawing/2014/main" id="{120B1B26-1635-3AE4-FE52-F78DBCA4268D}"/>
              </a:ext>
            </a:extLst>
          </p:cNvPr>
          <p:cNvPicPr>
            <a:picLocks noChangeAspect="1"/>
          </p:cNvPicPr>
          <p:nvPr/>
        </p:nvPicPr>
        <p:blipFill rotWithShape="1">
          <a:blip r:embed="rId23" cstate="print">
            <a:extLst>
              <a:ext uri="{BEBA8EAE-BF5A-486C-A8C5-ECC9F3942E4B}">
                <a14:imgProps xmlns:a14="http://schemas.microsoft.com/office/drawing/2010/main">
                  <a14:imgLayer r:embed="rId24">
                    <a14:imgEffect>
                      <a14:backgroundRemoval t="9126" b="85283" l="8091" r="95955">
                        <a14:foregroundMark x1="9591" y1="14075" x2="20591" y2="10090"/>
                        <a14:foregroundMark x1="21091" y1="10090" x2="23455" y2="14332"/>
                        <a14:foregroundMark x1="41455" y1="23522" x2="45273" y2="26350"/>
                        <a14:foregroundMark x1="45273" y1="25900" x2="45591" y2="21401"/>
                        <a14:foregroundMark x1="78773" y1="27763" x2="70455" y2="31298"/>
                        <a14:foregroundMark x1="49273" y1="63368" x2="58591" y2="62661"/>
                        <a14:foregroundMark x1="83955" y1="60990" x2="87773" y2="69730"/>
                      </a14:backgroundRemoval>
                    </a14:imgEffect>
                  </a14:imgLayer>
                </a14:imgProps>
              </a:ext>
              <a:ext uri="{28A0092B-C50C-407E-A947-70E740481C1C}">
                <a14:useLocalDpi xmlns:a14="http://schemas.microsoft.com/office/drawing/2010/main" val="0"/>
              </a:ext>
            </a:extLst>
          </a:blip>
          <a:srcRect l="7742" t="5380" r="59485" b="5526"/>
          <a:stretch/>
        </p:blipFill>
        <p:spPr>
          <a:xfrm rot="2572167">
            <a:off x="4331104" y="4725500"/>
            <a:ext cx="653986" cy="1257132"/>
          </a:xfrm>
          <a:prstGeom prst="rect">
            <a:avLst/>
          </a:prstGeom>
        </p:spPr>
      </p:pic>
      <p:pic>
        <p:nvPicPr>
          <p:cNvPr id="29" name="Picture 28">
            <a:extLst>
              <a:ext uri="{FF2B5EF4-FFF2-40B4-BE49-F238E27FC236}">
                <a16:creationId xmlns:a16="http://schemas.microsoft.com/office/drawing/2014/main" id="{97D7624B-D1AF-1A5E-D1A5-14BF266CBFCE}"/>
              </a:ext>
            </a:extLst>
          </p:cNvPr>
          <p:cNvPicPr>
            <a:picLocks noChangeAspect="1"/>
          </p:cNvPicPr>
          <p:nvPr/>
        </p:nvPicPr>
        <p:blipFill rotWithShape="1">
          <a:blip r:embed="rId25" cstate="print">
            <a:extLst>
              <a:ext uri="{BEBA8EAE-BF5A-486C-A8C5-ECC9F3942E4B}">
                <a14:imgProps xmlns:a14="http://schemas.microsoft.com/office/drawing/2010/main">
                  <a14:imgLayer r:embed="rId26">
                    <a14:imgEffect>
                      <a14:backgroundRemoval t="9126" b="85283" l="8091" r="95955">
                        <a14:foregroundMark x1="9591" y1="14075" x2="20591" y2="10090"/>
                        <a14:foregroundMark x1="21091" y1="10090" x2="23455" y2="14332"/>
                        <a14:foregroundMark x1="41455" y1="23522" x2="45273" y2="26350"/>
                        <a14:foregroundMark x1="45273" y1="25900" x2="45591" y2="21401"/>
                        <a14:foregroundMark x1="78773" y1="27763" x2="70455" y2="31298"/>
                        <a14:foregroundMark x1="49273" y1="63368" x2="58591" y2="62661"/>
                        <a14:foregroundMark x1="83955" y1="60990" x2="87773" y2="69730"/>
                      </a14:backgroundRemoval>
                    </a14:imgEffect>
                  </a14:imgLayer>
                </a14:imgProps>
              </a:ext>
              <a:ext uri="{28A0092B-C50C-407E-A947-70E740481C1C}">
                <a14:useLocalDpi xmlns:a14="http://schemas.microsoft.com/office/drawing/2010/main" val="0"/>
              </a:ext>
            </a:extLst>
          </a:blip>
          <a:srcRect l="35786" t="5380" r="4847" b="42890"/>
          <a:stretch/>
        </p:blipFill>
        <p:spPr>
          <a:xfrm rot="18489602">
            <a:off x="4216754" y="4191302"/>
            <a:ext cx="849343" cy="528078"/>
          </a:xfrm>
          <a:prstGeom prst="rect">
            <a:avLst/>
          </a:prstGeom>
        </p:spPr>
      </p:pic>
      <p:sp>
        <p:nvSpPr>
          <p:cNvPr id="30" name="TextBox 29">
            <a:extLst>
              <a:ext uri="{FF2B5EF4-FFF2-40B4-BE49-F238E27FC236}">
                <a16:creationId xmlns:a16="http://schemas.microsoft.com/office/drawing/2014/main" id="{15227CC8-C608-896C-BB97-0F4F816077F3}"/>
              </a:ext>
            </a:extLst>
          </p:cNvPr>
          <p:cNvSpPr txBox="1"/>
          <p:nvPr/>
        </p:nvSpPr>
        <p:spPr>
          <a:xfrm>
            <a:off x="1848701" y="3703478"/>
            <a:ext cx="1887370" cy="369332"/>
          </a:xfrm>
          <a:prstGeom prst="rect">
            <a:avLst/>
          </a:prstGeom>
          <a:noFill/>
        </p:spPr>
        <p:txBody>
          <a:bodyPr wrap="square" rtlCol="0">
            <a:spAutoFit/>
          </a:bodyPr>
          <a:lstStyle/>
          <a:p>
            <a:r>
              <a:rPr lang="en-US" dirty="0">
                <a:latin typeface="PT Sans Narrow" panose="020B0506020203020204" pitchFamily="34" charset="0"/>
              </a:rPr>
              <a:t>INNER PLANETS</a:t>
            </a:r>
            <a:endParaRPr lang="en-GB" dirty="0">
              <a:latin typeface="PT Sans Narrow" panose="020B0506020203020204" pitchFamily="34" charset="0"/>
            </a:endParaRPr>
          </a:p>
        </p:txBody>
      </p:sp>
      <p:sp>
        <p:nvSpPr>
          <p:cNvPr id="32" name="TextBox 31">
            <a:extLst>
              <a:ext uri="{FF2B5EF4-FFF2-40B4-BE49-F238E27FC236}">
                <a16:creationId xmlns:a16="http://schemas.microsoft.com/office/drawing/2014/main" id="{B20006EB-2317-D3B7-1E81-98564F67E966}"/>
              </a:ext>
            </a:extLst>
          </p:cNvPr>
          <p:cNvSpPr txBox="1"/>
          <p:nvPr/>
        </p:nvSpPr>
        <p:spPr>
          <a:xfrm rot="17235724">
            <a:off x="4274718" y="5464014"/>
            <a:ext cx="1887370" cy="369332"/>
          </a:xfrm>
          <a:prstGeom prst="rect">
            <a:avLst/>
          </a:prstGeom>
          <a:noFill/>
        </p:spPr>
        <p:txBody>
          <a:bodyPr wrap="square" rtlCol="0">
            <a:spAutoFit/>
          </a:bodyPr>
          <a:lstStyle/>
          <a:p>
            <a:r>
              <a:rPr lang="en-US" dirty="0">
                <a:latin typeface="PT Sans Narrow" panose="020B0506020203020204" pitchFamily="34" charset="0"/>
              </a:rPr>
              <a:t>ASTEROID BELT</a:t>
            </a:r>
            <a:endParaRPr lang="en-GB" dirty="0">
              <a:latin typeface="PT Sans Narrow" panose="020B0506020203020204" pitchFamily="34" charset="0"/>
            </a:endParaRPr>
          </a:p>
        </p:txBody>
      </p:sp>
      <p:sp>
        <p:nvSpPr>
          <p:cNvPr id="33" name="TextBox 32">
            <a:extLst>
              <a:ext uri="{FF2B5EF4-FFF2-40B4-BE49-F238E27FC236}">
                <a16:creationId xmlns:a16="http://schemas.microsoft.com/office/drawing/2014/main" id="{8C3B0D24-05BE-9826-CADF-7C55457AEBD9}"/>
              </a:ext>
            </a:extLst>
          </p:cNvPr>
          <p:cNvSpPr txBox="1"/>
          <p:nvPr/>
        </p:nvSpPr>
        <p:spPr>
          <a:xfrm>
            <a:off x="7426642" y="2242501"/>
            <a:ext cx="1887370" cy="369332"/>
          </a:xfrm>
          <a:prstGeom prst="rect">
            <a:avLst/>
          </a:prstGeom>
          <a:noFill/>
        </p:spPr>
        <p:txBody>
          <a:bodyPr wrap="square" rtlCol="0">
            <a:spAutoFit/>
          </a:bodyPr>
          <a:lstStyle/>
          <a:p>
            <a:r>
              <a:rPr lang="en-US" dirty="0">
                <a:latin typeface="PT Sans Narrow" panose="020B0506020203020204" pitchFamily="34" charset="0"/>
              </a:rPr>
              <a:t>OUTER PLANETS</a:t>
            </a:r>
            <a:endParaRPr lang="en-GB" dirty="0">
              <a:latin typeface="PT Sans Narrow" panose="020B0506020203020204" pitchFamily="34" charset="0"/>
            </a:endParaRPr>
          </a:p>
        </p:txBody>
      </p:sp>
      <p:pic>
        <p:nvPicPr>
          <p:cNvPr id="38" name="Graphic 37">
            <a:extLst>
              <a:ext uri="{FF2B5EF4-FFF2-40B4-BE49-F238E27FC236}">
                <a16:creationId xmlns:a16="http://schemas.microsoft.com/office/drawing/2014/main" id="{5679176B-1D69-67D9-A811-D901EF611093}"/>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3193528" y="2108055"/>
            <a:ext cx="268892" cy="268892"/>
          </a:xfrm>
          <a:prstGeom prst="rect">
            <a:avLst/>
          </a:prstGeom>
        </p:spPr>
      </p:pic>
      <p:sp>
        <p:nvSpPr>
          <p:cNvPr id="40" name="TextBox 39">
            <a:extLst>
              <a:ext uri="{FF2B5EF4-FFF2-40B4-BE49-F238E27FC236}">
                <a16:creationId xmlns:a16="http://schemas.microsoft.com/office/drawing/2014/main" id="{FFA7709D-F934-EEED-AFF4-EC167F01E8FA}"/>
              </a:ext>
            </a:extLst>
          </p:cNvPr>
          <p:cNvSpPr txBox="1"/>
          <p:nvPr/>
        </p:nvSpPr>
        <p:spPr>
          <a:xfrm>
            <a:off x="10907504" y="6488668"/>
            <a:ext cx="1136850" cy="369332"/>
          </a:xfrm>
          <a:prstGeom prst="rect">
            <a:avLst/>
          </a:prstGeom>
          <a:noFill/>
        </p:spPr>
        <p:txBody>
          <a:bodyPr wrap="none" rtlCol="0">
            <a:spAutoFit/>
          </a:bodyPr>
          <a:lstStyle/>
          <a:p>
            <a:r>
              <a:rPr lang="en-GB" dirty="0">
                <a:latin typeface="PT Sans Narrow" panose="020B0506020203020204" pitchFamily="34" charset="0"/>
              </a:rPr>
              <a:t>Not to scale</a:t>
            </a:r>
          </a:p>
        </p:txBody>
      </p:sp>
      <p:grpSp>
        <p:nvGrpSpPr>
          <p:cNvPr id="41" name="Group 40">
            <a:extLst>
              <a:ext uri="{FF2B5EF4-FFF2-40B4-BE49-F238E27FC236}">
                <a16:creationId xmlns:a16="http://schemas.microsoft.com/office/drawing/2014/main" id="{BCF99D03-DAA9-19EC-9BCF-45B69232AC0D}"/>
              </a:ext>
            </a:extLst>
          </p:cNvPr>
          <p:cNvGrpSpPr/>
          <p:nvPr/>
        </p:nvGrpSpPr>
        <p:grpSpPr>
          <a:xfrm>
            <a:off x="4192284" y="5786772"/>
            <a:ext cx="569739" cy="1071228"/>
            <a:chOff x="4192284" y="5786772"/>
            <a:chExt cx="569739" cy="1071228"/>
          </a:xfrm>
        </p:grpSpPr>
        <p:pic>
          <p:nvPicPr>
            <p:cNvPr id="42" name="Picture 41">
              <a:extLst>
                <a:ext uri="{FF2B5EF4-FFF2-40B4-BE49-F238E27FC236}">
                  <a16:creationId xmlns:a16="http://schemas.microsoft.com/office/drawing/2014/main" id="{90DA27DA-03DA-FCB6-6869-36607E9DFE50}"/>
                </a:ext>
              </a:extLst>
            </p:cNvPr>
            <p:cNvPicPr>
              <a:picLocks noChangeAspect="1"/>
            </p:cNvPicPr>
            <p:nvPr/>
          </p:nvPicPr>
          <p:blipFill rotWithShape="1">
            <a:blip r:embed="rId29" cstate="print">
              <a:extLst>
                <a:ext uri="{BEBA8EAE-BF5A-486C-A8C5-ECC9F3942E4B}">
                  <a14:imgProps xmlns:a14="http://schemas.microsoft.com/office/drawing/2010/main">
                    <a14:imgLayer r:embed="rId30">
                      <a14:imgEffect>
                        <a14:backgroundRemoval t="9126" b="85283" l="8091" r="95955">
                          <a14:foregroundMark x1="9591" y1="14075" x2="20591" y2="10090"/>
                          <a14:foregroundMark x1="21091" y1="10090" x2="23455" y2="14332"/>
                          <a14:foregroundMark x1="41455" y1="23522" x2="45273" y2="26350"/>
                          <a14:foregroundMark x1="45273" y1="25900" x2="45591" y2="21401"/>
                          <a14:foregroundMark x1="78773" y1="27763" x2="70455" y2="31298"/>
                          <a14:foregroundMark x1="49273" y1="63368" x2="58591" y2="62661"/>
                          <a14:foregroundMark x1="83955" y1="60990" x2="87773" y2="69730"/>
                          <a14:backgroundMark x1="74045" y1="48650" x2="74045" y2="48650"/>
                          <a14:backgroundMark x1="87136" y1="49871" x2="73182" y2="49871"/>
                        </a14:backgroundRemoval>
                      </a14:imgEffect>
                    </a14:imgLayer>
                  </a14:imgProps>
                </a:ext>
                <a:ext uri="{28A0092B-C50C-407E-A947-70E740481C1C}">
                  <a14:useLocalDpi xmlns:a14="http://schemas.microsoft.com/office/drawing/2010/main" val="0"/>
                </a:ext>
              </a:extLst>
            </a:blip>
            <a:srcRect l="7742" t="43507" r="4847" b="5525"/>
            <a:stretch/>
          </p:blipFill>
          <p:spPr>
            <a:xfrm rot="5400000">
              <a:off x="3883280" y="6095776"/>
              <a:ext cx="1051576" cy="433567"/>
            </a:xfrm>
            <a:prstGeom prst="rect">
              <a:avLst/>
            </a:prstGeom>
          </p:spPr>
        </p:pic>
        <p:sp>
          <p:nvSpPr>
            <p:cNvPr id="43" name="Rectangle 42">
              <a:extLst>
                <a:ext uri="{FF2B5EF4-FFF2-40B4-BE49-F238E27FC236}">
                  <a16:creationId xmlns:a16="http://schemas.microsoft.com/office/drawing/2014/main" id="{5C209EB1-11D7-A61A-7971-869FA4C39D7E}"/>
                </a:ext>
              </a:extLst>
            </p:cNvPr>
            <p:cNvSpPr/>
            <p:nvPr/>
          </p:nvSpPr>
          <p:spPr>
            <a:xfrm>
              <a:off x="4511824" y="6488668"/>
              <a:ext cx="250199" cy="3693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 name="Picture 1">
            <a:extLst>
              <a:ext uri="{FF2B5EF4-FFF2-40B4-BE49-F238E27FC236}">
                <a16:creationId xmlns:a16="http://schemas.microsoft.com/office/drawing/2014/main" id="{A79367F6-AD1D-35E9-51E9-744405242714}"/>
              </a:ext>
            </a:extLst>
          </p:cNvPr>
          <p:cNvPicPr>
            <a:picLocks noChangeAspect="1"/>
          </p:cNvPicPr>
          <p:nvPr/>
        </p:nvPicPr>
        <p:blipFill>
          <a:blip r:embed="rId31">
            <a:extLst>
              <a:ext uri="{28A0092B-C50C-407E-A947-70E740481C1C}">
                <a14:useLocalDpi xmlns:a14="http://schemas.microsoft.com/office/drawing/2010/main" val="0"/>
              </a:ext>
            </a:extLst>
          </a:blip>
          <a:srcRect/>
          <a:stretch/>
        </p:blipFill>
        <p:spPr>
          <a:xfrm>
            <a:off x="17286" y="318006"/>
            <a:ext cx="8787517" cy="1338590"/>
          </a:xfrm>
          <a:prstGeom prst="rect">
            <a:avLst/>
          </a:prstGeom>
        </p:spPr>
      </p:pic>
      <p:cxnSp>
        <p:nvCxnSpPr>
          <p:cNvPr id="3" name="Straight Arrow Connector 2">
            <a:extLst>
              <a:ext uri="{FF2B5EF4-FFF2-40B4-BE49-F238E27FC236}">
                <a16:creationId xmlns:a16="http://schemas.microsoft.com/office/drawing/2014/main" id="{3C2CCC43-DB47-390B-D5B4-E4C6C2D81A8D}"/>
              </a:ext>
            </a:extLst>
          </p:cNvPr>
          <p:cNvCxnSpPr>
            <a:cxnSpLocks/>
          </p:cNvCxnSpPr>
          <p:nvPr/>
        </p:nvCxnSpPr>
        <p:spPr>
          <a:xfrm flipH="1">
            <a:off x="5325386" y="1916832"/>
            <a:ext cx="554591" cy="432048"/>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5" name="Straight Arrow Connector 4">
            <a:extLst>
              <a:ext uri="{FF2B5EF4-FFF2-40B4-BE49-F238E27FC236}">
                <a16:creationId xmlns:a16="http://schemas.microsoft.com/office/drawing/2014/main" id="{2EED6B0F-616F-BE5B-3875-F7EB049A3571}"/>
              </a:ext>
            </a:extLst>
          </p:cNvPr>
          <p:cNvCxnSpPr>
            <a:cxnSpLocks/>
          </p:cNvCxnSpPr>
          <p:nvPr/>
        </p:nvCxnSpPr>
        <p:spPr>
          <a:xfrm flipH="1">
            <a:off x="3885515" y="2565137"/>
            <a:ext cx="186335" cy="478227"/>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6" name="Straight Arrow Connector 5">
            <a:extLst>
              <a:ext uri="{FF2B5EF4-FFF2-40B4-BE49-F238E27FC236}">
                <a16:creationId xmlns:a16="http://schemas.microsoft.com/office/drawing/2014/main" id="{751217EA-6ACA-6B79-3CC7-F4A0CCDA3AB9}"/>
              </a:ext>
            </a:extLst>
          </p:cNvPr>
          <p:cNvCxnSpPr>
            <a:cxnSpLocks/>
          </p:cNvCxnSpPr>
          <p:nvPr/>
        </p:nvCxnSpPr>
        <p:spPr>
          <a:xfrm>
            <a:off x="3702089" y="5843972"/>
            <a:ext cx="487340" cy="87068"/>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8" name="Straight Arrow Connector 7">
            <a:extLst>
              <a:ext uri="{FF2B5EF4-FFF2-40B4-BE49-F238E27FC236}">
                <a16:creationId xmlns:a16="http://schemas.microsoft.com/office/drawing/2014/main" id="{F2FD0FA1-9E88-4E61-DB10-4A536B3BFC50}"/>
              </a:ext>
            </a:extLst>
          </p:cNvPr>
          <p:cNvCxnSpPr>
            <a:cxnSpLocks/>
          </p:cNvCxnSpPr>
          <p:nvPr/>
        </p:nvCxnSpPr>
        <p:spPr>
          <a:xfrm flipH="1" flipV="1">
            <a:off x="5026433" y="4017149"/>
            <a:ext cx="331226" cy="44864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0" name="Straight Arrow Connector 9">
            <a:extLst>
              <a:ext uri="{FF2B5EF4-FFF2-40B4-BE49-F238E27FC236}">
                <a16:creationId xmlns:a16="http://schemas.microsoft.com/office/drawing/2014/main" id="{A0D507CD-30F4-60EE-8A08-E78E60D55A57}"/>
              </a:ext>
            </a:extLst>
          </p:cNvPr>
          <p:cNvCxnSpPr>
            <a:cxnSpLocks/>
          </p:cNvCxnSpPr>
          <p:nvPr/>
        </p:nvCxnSpPr>
        <p:spPr>
          <a:xfrm flipV="1">
            <a:off x="3785819" y="4670923"/>
            <a:ext cx="536202" cy="16755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14" name="Rectangle 13">
            <a:extLst>
              <a:ext uri="{FF2B5EF4-FFF2-40B4-BE49-F238E27FC236}">
                <a16:creationId xmlns:a16="http://schemas.microsoft.com/office/drawing/2014/main" id="{DEABB6DE-632B-1FCD-BAEF-5213E30E3EE8}"/>
              </a:ext>
            </a:extLst>
          </p:cNvPr>
          <p:cNvSpPr/>
          <p:nvPr/>
        </p:nvSpPr>
        <p:spPr>
          <a:xfrm rot="1014165">
            <a:off x="4952721" y="5132556"/>
            <a:ext cx="431720" cy="1438888"/>
          </a:xfrm>
          <a:prstGeom prst="rect">
            <a:avLst/>
          </a:prstGeom>
          <a:noFill/>
          <a:ln>
            <a:solidFill>
              <a:srgbClr val="C0000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cxnSp>
        <p:nvCxnSpPr>
          <p:cNvPr id="17" name="Straight Arrow Connector 16">
            <a:extLst>
              <a:ext uri="{FF2B5EF4-FFF2-40B4-BE49-F238E27FC236}">
                <a16:creationId xmlns:a16="http://schemas.microsoft.com/office/drawing/2014/main" id="{5EA5E698-11BF-F16F-FB67-CB6B55BDB499}"/>
              </a:ext>
            </a:extLst>
          </p:cNvPr>
          <p:cNvCxnSpPr>
            <a:cxnSpLocks/>
          </p:cNvCxnSpPr>
          <p:nvPr/>
        </p:nvCxnSpPr>
        <p:spPr>
          <a:xfrm flipH="1">
            <a:off x="3538884" y="1916832"/>
            <a:ext cx="406875" cy="204978"/>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965717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AB665C-2E79-C296-017F-85B4E4E49F99}"/>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53A5113D-FC95-3CDE-58B9-DA0EE07203D9}"/>
              </a:ext>
            </a:extLst>
          </p:cNvPr>
          <p:cNvGrpSpPr/>
          <p:nvPr/>
        </p:nvGrpSpPr>
        <p:grpSpPr>
          <a:xfrm>
            <a:off x="696719" y="2673296"/>
            <a:ext cx="2741953" cy="2184264"/>
            <a:chOff x="-155293" y="2590270"/>
            <a:chExt cx="2741953" cy="2184264"/>
          </a:xfrm>
        </p:grpSpPr>
        <p:pic>
          <p:nvPicPr>
            <p:cNvPr id="18" name="Picture 17" descr="A close-up of some rocks&#10;&#10;AI-generated content may be incorrect.">
              <a:extLst>
                <a:ext uri="{FF2B5EF4-FFF2-40B4-BE49-F238E27FC236}">
                  <a16:creationId xmlns:a16="http://schemas.microsoft.com/office/drawing/2014/main" id="{A41A8363-1D10-F9BC-88B2-24D719FB6A0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l="23192" t="18167" r="35645" b="44058"/>
            <a:stretch/>
          </p:blipFill>
          <p:spPr>
            <a:xfrm rot="20031440">
              <a:off x="-155293" y="2590270"/>
              <a:ext cx="2741953" cy="1677459"/>
            </a:xfrm>
            <a:prstGeom prst="rect">
              <a:avLst/>
            </a:prstGeom>
          </p:spPr>
        </p:pic>
        <p:pic>
          <p:nvPicPr>
            <p:cNvPr id="21" name="Picture 20" descr="A close-up of a rock&#10;&#10;AI-generated content may be incorrect.">
              <a:extLst>
                <a:ext uri="{FF2B5EF4-FFF2-40B4-BE49-F238E27FC236}">
                  <a16:creationId xmlns:a16="http://schemas.microsoft.com/office/drawing/2014/main" id="{FBF76DA6-2D83-ECBA-AE13-F81EE6ED65D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3018" b="51901" l="40550" r="57724">
                          <a14:foregroundMark x1="41898" y1="30218" x2="42977" y2="46400"/>
                          <a14:foregroundMark x1="42977" y1="46400" x2="51335" y2="52265"/>
                          <a14:foregroundMark x1="51335" y1="52265" x2="58183" y2="37217"/>
                          <a14:foregroundMark x1="58183" y1="37217" x2="51011" y2="23018"/>
                          <a14:foregroundMark x1="51011" y1="23018" x2="45187" y2="27508"/>
                          <a14:foregroundMark x1="44675" y1="49879" x2="40631" y2="38673"/>
                          <a14:foregroundMark x1="40631" y1="38673" x2="40766" y2="37338"/>
                          <a14:foregroundMark x1="57293" y1="33900" x2="57778" y2="28722"/>
                          <a14:foregroundMark x1="40685" y1="33131" x2="41898" y2="51780"/>
                          <a14:foregroundMark x1="41898" y1="51780" x2="54193" y2="51739"/>
                          <a14:foregroundMark x1="54193" y1="51739" x2="56295" y2="39887"/>
                          <a14:foregroundMark x1="41143" y1="51901" x2="40550" y2="31472"/>
                        </a14:backgroundRemoval>
                      </a14:imgEffect>
                      <a14:imgEffect>
                        <a14:brightnessContrast bright="40000"/>
                      </a14:imgEffect>
                    </a14:imgLayer>
                  </a14:imgProps>
                </a:ext>
                <a:ext uri="{28A0092B-C50C-407E-A947-70E740481C1C}">
                  <a14:useLocalDpi xmlns:a14="http://schemas.microsoft.com/office/drawing/2010/main" val="0"/>
                </a:ext>
              </a:extLst>
            </a:blip>
            <a:srcRect l="39760" t="21164" r="40551" b="45275"/>
            <a:stretch/>
          </p:blipFill>
          <p:spPr>
            <a:xfrm rot="20614894">
              <a:off x="1293195" y="3445357"/>
              <a:ext cx="1169685" cy="1329177"/>
            </a:xfrm>
            <a:prstGeom prst="rect">
              <a:avLst/>
            </a:prstGeom>
          </p:spPr>
        </p:pic>
      </p:grpSp>
      <p:sp>
        <p:nvSpPr>
          <p:cNvPr id="6" name="Content Placeholder 5">
            <a:extLst>
              <a:ext uri="{FF2B5EF4-FFF2-40B4-BE49-F238E27FC236}">
                <a16:creationId xmlns:a16="http://schemas.microsoft.com/office/drawing/2014/main" id="{6CA4FA40-03EF-C7B7-A642-F248D506F103}"/>
              </a:ext>
            </a:extLst>
          </p:cNvPr>
          <p:cNvSpPr>
            <a:spLocks noGrp="1"/>
          </p:cNvSpPr>
          <p:nvPr>
            <p:ph idx="1"/>
          </p:nvPr>
        </p:nvSpPr>
        <p:spPr>
          <a:xfrm>
            <a:off x="1559496" y="1980342"/>
            <a:ext cx="8877548" cy="680966"/>
          </a:xfrm>
        </p:spPr>
        <p:txBody>
          <a:bodyPr/>
          <a:lstStyle/>
          <a:p>
            <a:pPr marL="0" indent="0">
              <a:buNone/>
            </a:pPr>
            <a:r>
              <a:rPr lang="en-GB" dirty="0">
                <a:solidFill>
                  <a:schemeClr val="bg2">
                    <a:lumMod val="50000"/>
                  </a:schemeClr>
                </a:solidFill>
              </a:rPr>
              <a:t>Stony                                   </a:t>
            </a:r>
            <a:r>
              <a:rPr lang="en-GB" dirty="0">
                <a:solidFill>
                  <a:srgbClr val="FF0000"/>
                </a:solidFill>
              </a:rPr>
              <a:t>Iron                             </a:t>
            </a:r>
            <a:r>
              <a:rPr lang="en-GB" dirty="0">
                <a:solidFill>
                  <a:schemeClr val="bg2">
                    <a:lumMod val="50000"/>
                  </a:schemeClr>
                </a:solidFill>
              </a:rPr>
              <a:t>Stony</a:t>
            </a:r>
            <a:r>
              <a:rPr lang="en-GB" dirty="0"/>
              <a:t>-</a:t>
            </a:r>
            <a:r>
              <a:rPr lang="en-GB" dirty="0">
                <a:solidFill>
                  <a:srgbClr val="FF0000"/>
                </a:solidFill>
              </a:rPr>
              <a:t>iron  </a:t>
            </a:r>
          </a:p>
        </p:txBody>
      </p:sp>
      <p:sp>
        <p:nvSpPr>
          <p:cNvPr id="12" name="TextBox 11">
            <a:extLst>
              <a:ext uri="{FF2B5EF4-FFF2-40B4-BE49-F238E27FC236}">
                <a16:creationId xmlns:a16="http://schemas.microsoft.com/office/drawing/2014/main" id="{276E2A2D-7588-F089-A194-F9DDB85EDFC8}"/>
              </a:ext>
            </a:extLst>
          </p:cNvPr>
          <p:cNvSpPr txBox="1"/>
          <p:nvPr/>
        </p:nvSpPr>
        <p:spPr>
          <a:xfrm>
            <a:off x="1039195" y="4838935"/>
            <a:ext cx="2464683" cy="1815882"/>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sz="1600" dirty="0"/>
              <a:t>Made of </a:t>
            </a:r>
            <a:r>
              <a:rPr lang="en-GB" sz="1600" dirty="0">
                <a:solidFill>
                  <a:srgbClr val="000000"/>
                </a:solidFill>
              </a:rPr>
              <a:t>the same </a:t>
            </a:r>
            <a:r>
              <a:rPr lang="en-GB" sz="1600" dirty="0">
                <a:solidFill>
                  <a:schemeClr val="accent3">
                    <a:lumMod val="75000"/>
                  </a:schemeClr>
                </a:solidFill>
              </a:rPr>
              <a:t>rock-forming minerals </a:t>
            </a:r>
            <a:r>
              <a:rPr lang="en-GB" sz="1600" dirty="0"/>
              <a:t>as earth rocks</a:t>
            </a:r>
          </a:p>
          <a:p>
            <a:pPr marL="285750" indent="-285750">
              <a:buFont typeface="Arial" panose="020B0604020202020204" pitchFamily="34" charset="0"/>
              <a:buChar char="•"/>
            </a:pPr>
            <a:r>
              <a:rPr lang="en-GB" sz="1600" dirty="0"/>
              <a:t>Usually from the surface of a rocky body</a:t>
            </a:r>
          </a:p>
          <a:p>
            <a:pPr marL="285750" indent="-285750">
              <a:buFont typeface="Arial" panose="020B0604020202020204" pitchFamily="34" charset="0"/>
              <a:buChar char="•"/>
            </a:pPr>
            <a:r>
              <a:rPr lang="en-GB" sz="1600"/>
              <a:t>Like</a:t>
            </a:r>
            <a:r>
              <a:rPr lang="en-GB" sz="1600" dirty="0"/>
              <a:t> igneous and volcanic rocks on Earth</a:t>
            </a:r>
          </a:p>
        </p:txBody>
      </p:sp>
      <p:sp>
        <p:nvSpPr>
          <p:cNvPr id="13" name="TextBox 12">
            <a:extLst>
              <a:ext uri="{FF2B5EF4-FFF2-40B4-BE49-F238E27FC236}">
                <a16:creationId xmlns:a16="http://schemas.microsoft.com/office/drawing/2014/main" id="{0D47524A-9129-D16A-D902-E61FECF65071}"/>
              </a:ext>
            </a:extLst>
          </p:cNvPr>
          <p:cNvSpPr txBox="1"/>
          <p:nvPr/>
        </p:nvSpPr>
        <p:spPr>
          <a:xfrm>
            <a:off x="4455800" y="4841242"/>
            <a:ext cx="2464683" cy="1569660"/>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sz="1600" dirty="0"/>
              <a:t>Made of </a:t>
            </a:r>
            <a:r>
              <a:rPr lang="en-GB" sz="1600" dirty="0">
                <a:solidFill>
                  <a:srgbClr val="FF0000"/>
                </a:solidFill>
              </a:rPr>
              <a:t>metal</a:t>
            </a:r>
            <a:r>
              <a:rPr lang="en-GB" sz="1600" dirty="0"/>
              <a:t>, mostly iron</a:t>
            </a:r>
          </a:p>
          <a:p>
            <a:pPr marL="285750" indent="-285750">
              <a:buFont typeface="Arial" panose="020B0604020202020204" pitchFamily="34" charset="0"/>
              <a:buChar char="•"/>
            </a:pPr>
            <a:r>
              <a:rPr lang="en-GB" sz="1600" dirty="0"/>
              <a:t>Usually from the deep inside of a rocky body</a:t>
            </a:r>
            <a:endParaRPr lang="en-GB" sz="1600" dirty="0">
              <a:ea typeface="Calibri"/>
              <a:cs typeface="Calibri"/>
            </a:endParaRPr>
          </a:p>
          <a:p>
            <a:pPr marL="285750" indent="-285750">
              <a:buFont typeface="Arial" panose="020B0604020202020204" pitchFamily="34" charset="0"/>
              <a:buChar char="•"/>
            </a:pPr>
            <a:r>
              <a:rPr lang="en-GB" sz="1600" dirty="0"/>
              <a:t>Very different from Earth rocks!</a:t>
            </a:r>
          </a:p>
        </p:txBody>
      </p:sp>
      <p:sp>
        <p:nvSpPr>
          <p:cNvPr id="14" name="TextBox 13">
            <a:extLst>
              <a:ext uri="{FF2B5EF4-FFF2-40B4-BE49-F238E27FC236}">
                <a16:creationId xmlns:a16="http://schemas.microsoft.com/office/drawing/2014/main" id="{980F9A22-8D50-6493-CCED-CF54CD4888A2}"/>
              </a:ext>
            </a:extLst>
          </p:cNvPr>
          <p:cNvSpPr txBox="1"/>
          <p:nvPr/>
        </p:nvSpPr>
        <p:spPr>
          <a:xfrm>
            <a:off x="8020525" y="4857260"/>
            <a:ext cx="2808312" cy="1815882"/>
          </a:xfrm>
          <a:prstGeom prst="rect">
            <a:avLst/>
          </a:prstGeom>
          <a:noFill/>
        </p:spPr>
        <p:txBody>
          <a:bodyPr wrap="square" rtlCol="0">
            <a:spAutoFit/>
          </a:bodyPr>
          <a:lstStyle/>
          <a:p>
            <a:pPr marL="285750" indent="-285750">
              <a:buFont typeface="Arial" panose="020B0604020202020204" pitchFamily="34" charset="0"/>
              <a:buChar char="•"/>
            </a:pPr>
            <a:r>
              <a:rPr lang="en-GB" sz="1600" dirty="0"/>
              <a:t>Combination of </a:t>
            </a:r>
            <a:r>
              <a:rPr lang="en-GB" sz="1600" dirty="0">
                <a:solidFill>
                  <a:schemeClr val="accent3">
                    <a:lumMod val="75000"/>
                  </a:schemeClr>
                </a:solidFill>
              </a:rPr>
              <a:t>rock-forming minerals </a:t>
            </a:r>
            <a:r>
              <a:rPr lang="en-GB" sz="1600" dirty="0"/>
              <a:t>and </a:t>
            </a:r>
            <a:r>
              <a:rPr lang="en-GB" sz="1600" dirty="0">
                <a:solidFill>
                  <a:srgbClr val="FF0000"/>
                </a:solidFill>
              </a:rPr>
              <a:t>metal</a:t>
            </a:r>
          </a:p>
          <a:p>
            <a:pPr marL="285750" indent="-285750">
              <a:buFont typeface="Arial" panose="020B0604020202020204" pitchFamily="34" charset="0"/>
              <a:buChar char="•"/>
            </a:pPr>
            <a:r>
              <a:rPr lang="en-GB" sz="1600" dirty="0"/>
              <a:t>Formed through mixing of stony and iron meteorite material</a:t>
            </a:r>
          </a:p>
          <a:p>
            <a:pPr marL="285750" indent="-285750">
              <a:buFont typeface="Arial" panose="020B0604020202020204" pitchFamily="34" charset="0"/>
              <a:buChar char="•"/>
            </a:pPr>
            <a:r>
              <a:rPr lang="en-GB" sz="1600" dirty="0"/>
              <a:t>Very different from Earth rocks!</a:t>
            </a:r>
          </a:p>
        </p:txBody>
      </p:sp>
      <p:grpSp>
        <p:nvGrpSpPr>
          <p:cNvPr id="23" name="Group 22">
            <a:extLst>
              <a:ext uri="{FF2B5EF4-FFF2-40B4-BE49-F238E27FC236}">
                <a16:creationId xmlns:a16="http://schemas.microsoft.com/office/drawing/2014/main" id="{93D6EFA1-6179-6D35-88E2-95C28043D9A6}"/>
              </a:ext>
            </a:extLst>
          </p:cNvPr>
          <p:cNvGrpSpPr/>
          <p:nvPr/>
        </p:nvGrpSpPr>
        <p:grpSpPr>
          <a:xfrm>
            <a:off x="4485817" y="2797982"/>
            <a:ext cx="2487563" cy="1677459"/>
            <a:chOff x="3286800" y="2712647"/>
            <a:chExt cx="2487563" cy="1677459"/>
          </a:xfrm>
        </p:grpSpPr>
        <p:pic>
          <p:nvPicPr>
            <p:cNvPr id="19" name="Picture 18" descr="A piece of metal on a white surface&#10;&#10;AI-generated content may be incorrect.">
              <a:extLst>
                <a:ext uri="{FF2B5EF4-FFF2-40B4-BE49-F238E27FC236}">
                  <a16:creationId xmlns:a16="http://schemas.microsoft.com/office/drawing/2014/main" id="{0A92F6FD-3678-39C8-557A-FD71CB752C09}"/>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l="27950" t="21266" r="37900" b="36472"/>
            <a:stretch/>
          </p:blipFill>
          <p:spPr>
            <a:xfrm>
              <a:off x="3286800" y="3012123"/>
              <a:ext cx="1368046" cy="1128665"/>
            </a:xfrm>
            <a:prstGeom prst="rect">
              <a:avLst/>
            </a:prstGeom>
          </p:spPr>
        </p:pic>
        <p:pic>
          <p:nvPicPr>
            <p:cNvPr id="2" name="Content Placeholder 4" descr="A close-up of some metal&#10;&#10;AI-generated content may be incorrect.">
              <a:extLst>
                <a:ext uri="{FF2B5EF4-FFF2-40B4-BE49-F238E27FC236}">
                  <a16:creationId xmlns:a16="http://schemas.microsoft.com/office/drawing/2014/main" id="{40271565-1E48-A825-4DFA-7C3B6E5ADC88}"/>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l="22524" t="17258" r="52250" b="33356"/>
            <a:stretch/>
          </p:blipFill>
          <p:spPr>
            <a:xfrm>
              <a:off x="4489124" y="2712647"/>
              <a:ext cx="1285239" cy="1677459"/>
            </a:xfrm>
            <a:prstGeom prst="rect">
              <a:avLst/>
            </a:prstGeom>
          </p:spPr>
        </p:pic>
      </p:grpSp>
      <p:pic>
        <p:nvPicPr>
          <p:cNvPr id="9" name="Picture 8" descr="A close-up of some pieces of stone&#10;&#10;AI-generated content may be incorrect.">
            <a:extLst>
              <a:ext uri="{FF2B5EF4-FFF2-40B4-BE49-F238E27FC236}">
                <a16:creationId xmlns:a16="http://schemas.microsoft.com/office/drawing/2014/main" id="{23A36016-5AE8-5F0D-E5BF-5B46C9F24169}"/>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rcRect l="22132" t="37391" r="49724" b="34690"/>
          <a:stretch/>
        </p:blipFill>
        <p:spPr>
          <a:xfrm rot="21351736">
            <a:off x="8068906" y="2999259"/>
            <a:ext cx="2144862" cy="1418507"/>
          </a:xfrm>
          <a:prstGeom prst="rect">
            <a:avLst/>
          </a:prstGeom>
        </p:spPr>
      </p:pic>
      <p:pic>
        <p:nvPicPr>
          <p:cNvPr id="7" name="Picture 6" descr="A black background with white text&#10;&#10;AI-generated content may be incorrect.">
            <a:extLst>
              <a:ext uri="{FF2B5EF4-FFF2-40B4-BE49-F238E27FC236}">
                <a16:creationId xmlns:a16="http://schemas.microsoft.com/office/drawing/2014/main" id="{78C12677-32C7-592B-FF89-78141F9EA88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0269" y="400595"/>
            <a:ext cx="8504003" cy="1305111"/>
          </a:xfrm>
          <a:prstGeom prst="rect">
            <a:avLst/>
          </a:prstGeom>
        </p:spPr>
      </p:pic>
    </p:spTree>
    <p:extLst>
      <p:ext uri="{BB962C8B-B14F-4D97-AF65-F5344CB8AC3E}">
        <p14:creationId xmlns:p14="http://schemas.microsoft.com/office/powerpoint/2010/main" val="35313855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76FA30D-DB7B-3359-BD34-F5AD165A6C49}"/>
              </a:ext>
            </a:extLst>
          </p:cNvPr>
          <p:cNvSpPr txBox="1"/>
          <p:nvPr/>
        </p:nvSpPr>
        <p:spPr>
          <a:xfrm>
            <a:off x="615065" y="2375970"/>
            <a:ext cx="11022796" cy="4216539"/>
          </a:xfrm>
          <a:prstGeom prst="rect">
            <a:avLst/>
          </a:prstGeom>
          <a:noFill/>
        </p:spPr>
        <p:txBody>
          <a:bodyPr wrap="square" lIns="91440" tIns="45720" rIns="91440" bIns="45720" rtlCol="0" anchor="t">
            <a:spAutoFit/>
          </a:bodyPr>
          <a:lstStyle/>
          <a:p>
            <a:r>
              <a:rPr lang="en-GB" sz="2800" dirty="0">
                <a:latin typeface="PT Sans Narrow" panose="020B0506020203020204" pitchFamily="34" charset="0"/>
              </a:rPr>
              <a:t>Step 1: Rock observations!</a:t>
            </a:r>
          </a:p>
          <a:p>
            <a:endParaRPr lang="en-GB" sz="1400" dirty="0">
              <a:latin typeface="PT Sans Narrow" panose="020B0506020203020204" pitchFamily="34" charset="0"/>
            </a:endParaRPr>
          </a:p>
          <a:p>
            <a:r>
              <a:rPr lang="en-GB" sz="2800" dirty="0">
                <a:latin typeface="PT Sans Narrow"/>
              </a:rPr>
              <a:t>Go to each rock station and make observations about the rocks:</a:t>
            </a:r>
          </a:p>
          <a:p>
            <a:r>
              <a:rPr lang="en-GB" sz="2400" dirty="0">
                <a:solidFill>
                  <a:schemeClr val="tx2"/>
                </a:solidFill>
                <a:latin typeface="PT Sans Narrow"/>
              </a:rPr>
              <a:t>1. What c</a:t>
            </a:r>
            <a:r>
              <a:rPr lang="en-US" sz="2400" err="1">
                <a:solidFill>
                  <a:schemeClr val="tx2"/>
                </a:solidFill>
                <a:latin typeface="PT Sans Narrow"/>
              </a:rPr>
              <a:t>olour</a:t>
            </a:r>
            <a:r>
              <a:rPr lang="en-US" sz="2400" dirty="0">
                <a:solidFill>
                  <a:schemeClr val="tx2"/>
                </a:solidFill>
                <a:latin typeface="PT Sans Narrow"/>
              </a:rPr>
              <a:t>(s) do you see?</a:t>
            </a:r>
          </a:p>
          <a:p>
            <a:r>
              <a:rPr lang="en-US" sz="2400" dirty="0">
                <a:solidFill>
                  <a:schemeClr val="tx2"/>
                </a:solidFill>
                <a:latin typeface="PT Sans Narrow"/>
              </a:rPr>
              <a:t>2. Do you see any shiny metallic bits?</a:t>
            </a:r>
          </a:p>
          <a:p>
            <a:r>
              <a:rPr lang="en-US" sz="2400" dirty="0">
                <a:solidFill>
                  <a:schemeClr val="tx2"/>
                </a:solidFill>
                <a:latin typeface="PT Sans Narrow"/>
              </a:rPr>
              <a:t>3. Does the inside look different from the outside? How?</a:t>
            </a:r>
          </a:p>
          <a:p>
            <a:r>
              <a:rPr lang="en-US" sz="2400" dirty="0">
                <a:solidFill>
                  <a:schemeClr val="tx2"/>
                </a:solidFill>
                <a:latin typeface="PT Sans Narrow"/>
              </a:rPr>
              <a:t>4. What does the outside look and feel like? </a:t>
            </a:r>
          </a:p>
          <a:p>
            <a:r>
              <a:rPr lang="en-US" sz="2400" dirty="0">
                <a:solidFill>
                  <a:schemeClr val="tx2"/>
                </a:solidFill>
                <a:latin typeface="PT Sans Narrow"/>
              </a:rPr>
              <a:t> - smooth, rough, or shiny</a:t>
            </a:r>
          </a:p>
          <a:p>
            <a:r>
              <a:rPr lang="en-US" sz="2400" dirty="0">
                <a:solidFill>
                  <a:schemeClr val="tx2"/>
                </a:solidFill>
                <a:latin typeface="PT Sans Narrow"/>
              </a:rPr>
              <a:t> - glassy (looks like glass, doesn't have to be clear)</a:t>
            </a:r>
          </a:p>
          <a:p>
            <a:r>
              <a:rPr lang="en-US" sz="2400" dirty="0">
                <a:solidFill>
                  <a:schemeClr val="tx2"/>
                </a:solidFill>
                <a:latin typeface="PT Sans Narrow"/>
              </a:rPr>
              <a:t> - pitted (small shallow holes)</a:t>
            </a:r>
          </a:p>
          <a:p>
            <a:r>
              <a:rPr lang="en-US" sz="2400" dirty="0">
                <a:solidFill>
                  <a:schemeClr val="tx2"/>
                </a:solidFill>
                <a:latin typeface="PT Sans Narrow"/>
              </a:rPr>
              <a:t>5. Does it feel unusually heavy, unusually light, or just right?</a:t>
            </a:r>
          </a:p>
        </p:txBody>
      </p:sp>
      <p:pic>
        <p:nvPicPr>
          <p:cNvPr id="8" name="Picture 7" descr="A black background with white text&#10;&#10;AI-generated content may be incorrect.">
            <a:extLst>
              <a:ext uri="{FF2B5EF4-FFF2-40B4-BE49-F238E27FC236}">
                <a16:creationId xmlns:a16="http://schemas.microsoft.com/office/drawing/2014/main" id="{11E0C201-684F-8B33-F48D-A264A1C680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888" y="310436"/>
            <a:ext cx="6982759" cy="1305111"/>
          </a:xfrm>
          <a:prstGeom prst="rect">
            <a:avLst/>
          </a:prstGeom>
        </p:spPr>
      </p:pic>
      <p:pic>
        <p:nvPicPr>
          <p:cNvPr id="10" name="Picture 9" descr="A black background with white text&#10;&#10;AI-generated content may be incorrect.">
            <a:extLst>
              <a:ext uri="{FF2B5EF4-FFF2-40B4-BE49-F238E27FC236}">
                <a16:creationId xmlns:a16="http://schemas.microsoft.com/office/drawing/2014/main" id="{8C4BB7D0-C445-465D-1299-935C69F417B5}"/>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rot="60000">
            <a:off x="4668352" y="597192"/>
            <a:ext cx="5572352" cy="1482451"/>
          </a:xfrm>
          <a:prstGeom prst="rect">
            <a:avLst/>
          </a:prstGeom>
        </p:spPr>
      </p:pic>
      <p:pic>
        <p:nvPicPr>
          <p:cNvPr id="2" name="Graphic 6" descr="Crystals with solid fill">
            <a:extLst>
              <a:ext uri="{FF2B5EF4-FFF2-40B4-BE49-F238E27FC236}">
                <a16:creationId xmlns:a16="http://schemas.microsoft.com/office/drawing/2014/main" id="{C15654F2-51B1-6E52-6396-D2B663E60D4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92450" y="4203559"/>
            <a:ext cx="2705523" cy="2648013"/>
          </a:xfrm>
          <a:prstGeom prst="rect">
            <a:avLst/>
          </a:prstGeom>
        </p:spPr>
      </p:pic>
    </p:spTree>
    <p:extLst>
      <p:ext uri="{BB962C8B-B14F-4D97-AF65-F5344CB8AC3E}">
        <p14:creationId xmlns:p14="http://schemas.microsoft.com/office/powerpoint/2010/main" val="21928930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5BDB24-0088-09E2-23B4-60C084B1D70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17A5FBF-0FEF-8DF6-14CF-6979E9161C07}"/>
              </a:ext>
            </a:extLst>
          </p:cNvPr>
          <p:cNvSpPr txBox="1"/>
          <p:nvPr/>
        </p:nvSpPr>
        <p:spPr>
          <a:xfrm>
            <a:off x="432557" y="2366399"/>
            <a:ext cx="5399366" cy="4101379"/>
          </a:xfrm>
          <a:prstGeom prst="rect">
            <a:avLst/>
          </a:prstGeom>
          <a:noFill/>
        </p:spPr>
        <p:txBody>
          <a:bodyPr wrap="square" lIns="91440" tIns="45720" rIns="91440" bIns="45720" rtlCol="0" anchor="t">
            <a:spAutoFit/>
          </a:bodyPr>
          <a:lstStyle/>
          <a:p>
            <a:r>
              <a:rPr lang="en-GB" sz="2800" dirty="0">
                <a:latin typeface="PT Sans Narrow" panose="020B0506020203020204" pitchFamily="34" charset="0"/>
              </a:rPr>
              <a:t>Step 2: Meteorite checklist</a:t>
            </a:r>
          </a:p>
          <a:p>
            <a:endParaRPr lang="en-GB" sz="2800" dirty="0">
              <a:latin typeface="PT Sans Narrow" panose="020B0506020203020204" pitchFamily="34" charset="0"/>
            </a:endParaRPr>
          </a:p>
          <a:p>
            <a:r>
              <a:rPr lang="en-GB" sz="2400" dirty="0">
                <a:latin typeface="PT Sans Narrow"/>
              </a:rPr>
              <a:t>Go through your observations and tick the box next to each question if the answer is yes:</a:t>
            </a:r>
          </a:p>
          <a:p>
            <a:pPr marL="342900" indent="-342900">
              <a:lnSpc>
                <a:spcPct val="115000"/>
              </a:lnSpc>
              <a:spcAft>
                <a:spcPts val="800"/>
              </a:spcAft>
              <a:buFont typeface="Wingdings" panose="05000000000000000000" pitchFamily="2" charset="2"/>
              <a:buChar char="q"/>
            </a:pPr>
            <a:r>
              <a:rPr lang="en-GB" sz="2000" dirty="0">
                <a:solidFill>
                  <a:schemeClr val="tx2"/>
                </a:solidFill>
                <a:latin typeface="PT Sans Narrow"/>
              </a:rPr>
              <a:t>Is it unusually heavy?</a:t>
            </a:r>
            <a:endParaRPr lang="en-GB" sz="2000" kern="100" dirty="0">
              <a:solidFill>
                <a:schemeClr val="tx2"/>
              </a:solidFill>
              <a:latin typeface="PT Sans Narrow"/>
              <a:cs typeface="Times New Roman" panose="02020603050405020304" pitchFamily="18" charset="0"/>
            </a:endParaRPr>
          </a:p>
          <a:p>
            <a:pPr marL="342900" indent="-342900">
              <a:lnSpc>
                <a:spcPct val="115000"/>
              </a:lnSpc>
              <a:spcAft>
                <a:spcPts val="800"/>
              </a:spcAft>
              <a:buFont typeface="Wingdings" panose="05000000000000000000" pitchFamily="2" charset="2"/>
              <a:buChar char="q"/>
            </a:pPr>
            <a:r>
              <a:rPr lang="en-GB" sz="2000" kern="100" dirty="0">
                <a:solidFill>
                  <a:schemeClr val="tx2"/>
                </a:solidFill>
                <a:latin typeface="PT Sans Narrow"/>
                <a:ea typeface="Aptos" panose="020B0004020202020204" pitchFamily="34" charset="0"/>
                <a:cs typeface="Times New Roman"/>
              </a:rPr>
              <a:t>Does it have a dark outside crust?</a:t>
            </a:r>
          </a:p>
          <a:p>
            <a:pPr marL="342900" indent="-342900">
              <a:lnSpc>
                <a:spcPct val="115000"/>
              </a:lnSpc>
              <a:spcAft>
                <a:spcPts val="800"/>
              </a:spcAft>
              <a:buFont typeface="Wingdings" panose="05000000000000000000" pitchFamily="2" charset="2"/>
              <a:buChar char="q"/>
            </a:pPr>
            <a:r>
              <a:rPr lang="en-GB" sz="2000" kern="100" dirty="0">
                <a:solidFill>
                  <a:schemeClr val="tx2"/>
                </a:solidFill>
                <a:latin typeface="PT Sans Narrow"/>
                <a:ea typeface="Aptos" panose="020B0004020202020204" pitchFamily="34" charset="0"/>
                <a:cs typeface="Times New Roman"/>
              </a:rPr>
              <a:t>Does the outside have an irregular shape (not round, looks broken or jagged) with fingerprint-sized pits (small shallow holes)?</a:t>
            </a:r>
            <a:endParaRPr lang="en-GB" sz="2000" kern="100" dirty="0">
              <a:solidFill>
                <a:schemeClr val="tx2"/>
              </a:solidFill>
              <a:latin typeface="PT Sans Narrow" panose="020B0506020203020204" pitchFamily="34" charset="0"/>
              <a:ea typeface="Aptos" panose="020B0004020202020204" pitchFamily="34" charset="0"/>
              <a:cs typeface="Times New Roman" panose="02020603050405020304" pitchFamily="18" charset="0"/>
            </a:endParaRPr>
          </a:p>
          <a:p>
            <a:pPr marL="342900" indent="-342900">
              <a:lnSpc>
                <a:spcPct val="115000"/>
              </a:lnSpc>
              <a:spcAft>
                <a:spcPts val="800"/>
              </a:spcAft>
              <a:buFont typeface="Wingdings" panose="05000000000000000000" pitchFamily="2" charset="2"/>
              <a:buChar char="q"/>
            </a:pPr>
            <a:r>
              <a:rPr lang="en-GB" sz="2000" kern="100" dirty="0">
                <a:solidFill>
                  <a:schemeClr val="tx2"/>
                </a:solidFill>
                <a:latin typeface="PT Sans Narrow" panose="020B0506020203020204" pitchFamily="34" charset="0"/>
                <a:cs typeface="Times New Roman" panose="02020603050405020304" pitchFamily="18" charset="0"/>
              </a:rPr>
              <a:t>Can you see metal?</a:t>
            </a:r>
            <a:endParaRPr lang="en-GB" sz="2000" dirty="0">
              <a:latin typeface="PT Sans Narrow" panose="020B0506020203020204" pitchFamily="34" charset="0"/>
            </a:endParaRPr>
          </a:p>
        </p:txBody>
      </p:sp>
      <p:pic>
        <p:nvPicPr>
          <p:cNvPr id="18" name="Picture 17" descr="A black background with blue text&#10;&#10;AI-generated content may be incorrect.">
            <a:extLst>
              <a:ext uri="{FF2B5EF4-FFF2-40B4-BE49-F238E27FC236}">
                <a16:creationId xmlns:a16="http://schemas.microsoft.com/office/drawing/2014/main" id="{B84B49FD-B399-500A-9E81-A667B7FB24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3971" y="6047595"/>
            <a:ext cx="4067734" cy="856219"/>
          </a:xfrm>
          <a:prstGeom prst="rect">
            <a:avLst/>
          </a:prstGeom>
        </p:spPr>
      </p:pic>
      <p:pic>
        <p:nvPicPr>
          <p:cNvPr id="2" name="Picture 1" descr="A black background with white text&#10;&#10;AI-generated content may be incorrect.">
            <a:extLst>
              <a:ext uri="{FF2B5EF4-FFF2-40B4-BE49-F238E27FC236}">
                <a16:creationId xmlns:a16="http://schemas.microsoft.com/office/drawing/2014/main" id="{4C9616E0-1554-2163-3794-EDD00B45A9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888" y="310436"/>
            <a:ext cx="6982759" cy="1305111"/>
          </a:xfrm>
          <a:prstGeom prst="rect">
            <a:avLst/>
          </a:prstGeom>
        </p:spPr>
      </p:pic>
      <p:pic>
        <p:nvPicPr>
          <p:cNvPr id="3" name="Picture 2" descr="A black background with white text&#10;&#10;AI-generated content may be incorrect.">
            <a:extLst>
              <a:ext uri="{FF2B5EF4-FFF2-40B4-BE49-F238E27FC236}">
                <a16:creationId xmlns:a16="http://schemas.microsoft.com/office/drawing/2014/main" id="{E96E7A30-D9E9-4EF3-C195-D20D8AF5FF71}"/>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tretch>
            <a:fillRect/>
          </a:stretch>
        </p:blipFill>
        <p:spPr>
          <a:xfrm rot="60000">
            <a:off x="4668352" y="597192"/>
            <a:ext cx="5572352" cy="1482451"/>
          </a:xfrm>
          <a:prstGeom prst="rect">
            <a:avLst/>
          </a:prstGeom>
        </p:spPr>
      </p:pic>
      <p:pic>
        <p:nvPicPr>
          <p:cNvPr id="4" name="Picture 3" descr="A close-up of some pieces of stone&#10;&#10;AI-generated content may be incorrect.">
            <a:extLst>
              <a:ext uri="{FF2B5EF4-FFF2-40B4-BE49-F238E27FC236}">
                <a16:creationId xmlns:a16="http://schemas.microsoft.com/office/drawing/2014/main" id="{64D2C5BA-9706-1692-6967-5BCB75EBEB26}"/>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rcRect l="22132" t="37391" r="49724" b="34690"/>
          <a:stretch/>
        </p:blipFill>
        <p:spPr>
          <a:xfrm rot="21351736">
            <a:off x="5708959" y="4277740"/>
            <a:ext cx="3092974" cy="2045542"/>
          </a:xfrm>
          <a:prstGeom prst="rect">
            <a:avLst/>
          </a:prstGeom>
        </p:spPr>
      </p:pic>
      <p:pic>
        <p:nvPicPr>
          <p:cNvPr id="7" name="Picture 6" descr="A piece of black material on a white surface&#10;&#10;AI-generated content may be incorrect.">
            <a:extLst>
              <a:ext uri="{FF2B5EF4-FFF2-40B4-BE49-F238E27FC236}">
                <a16:creationId xmlns:a16="http://schemas.microsoft.com/office/drawing/2014/main" id="{11A55496-2462-4E01-FE85-77312DBC087A}"/>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l="23979" t="18501" r="28638" b="28128"/>
          <a:stretch/>
        </p:blipFill>
        <p:spPr>
          <a:xfrm>
            <a:off x="5861085" y="1914520"/>
            <a:ext cx="3129489" cy="2350009"/>
          </a:xfrm>
          <a:prstGeom prst="rect">
            <a:avLst/>
          </a:prstGeom>
        </p:spPr>
      </p:pic>
      <p:pic>
        <p:nvPicPr>
          <p:cNvPr id="8" name="Picture 7" descr="A group of rocks on a black background&#10;&#10;AI-generated content may be incorrect.">
            <a:extLst>
              <a:ext uri="{FF2B5EF4-FFF2-40B4-BE49-F238E27FC236}">
                <a16:creationId xmlns:a16="http://schemas.microsoft.com/office/drawing/2014/main" id="{27290C71-5A90-E313-65F0-160E044A4A19}"/>
              </a:ext>
            </a:extLst>
          </p:cNvPr>
          <p:cNvPicPr>
            <a:picLocks noChangeAspect="1"/>
          </p:cNvPicPr>
          <p:nvPr/>
        </p:nvPicPr>
        <p:blipFill>
          <a:blip r:embed="rId11">
            <a:extLst>
              <a:ext uri="{28A0092B-C50C-407E-A947-70E740481C1C}">
                <a14:useLocalDpi xmlns:a14="http://schemas.microsoft.com/office/drawing/2010/main" val="0"/>
              </a:ext>
            </a:extLst>
          </a:blip>
          <a:srcRect l="33943" t="56462" r="48509" b="1963"/>
          <a:stretch/>
        </p:blipFill>
        <p:spPr>
          <a:xfrm>
            <a:off x="9000239" y="2060848"/>
            <a:ext cx="2929407" cy="3903920"/>
          </a:xfrm>
          <a:prstGeom prst="rect">
            <a:avLst/>
          </a:prstGeom>
        </p:spPr>
      </p:pic>
    </p:spTree>
    <p:extLst>
      <p:ext uri="{BB962C8B-B14F-4D97-AF65-F5344CB8AC3E}">
        <p14:creationId xmlns:p14="http://schemas.microsoft.com/office/powerpoint/2010/main" val="39129839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91EC3DF-9DF0-20EC-7265-0F459C6952EB}"/>
              </a:ext>
            </a:extLst>
          </p:cNvPr>
          <p:cNvGrpSpPr/>
          <p:nvPr/>
        </p:nvGrpSpPr>
        <p:grpSpPr>
          <a:xfrm>
            <a:off x="-446754" y="1170459"/>
            <a:ext cx="13091592" cy="4828287"/>
            <a:chOff x="-446754" y="1170459"/>
            <a:chExt cx="13091592" cy="4828287"/>
          </a:xfrm>
        </p:grpSpPr>
        <p:sp>
          <p:nvSpPr>
            <p:cNvPr id="2" name="Rectangle 3">
              <a:extLst>
                <a:ext uri="{FF2B5EF4-FFF2-40B4-BE49-F238E27FC236}">
                  <a16:creationId xmlns:a16="http://schemas.microsoft.com/office/drawing/2014/main" id="{2C300C97-51CF-1CDD-AEC7-4F72C9BA51B4}"/>
                </a:ext>
              </a:extLst>
            </p:cNvPr>
            <p:cNvSpPr/>
            <p:nvPr/>
          </p:nvSpPr>
          <p:spPr>
            <a:xfrm rot="663322">
              <a:off x="-446754" y="1170459"/>
              <a:ext cx="13091592" cy="4828287"/>
            </a:xfrm>
            <a:custGeom>
              <a:avLst/>
              <a:gdLst>
                <a:gd name="connsiteX0" fmla="*/ 0 w 10520671"/>
                <a:gd name="connsiteY0" fmla="*/ 0 h 3989040"/>
                <a:gd name="connsiteX1" fmla="*/ 10520671 w 10520671"/>
                <a:gd name="connsiteY1" fmla="*/ 0 h 3989040"/>
                <a:gd name="connsiteX2" fmla="*/ 10520671 w 10520671"/>
                <a:gd name="connsiteY2" fmla="*/ 3989040 h 3989040"/>
                <a:gd name="connsiteX3" fmla="*/ 0 w 10520671"/>
                <a:gd name="connsiteY3" fmla="*/ 3989040 h 3989040"/>
                <a:gd name="connsiteX4" fmla="*/ 0 w 10520671"/>
                <a:gd name="connsiteY4" fmla="*/ 0 h 3989040"/>
                <a:gd name="connsiteX0" fmla="*/ 0 w 10520671"/>
                <a:gd name="connsiteY0" fmla="*/ 13539 h 4002579"/>
                <a:gd name="connsiteX1" fmla="*/ 9329318 w 10520671"/>
                <a:gd name="connsiteY1" fmla="*/ 0 h 4002579"/>
                <a:gd name="connsiteX2" fmla="*/ 10520671 w 10520671"/>
                <a:gd name="connsiteY2" fmla="*/ 4002579 h 4002579"/>
                <a:gd name="connsiteX3" fmla="*/ 0 w 10520671"/>
                <a:gd name="connsiteY3" fmla="*/ 4002579 h 4002579"/>
                <a:gd name="connsiteX4" fmla="*/ 0 w 10520671"/>
                <a:gd name="connsiteY4" fmla="*/ 13539 h 4002579"/>
                <a:gd name="connsiteX0" fmla="*/ 0 w 10110551"/>
                <a:gd name="connsiteY0" fmla="*/ 13539 h 4002579"/>
                <a:gd name="connsiteX1" fmla="*/ 9329318 w 10110551"/>
                <a:gd name="connsiteY1" fmla="*/ 0 h 4002579"/>
                <a:gd name="connsiteX2" fmla="*/ 10110551 w 10110551"/>
                <a:gd name="connsiteY2" fmla="*/ 3986328 h 4002579"/>
                <a:gd name="connsiteX3" fmla="*/ 0 w 10110551"/>
                <a:gd name="connsiteY3" fmla="*/ 4002579 h 4002579"/>
                <a:gd name="connsiteX4" fmla="*/ 0 w 10110551"/>
                <a:gd name="connsiteY4" fmla="*/ 13539 h 4002579"/>
                <a:gd name="connsiteX0" fmla="*/ 0 w 10110551"/>
                <a:gd name="connsiteY0" fmla="*/ 13539 h 4014212"/>
                <a:gd name="connsiteX1" fmla="*/ 9329318 w 10110551"/>
                <a:gd name="connsiteY1" fmla="*/ 0 h 4014212"/>
                <a:gd name="connsiteX2" fmla="*/ 10110551 w 10110551"/>
                <a:gd name="connsiteY2" fmla="*/ 3986328 h 4014212"/>
                <a:gd name="connsiteX3" fmla="*/ 762618 w 10110551"/>
                <a:gd name="connsiteY3" fmla="*/ 4014212 h 4014212"/>
                <a:gd name="connsiteX4" fmla="*/ 0 w 10110551"/>
                <a:gd name="connsiteY4" fmla="*/ 13539 h 4014212"/>
                <a:gd name="connsiteX0" fmla="*/ 0 w 9567805"/>
                <a:gd name="connsiteY0" fmla="*/ 998608 h 4014212"/>
                <a:gd name="connsiteX1" fmla="*/ 8786572 w 9567805"/>
                <a:gd name="connsiteY1" fmla="*/ 0 h 4014212"/>
                <a:gd name="connsiteX2" fmla="*/ 9567805 w 9567805"/>
                <a:gd name="connsiteY2" fmla="*/ 3986328 h 4014212"/>
                <a:gd name="connsiteX3" fmla="*/ 219872 w 9567805"/>
                <a:gd name="connsiteY3" fmla="*/ 4014212 h 4014212"/>
                <a:gd name="connsiteX4" fmla="*/ 0 w 9567805"/>
                <a:gd name="connsiteY4" fmla="*/ 998608 h 4014212"/>
                <a:gd name="connsiteX0" fmla="*/ 0 w 9761129"/>
                <a:gd name="connsiteY0" fmla="*/ 664140 h 4014212"/>
                <a:gd name="connsiteX1" fmla="*/ 8979896 w 9761129"/>
                <a:gd name="connsiteY1" fmla="*/ 0 h 4014212"/>
                <a:gd name="connsiteX2" fmla="*/ 9761129 w 9761129"/>
                <a:gd name="connsiteY2" fmla="*/ 3986328 h 4014212"/>
                <a:gd name="connsiteX3" fmla="*/ 413196 w 9761129"/>
                <a:gd name="connsiteY3" fmla="*/ 4014212 h 4014212"/>
                <a:gd name="connsiteX4" fmla="*/ 0 w 9761129"/>
                <a:gd name="connsiteY4" fmla="*/ 664140 h 4014212"/>
                <a:gd name="connsiteX0" fmla="*/ 0 w 9761129"/>
                <a:gd name="connsiteY0" fmla="*/ 664140 h 4795988"/>
                <a:gd name="connsiteX1" fmla="*/ 8979896 w 9761129"/>
                <a:gd name="connsiteY1" fmla="*/ 0 h 4795988"/>
                <a:gd name="connsiteX2" fmla="*/ 9761129 w 9761129"/>
                <a:gd name="connsiteY2" fmla="*/ 3986328 h 4795988"/>
                <a:gd name="connsiteX3" fmla="*/ 587747 w 9761129"/>
                <a:gd name="connsiteY3" fmla="*/ 4795988 h 4795988"/>
                <a:gd name="connsiteX4" fmla="*/ 0 w 9761129"/>
                <a:gd name="connsiteY4" fmla="*/ 664140 h 4795988"/>
                <a:gd name="connsiteX0" fmla="*/ 0 w 9761129"/>
                <a:gd name="connsiteY0" fmla="*/ 533270 h 4665118"/>
                <a:gd name="connsiteX1" fmla="*/ 9054040 w 9761129"/>
                <a:gd name="connsiteY1" fmla="*/ 0 h 4665118"/>
                <a:gd name="connsiteX2" fmla="*/ 9761129 w 9761129"/>
                <a:gd name="connsiteY2" fmla="*/ 3855458 h 4665118"/>
                <a:gd name="connsiteX3" fmla="*/ 587747 w 9761129"/>
                <a:gd name="connsiteY3" fmla="*/ 4665118 h 4665118"/>
                <a:gd name="connsiteX4" fmla="*/ 0 w 9761129"/>
                <a:gd name="connsiteY4" fmla="*/ 533270 h 4665118"/>
                <a:gd name="connsiteX0" fmla="*/ 0 w 9761129"/>
                <a:gd name="connsiteY0" fmla="*/ 696439 h 4828287"/>
                <a:gd name="connsiteX1" fmla="*/ 9030605 w 9761129"/>
                <a:gd name="connsiteY1" fmla="*/ 0 h 4828287"/>
                <a:gd name="connsiteX2" fmla="*/ 9761129 w 9761129"/>
                <a:gd name="connsiteY2" fmla="*/ 4018627 h 4828287"/>
                <a:gd name="connsiteX3" fmla="*/ 587747 w 9761129"/>
                <a:gd name="connsiteY3" fmla="*/ 4828287 h 4828287"/>
                <a:gd name="connsiteX4" fmla="*/ 0 w 9761129"/>
                <a:gd name="connsiteY4" fmla="*/ 696439 h 4828287"/>
                <a:gd name="connsiteX0" fmla="*/ 0 w 9603954"/>
                <a:gd name="connsiteY0" fmla="*/ 696439 h 4828287"/>
                <a:gd name="connsiteX1" fmla="*/ 9030605 w 9603954"/>
                <a:gd name="connsiteY1" fmla="*/ 0 h 4828287"/>
                <a:gd name="connsiteX2" fmla="*/ 9603954 w 9603954"/>
                <a:gd name="connsiteY2" fmla="*/ 4032168 h 4828287"/>
                <a:gd name="connsiteX3" fmla="*/ 587747 w 9603954"/>
                <a:gd name="connsiteY3" fmla="*/ 4828287 h 4828287"/>
                <a:gd name="connsiteX4" fmla="*/ 0 w 9603954"/>
                <a:gd name="connsiteY4" fmla="*/ 696439 h 4828287"/>
                <a:gd name="connsiteX0" fmla="*/ 0 w 9623946"/>
                <a:gd name="connsiteY0" fmla="*/ 696439 h 4828287"/>
                <a:gd name="connsiteX1" fmla="*/ 9030605 w 9623946"/>
                <a:gd name="connsiteY1" fmla="*/ 0 h 4828287"/>
                <a:gd name="connsiteX2" fmla="*/ 9623946 w 9623946"/>
                <a:gd name="connsiteY2" fmla="*/ 4026855 h 4828287"/>
                <a:gd name="connsiteX3" fmla="*/ 587747 w 9623946"/>
                <a:gd name="connsiteY3" fmla="*/ 4828287 h 4828287"/>
                <a:gd name="connsiteX4" fmla="*/ 0 w 9623946"/>
                <a:gd name="connsiteY4" fmla="*/ 696439 h 4828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3946" h="4828287">
                  <a:moveTo>
                    <a:pt x="0" y="696439"/>
                  </a:moveTo>
                  <a:lnTo>
                    <a:pt x="9030605" y="0"/>
                  </a:lnTo>
                  <a:lnTo>
                    <a:pt x="9623946" y="4026855"/>
                  </a:lnTo>
                  <a:lnTo>
                    <a:pt x="587747" y="4828287"/>
                  </a:lnTo>
                  <a:lnTo>
                    <a:pt x="0" y="696439"/>
                  </a:lnTo>
                  <a:close/>
                </a:path>
              </a:pathLst>
            </a:custGeom>
            <a:solidFill>
              <a:srgbClr val="2BB8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a:extLst>
                <a:ext uri="{FF2B5EF4-FFF2-40B4-BE49-F238E27FC236}">
                  <a16:creationId xmlns:a16="http://schemas.microsoft.com/office/drawing/2014/main" id="{0FDCC399-1615-136A-66A0-8920E734A418}"/>
                </a:ext>
              </a:extLst>
            </p:cNvPr>
            <p:cNvSpPr/>
            <p:nvPr/>
          </p:nvSpPr>
          <p:spPr>
            <a:xfrm>
              <a:off x="6960096" y="1268760"/>
              <a:ext cx="5231904" cy="1296144"/>
            </a:xfrm>
            <a:prstGeom prst="rect">
              <a:avLst/>
            </a:prstGeom>
            <a:solidFill>
              <a:srgbClr val="2BB8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2" name="Content Placeholder 10" descr="A black background with white text&#10;&#10;AI-generated content may be incorrect.">
            <a:extLst>
              <a:ext uri="{FF2B5EF4-FFF2-40B4-BE49-F238E27FC236}">
                <a16:creationId xmlns:a16="http://schemas.microsoft.com/office/drawing/2014/main" id="{3658FDE3-5AE0-1A5E-D6B3-BB022A2BE5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7496" y="2444382"/>
            <a:ext cx="3751847" cy="1601601"/>
          </a:xfrm>
          <a:prstGeom prst="rect">
            <a:avLst/>
          </a:prstGeom>
        </p:spPr>
      </p:pic>
    </p:spTree>
    <p:extLst>
      <p:ext uri="{BB962C8B-B14F-4D97-AF65-F5344CB8AC3E}">
        <p14:creationId xmlns:p14="http://schemas.microsoft.com/office/powerpoint/2010/main" val="26161355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AAB4D28DC30974F8DF13AF3195573DD" ma:contentTypeVersion="18" ma:contentTypeDescription="Create a new document." ma:contentTypeScope="" ma:versionID="d888e41d3f55a909ebdfc3b00035feb4">
  <xsd:schema xmlns:xsd="http://www.w3.org/2001/XMLSchema" xmlns:xs="http://www.w3.org/2001/XMLSchema" xmlns:p="http://schemas.microsoft.com/office/2006/metadata/properties" xmlns:ns2="f0cced3b-310d-45b8-97bf-d36cbbb5d34b" xmlns:ns3="991330b7-a67c-4846-8b6a-4c888ec2572d" targetNamespace="http://schemas.microsoft.com/office/2006/metadata/properties" ma:root="true" ma:fieldsID="e9229051f1779e83804e81888c05a1b1" ns2:_="" ns3:_="">
    <xsd:import namespace="f0cced3b-310d-45b8-97bf-d36cbbb5d34b"/>
    <xsd:import namespace="991330b7-a67c-4846-8b6a-4c888ec2572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cced3b-310d-45b8-97bf-d36cbbb5d34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f8c4553-6a3d-466f-a6fa-79c540e7775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91330b7-a67c-4846-8b6a-4c888ec2572d"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90dfe62-da6c-4de2-96a7-2420381ab32d}" ma:internalName="TaxCatchAll" ma:showField="CatchAllData" ma:web="991330b7-a67c-4846-8b6a-4c888ec2572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0cced3b-310d-45b8-97bf-d36cbbb5d34b">
      <Terms xmlns="http://schemas.microsoft.com/office/infopath/2007/PartnerControls"/>
    </lcf76f155ced4ddcb4097134ff3c332f>
    <TaxCatchAll xmlns="991330b7-a67c-4846-8b6a-4c888ec2572d" xsi:nil="true"/>
  </documentManagement>
</p:properties>
</file>

<file path=customXml/itemProps1.xml><?xml version="1.0" encoding="utf-8"?>
<ds:datastoreItem xmlns:ds="http://schemas.openxmlformats.org/officeDocument/2006/customXml" ds:itemID="{FE457F0E-97F0-4485-B25F-31A7D2E14150}">
  <ds:schemaRefs>
    <ds:schemaRef ds:uri="http://schemas.microsoft.com/sharepoint/v3/contenttype/forms"/>
  </ds:schemaRefs>
</ds:datastoreItem>
</file>

<file path=customXml/itemProps2.xml><?xml version="1.0" encoding="utf-8"?>
<ds:datastoreItem xmlns:ds="http://schemas.openxmlformats.org/officeDocument/2006/customXml" ds:itemID="{3C797416-EB09-411E-99BF-8BE75A23666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0cced3b-310d-45b8-97bf-d36cbbb5d34b"/>
    <ds:schemaRef ds:uri="991330b7-a67c-4846-8b6a-4c888ec2572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943A73E-F683-4A3C-906E-C085464C08DA}">
  <ds:schemaRefs>
    <ds:schemaRef ds:uri="http://purl.org/dc/terms/"/>
    <ds:schemaRef ds:uri="http://schemas.microsoft.com/office/2006/metadata/properties"/>
    <ds:schemaRef ds:uri="http://www.w3.org/XML/1998/namespace"/>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 ds:uri="566e42e7-c805-40ce-84fc-c5f1ad7e7d37"/>
    <ds:schemaRef ds:uri="8475f584-5ee1-4deb-9656-023999baed1f"/>
    <ds:schemaRef ds:uri="http://purl.org/dc/dcmitype/"/>
    <ds:schemaRef ds:uri="f0cced3b-310d-45b8-97bf-d36cbbb5d34b"/>
    <ds:schemaRef ds:uri="991330b7-a67c-4846-8b6a-4c888ec2572d"/>
    <ds:schemaRef ds:uri="2da7201d-d60a-4146-be97-9ea9374f9178"/>
    <ds:schemaRef ds:uri="8fa6a52d-4a5d-4713-9358-4117419ca31e"/>
  </ds:schemaRefs>
</ds:datastoreItem>
</file>

<file path=docProps/app.xml><?xml version="1.0" encoding="utf-8"?>
<Properties xmlns="http://schemas.openxmlformats.org/officeDocument/2006/extended-properties" xmlns:vt="http://schemas.openxmlformats.org/officeDocument/2006/docPropsVTypes">
  <TotalTime>40928</TotalTime>
  <Words>1453</Words>
  <Application>Microsoft Office PowerPoint</Application>
  <PresentationFormat>Widescreen</PresentationFormat>
  <Paragraphs>174</Paragraphs>
  <Slides>17</Slides>
  <Notes>15</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Ball</dc:creator>
  <cp:lastModifiedBy>Ana Pagu</cp:lastModifiedBy>
  <cp:revision>294</cp:revision>
  <dcterms:created xsi:type="dcterms:W3CDTF">2017-06-13T09:24:30Z</dcterms:created>
  <dcterms:modified xsi:type="dcterms:W3CDTF">2025-10-20T13:12:11Z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0x0101002AAB4D28DC30974F8DF13AF3195573DD</vt:lpwstr>
  </property>
  <property fmtid="{D5CDD505-2E9C-101B-9397-08002B2CF9AE}" pid="3" name="MediaServiceImageTags">
    <vt:lpwstr/>
  </property>
  <property fmtid="{D5CDD505-2E9C-101B-9397-08002B2CF9AE}" pid="4" name="Order">
    <vt:lpwstr>59200.0000000000</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