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328" r:id="rId6"/>
    <p:sldId id="283" r:id="rId7"/>
    <p:sldId id="327" r:id="rId8"/>
    <p:sldId id="301" r:id="rId9"/>
    <p:sldId id="313" r:id="rId10"/>
    <p:sldId id="303" r:id="rId11"/>
    <p:sldId id="317" r:id="rId12"/>
    <p:sldId id="310" r:id="rId13"/>
    <p:sldId id="257" r:id="rId14"/>
    <p:sldId id="316" r:id="rId15"/>
    <p:sldId id="284" r:id="rId16"/>
    <p:sldId id="315" r:id="rId17"/>
    <p:sldId id="329" r:id="rId18"/>
    <p:sldId id="322" r:id="rId19"/>
    <p:sldId id="323" r:id="rId20"/>
    <p:sldId id="324" r:id="rId21"/>
    <p:sldId id="311" r:id="rId22"/>
    <p:sldId id="31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AA88"/>
    <a:srgbClr val="D35241"/>
    <a:srgbClr val="2991CE"/>
    <a:srgbClr val="CC4102"/>
    <a:srgbClr val="FFFFFF"/>
    <a:srgbClr val="241413"/>
    <a:srgbClr val="2BB8C9"/>
    <a:srgbClr val="767787"/>
    <a:srgbClr val="6B6B6B"/>
    <a:srgbClr val="4B8D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812278-0B59-ADE6-717C-DFDB3A6C2917}" v="14" dt="2025-06-13T10:21:24.0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82545" autoAdjust="0"/>
  </p:normalViewPr>
  <p:slideViewPr>
    <p:cSldViewPr>
      <p:cViewPr varScale="1">
        <p:scale>
          <a:sx n="91" d="100"/>
          <a:sy n="91" d="100"/>
        </p:scale>
        <p:origin x="1332"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A778F-8D4E-4847-876E-B794F4ADB441}" type="datetimeFigureOut">
              <a:rPr lang="en-GB" smtClean="0"/>
              <a:t>06/11/2025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E78C29-F722-499D-8012-471FE686A08A}" type="slidenum">
              <a:rPr lang="en-GB" smtClean="0"/>
              <a:t>‹#›</a:t>
            </a:fld>
            <a:endParaRPr lang="en-GB"/>
          </a:p>
        </p:txBody>
      </p:sp>
    </p:spTree>
    <p:extLst>
      <p:ext uri="{BB962C8B-B14F-4D97-AF65-F5344CB8AC3E}">
        <p14:creationId xmlns:p14="http://schemas.microsoft.com/office/powerpoint/2010/main" val="3991985008"/>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aseline="0" dirty="0"/>
              <a:t>In this lesson, pupils will learn about impact craters – what they look like, how they form, and what the rocks in a crater are like.</a:t>
            </a:r>
          </a:p>
          <a:p>
            <a:pPr marL="0" indent="0">
              <a:buFontTx/>
              <a:buNone/>
            </a:pPr>
            <a:endParaRPr lang="en-GB" sz="1100" baseline="0" dirty="0"/>
          </a:p>
        </p:txBody>
      </p:sp>
      <p:sp>
        <p:nvSpPr>
          <p:cNvPr id="4" name="Slide Number Placeholder 3"/>
          <p:cNvSpPr>
            <a:spLocks noGrp="1"/>
          </p:cNvSpPr>
          <p:nvPr>
            <p:ph type="sldNum" sz="quarter" idx="10"/>
          </p:nvPr>
        </p:nvSpPr>
        <p:spPr/>
        <p:txBody>
          <a:bodyPr/>
          <a:lstStyle/>
          <a:p>
            <a:fld id="{63E78C29-F722-499D-8012-471FE686A08A}" type="slidenum">
              <a:rPr lang="en-GB" smtClean="0"/>
              <a:t>1</a:t>
            </a:fld>
            <a:endParaRPr lang="en-GB"/>
          </a:p>
        </p:txBody>
      </p:sp>
    </p:spTree>
    <p:extLst>
      <p:ext uri="{BB962C8B-B14F-4D97-AF65-F5344CB8AC3E}">
        <p14:creationId xmlns:p14="http://schemas.microsoft.com/office/powerpoint/2010/main" val="892535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t>Note to teachers</a:t>
            </a:r>
            <a:r>
              <a:rPr lang="en-GB" dirty="0"/>
              <a:t>: this is highly simplified, and in reality, any rock generated by a meteorite impact is quite complex. Here are a few things we omitted for simplicity:</a:t>
            </a:r>
          </a:p>
          <a:p>
            <a:pPr marL="171450" indent="-171450">
              <a:buFontTx/>
              <a:buChar char="-"/>
            </a:pPr>
            <a:r>
              <a:rPr lang="en-GB" dirty="0"/>
              <a:t>Impact glasses can be found inside craters if that is where they fell, or if sedimentary processes brought them back into the crater</a:t>
            </a:r>
          </a:p>
          <a:p>
            <a:pPr marL="171450" indent="-171450">
              <a:buFontTx/>
              <a:buChar char="-"/>
            </a:pPr>
            <a:r>
              <a:rPr lang="en-GB" dirty="0"/>
              <a:t>Equally, impact breccias are not only found inside craters. It’s possible for them to be thrown out of the crater as ejecta too. Some might also be underneath the crater, if they impact fractured the bedrock.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There are types of impactites not mentioned here: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Impact melts = rocks that melt completely because of an impact. If they cool down slowly, they don’t become glassy, instead resembling igneous rocks (even though their impact origin makes them metamorphic). Impact glasses are a subtype of impact melts.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Shocked rocks = rocks affected by shock metamorphism. Shocked rocks don’t melt or brecciate, but the pressure and heat of an impact causes different minerals and textures to form through shock metamorphism.</a:t>
            </a:r>
          </a:p>
        </p:txBody>
      </p:sp>
      <p:sp>
        <p:nvSpPr>
          <p:cNvPr id="4" name="Slide Number Placeholder 3"/>
          <p:cNvSpPr>
            <a:spLocks noGrp="1"/>
          </p:cNvSpPr>
          <p:nvPr>
            <p:ph type="sldNum" sz="quarter" idx="5"/>
          </p:nvPr>
        </p:nvSpPr>
        <p:spPr/>
        <p:txBody>
          <a:bodyPr/>
          <a:lstStyle/>
          <a:p>
            <a:fld id="{63E78C29-F722-499D-8012-471FE686A08A}" type="slidenum">
              <a:rPr lang="en-GB" smtClean="0"/>
              <a:t>11</a:t>
            </a:fld>
            <a:endParaRPr lang="en-GB"/>
          </a:p>
        </p:txBody>
      </p:sp>
    </p:spTree>
    <p:extLst>
      <p:ext uri="{BB962C8B-B14F-4D97-AF65-F5344CB8AC3E}">
        <p14:creationId xmlns:p14="http://schemas.microsoft.com/office/powerpoint/2010/main" val="3482357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000" dirty="0">
                <a:latin typeface="PT Sans Narrow" panose="020B0506020203020204" pitchFamily="34" charset="0"/>
              </a:rPr>
              <a:t>Look at the rocks on your tables and make some observations. Don’t forget to use hand lenses!</a:t>
            </a:r>
          </a:p>
        </p:txBody>
      </p:sp>
      <p:sp>
        <p:nvSpPr>
          <p:cNvPr id="4" name="Slide Number Placeholder 3"/>
          <p:cNvSpPr>
            <a:spLocks noGrp="1"/>
          </p:cNvSpPr>
          <p:nvPr>
            <p:ph type="sldNum" sz="quarter" idx="5"/>
          </p:nvPr>
        </p:nvSpPr>
        <p:spPr/>
        <p:txBody>
          <a:bodyPr/>
          <a:lstStyle/>
          <a:p>
            <a:fld id="{63E78C29-F722-499D-8012-471FE686A08A}" type="slidenum">
              <a:rPr lang="en-GB" smtClean="0"/>
              <a:t>12</a:t>
            </a:fld>
            <a:endParaRPr lang="en-GB"/>
          </a:p>
        </p:txBody>
      </p:sp>
    </p:spTree>
    <p:extLst>
      <p:ext uri="{BB962C8B-B14F-4D97-AF65-F5344CB8AC3E}">
        <p14:creationId xmlns:p14="http://schemas.microsoft.com/office/powerpoint/2010/main" val="1615151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14</a:t>
            </a:fld>
            <a:endParaRPr lang="en-GB"/>
          </a:p>
        </p:txBody>
      </p:sp>
    </p:spTree>
    <p:extLst>
      <p:ext uri="{BB962C8B-B14F-4D97-AF65-F5344CB8AC3E}">
        <p14:creationId xmlns:p14="http://schemas.microsoft.com/office/powerpoint/2010/main" val="3774440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8EE79-817F-CF94-900F-F9A4B091B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BCE6E6-302E-250F-CB82-96E78588E3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38C7662-19F0-F01E-6676-2B49BB6681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11C734B-842B-6C01-E2FF-3A8D33FE88E3}"/>
              </a:ext>
            </a:extLst>
          </p:cNvPr>
          <p:cNvSpPr>
            <a:spLocks noGrp="1"/>
          </p:cNvSpPr>
          <p:nvPr>
            <p:ph type="sldNum" sz="quarter" idx="5"/>
          </p:nvPr>
        </p:nvSpPr>
        <p:spPr/>
        <p:txBody>
          <a:bodyPr/>
          <a:lstStyle/>
          <a:p>
            <a:fld id="{63E78C29-F722-499D-8012-471FE686A08A}" type="slidenum">
              <a:rPr lang="en-GB" smtClean="0"/>
              <a:t>15</a:t>
            </a:fld>
            <a:endParaRPr lang="en-GB"/>
          </a:p>
        </p:txBody>
      </p:sp>
    </p:spTree>
    <p:extLst>
      <p:ext uri="{BB962C8B-B14F-4D97-AF65-F5344CB8AC3E}">
        <p14:creationId xmlns:p14="http://schemas.microsoft.com/office/powerpoint/2010/main" val="427358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7C5A0-79E5-6620-FE11-A13DB3B79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5EFAFC-80B3-2C7A-E8BA-5C067160237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C942EC-0DC9-C03F-2176-39637F86A99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6DFBD4F-B53C-B308-B408-4BAEC9A7B863}"/>
              </a:ext>
            </a:extLst>
          </p:cNvPr>
          <p:cNvSpPr>
            <a:spLocks noGrp="1"/>
          </p:cNvSpPr>
          <p:nvPr>
            <p:ph type="sldNum" sz="quarter" idx="5"/>
          </p:nvPr>
        </p:nvSpPr>
        <p:spPr/>
        <p:txBody>
          <a:bodyPr/>
          <a:lstStyle/>
          <a:p>
            <a:fld id="{63E78C29-F722-499D-8012-471FE686A08A}" type="slidenum">
              <a:rPr lang="en-GB" smtClean="0"/>
              <a:t>16</a:t>
            </a:fld>
            <a:endParaRPr lang="en-GB"/>
          </a:p>
        </p:txBody>
      </p:sp>
    </p:spTree>
    <p:extLst>
      <p:ext uri="{BB962C8B-B14F-4D97-AF65-F5344CB8AC3E}">
        <p14:creationId xmlns:p14="http://schemas.microsoft.com/office/powerpoint/2010/main" val="2821760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5936D-2307-64AB-33A1-05EB067C47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9BF8B-7B32-5B4B-4D90-3FB401423BB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1D28773-496F-EA91-4BA0-2A5291FCB82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20D34A0-5DA7-DE9E-BBD5-9A491CB46656}"/>
              </a:ext>
            </a:extLst>
          </p:cNvPr>
          <p:cNvSpPr>
            <a:spLocks noGrp="1"/>
          </p:cNvSpPr>
          <p:nvPr>
            <p:ph type="sldNum" sz="quarter" idx="5"/>
          </p:nvPr>
        </p:nvSpPr>
        <p:spPr/>
        <p:txBody>
          <a:bodyPr/>
          <a:lstStyle/>
          <a:p>
            <a:fld id="{63E78C29-F722-499D-8012-471FE686A08A}" type="slidenum">
              <a:rPr lang="en-GB" smtClean="0"/>
              <a:t>17</a:t>
            </a:fld>
            <a:endParaRPr lang="en-GB"/>
          </a:p>
        </p:txBody>
      </p:sp>
    </p:spTree>
    <p:extLst>
      <p:ext uri="{BB962C8B-B14F-4D97-AF65-F5344CB8AC3E}">
        <p14:creationId xmlns:p14="http://schemas.microsoft.com/office/powerpoint/2010/main" val="3542940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Why are there so many more craters on the Moon, Mars, Mercury, and even Venus, than on the Earth?</a:t>
            </a:r>
          </a:p>
          <a:p>
            <a:endParaRPr lang="en-GB" dirty="0"/>
          </a:p>
          <a:p>
            <a:pPr>
              <a:lnSpc>
                <a:spcPct val="115000"/>
              </a:lnSpc>
              <a:spcAft>
                <a:spcPts val="800"/>
              </a:spcAft>
            </a:pPr>
            <a:r>
              <a:rPr lang="en-GB" dirty="0"/>
              <a:t>Answer: </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Firstly, it’s important to note that large meteorite impacts are rare nowadays, but they were very common a long time ago (when planets like the Earth were forming), simply because there were more asteroids back then. The Earth and the other planets probably experienced a similar number of impacts, but on the Earth, they were erased due to several reasons: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Tectonics </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and</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 the rock cycle</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plate tectonics and reprocessing of the Earth’s crust mean that the rocks on the surface of the Earth now are not the same as early in the planet’s history, so craters were buried or destroyed</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Water</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unlike all other planets in the Solar System, the Earth’s surface is 70% covered by water, which erased most craters or may have prevented them from forming in the first place.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Vegetation</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more recent craters may be covered by vegetation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18</a:t>
            </a:fld>
            <a:endParaRPr lang="en-GB"/>
          </a:p>
        </p:txBody>
      </p:sp>
    </p:spTree>
    <p:extLst>
      <p:ext uri="{BB962C8B-B14F-4D97-AF65-F5344CB8AC3E}">
        <p14:creationId xmlns:p14="http://schemas.microsoft.com/office/powerpoint/2010/main" val="3517203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t>Does anyone know what happens when a meteorite hits a planet?</a:t>
            </a:r>
          </a:p>
          <a:p>
            <a:r>
              <a:rPr lang="en-GB" b="0" dirty="0"/>
              <a:t>Answer: a crater forms! A crater is a round hole or depression in the surface of a planet.</a:t>
            </a:r>
          </a:p>
        </p:txBody>
      </p:sp>
      <p:sp>
        <p:nvSpPr>
          <p:cNvPr id="4" name="Slide Number Placeholder 3"/>
          <p:cNvSpPr>
            <a:spLocks noGrp="1"/>
          </p:cNvSpPr>
          <p:nvPr>
            <p:ph type="sldNum" sz="quarter" idx="5"/>
          </p:nvPr>
        </p:nvSpPr>
        <p:spPr/>
        <p:txBody>
          <a:bodyPr/>
          <a:lstStyle/>
          <a:p>
            <a:fld id="{63E78C29-F722-499D-8012-471FE686A08A}" type="slidenum">
              <a:rPr lang="en-GB" smtClean="0"/>
              <a:t>2</a:t>
            </a:fld>
            <a:endParaRPr lang="en-GB"/>
          </a:p>
        </p:txBody>
      </p:sp>
    </p:spTree>
    <p:extLst>
      <p:ext uri="{BB962C8B-B14F-4D97-AF65-F5344CB8AC3E}">
        <p14:creationId xmlns:p14="http://schemas.microsoft.com/office/powerpoint/2010/main" val="216059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B62CD-007B-6FE9-E59A-45F9BB250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14B49-B775-FD6D-8A06-F5734DADD8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70F4F57-4C4F-414A-80D7-0DA848093E6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Can you name a place in the solar system that has craters?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Answer: Craters are almost everywhere! All the inner planets, especially Mars and Mercury, have lots of craters. There are some craters on Venus too, lots on the Moon, and most asteroids have craters as well.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We also have impact craters on the Earth (e.g. the Barringer crater in Arizona), but most of them are buried or erased (like the Chicxulub crater, made by the meteorite which killed the dinosaurs, which is buried)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a:extLst>
              <a:ext uri="{FF2B5EF4-FFF2-40B4-BE49-F238E27FC236}">
                <a16:creationId xmlns:a16="http://schemas.microsoft.com/office/drawing/2014/main" id="{94365055-A7ED-7973-F84D-40BE35B48DEB}"/>
              </a:ext>
            </a:extLst>
          </p:cNvPr>
          <p:cNvSpPr>
            <a:spLocks noGrp="1"/>
          </p:cNvSpPr>
          <p:nvPr>
            <p:ph type="sldNum" sz="quarter" idx="10"/>
          </p:nvPr>
        </p:nvSpPr>
        <p:spPr/>
        <p:txBody>
          <a:bodyPr/>
          <a:lstStyle/>
          <a:p>
            <a:fld id="{63E78C29-F722-499D-8012-471FE686A08A}" type="slidenum">
              <a:rPr lang="en-GB" smtClean="0"/>
              <a:t>3</a:t>
            </a:fld>
            <a:endParaRPr lang="en-GB"/>
          </a:p>
        </p:txBody>
      </p:sp>
    </p:spTree>
    <p:extLst>
      <p:ext uri="{BB962C8B-B14F-4D97-AF65-F5344CB8AC3E}">
        <p14:creationId xmlns:p14="http://schemas.microsoft.com/office/powerpoint/2010/main" val="3076790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A6E82-B983-E455-0A7F-8A0C7F15A4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9478D-2BB9-5A91-AB2C-5CFBAE6F00E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52F717D-C348-ABC4-47A3-00D57FEB850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Can you name a place in the solar system that has craters?</a:t>
            </a: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Answer: Craters are almost everywhere! All the inner planets, especially Mars and Mercury, have lots of craters. There are some craters on Venus too, lots on the Moon, and most asteroids have craters as well.</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We also have impact craters on the Earth (e.g. the Barringer crater in Arizona), but most of them are buried or erased (like the Chicxulub crater, made by the meteorite which killed the dinosaurs, which is buried)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a:extLst>
              <a:ext uri="{FF2B5EF4-FFF2-40B4-BE49-F238E27FC236}">
                <a16:creationId xmlns:a16="http://schemas.microsoft.com/office/drawing/2014/main" id="{CAB5C96B-5E4A-C995-5D91-95E69D7F0DAC}"/>
              </a:ext>
            </a:extLst>
          </p:cNvPr>
          <p:cNvSpPr>
            <a:spLocks noGrp="1"/>
          </p:cNvSpPr>
          <p:nvPr>
            <p:ph type="sldNum" sz="quarter" idx="10"/>
          </p:nvPr>
        </p:nvSpPr>
        <p:spPr/>
        <p:txBody>
          <a:bodyPr/>
          <a:lstStyle/>
          <a:p>
            <a:fld id="{63E78C29-F722-499D-8012-471FE686A08A}" type="slidenum">
              <a:rPr lang="en-GB" smtClean="0"/>
              <a:t>4</a:t>
            </a:fld>
            <a:endParaRPr lang="en-GB"/>
          </a:p>
        </p:txBody>
      </p:sp>
    </p:spTree>
    <p:extLst>
      <p:ext uri="{BB962C8B-B14F-4D97-AF65-F5344CB8AC3E}">
        <p14:creationId xmlns:p14="http://schemas.microsoft.com/office/powerpoint/2010/main" val="4043482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Now for our first activity! Have a look at the crater samples on your tables. Can you find the features on this slide? You’re looking for a crater rim, walls, floor and ejecta.</a:t>
            </a:r>
          </a:p>
          <a:p>
            <a:endParaRPr lang="en-GB" dirty="0"/>
          </a:p>
          <a:p>
            <a:r>
              <a:rPr lang="en-GB" dirty="0"/>
              <a:t>Please pick a crater and sketch it, labelling these features.</a:t>
            </a:r>
          </a:p>
          <a:p>
            <a:endParaRPr lang="en-GB" dirty="0"/>
          </a:p>
          <a:p>
            <a:r>
              <a:rPr lang="en-GB" dirty="0"/>
              <a:t>(Note: the students will not be able to find ejecta rays because these are not obvious on the 3D samples)</a:t>
            </a:r>
          </a:p>
        </p:txBody>
      </p:sp>
      <p:sp>
        <p:nvSpPr>
          <p:cNvPr id="4" name="Slide Number Placeholder 3"/>
          <p:cNvSpPr>
            <a:spLocks noGrp="1"/>
          </p:cNvSpPr>
          <p:nvPr>
            <p:ph type="sldNum" sz="quarter" idx="5"/>
          </p:nvPr>
        </p:nvSpPr>
        <p:spPr/>
        <p:txBody>
          <a:bodyPr/>
          <a:lstStyle/>
          <a:p>
            <a:fld id="{63E78C29-F722-499D-8012-471FE686A08A}" type="slidenum">
              <a:rPr lang="en-GB" smtClean="0"/>
              <a:t>5</a:t>
            </a:fld>
            <a:endParaRPr lang="en-GB"/>
          </a:p>
        </p:txBody>
      </p:sp>
    </p:spTree>
    <p:extLst>
      <p:ext uri="{BB962C8B-B14F-4D97-AF65-F5344CB8AC3E}">
        <p14:creationId xmlns:p14="http://schemas.microsoft.com/office/powerpoint/2010/main" val="2334305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15000"/>
              </a:lnSpc>
              <a:spcAft>
                <a:spcPts val="800"/>
              </a:spcAft>
            </a:pPr>
            <a:r>
              <a:rPr lang="en-GB" dirty="0"/>
              <a:t>So how do craters form? </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 crater is caused by a smaller object (like a meteorite) crashing into a bigger object (like a planet).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dirty="0">
                <a:effectLst/>
                <a:latin typeface="PT Sans Narrow" panose="020B0506020203020204" pitchFamily="34" charset="0"/>
                <a:ea typeface="Aptos" panose="020B0004020202020204" pitchFamily="34" charset="0"/>
                <a:cs typeface="Times New Roman" panose="02020603050405020304" pitchFamily="18" charset="0"/>
              </a:rPr>
              <a:t>The small object travels very fast, so when it hits, it creates an explosion and lots of rock gets thrown out from the impact site. This material forms rims which are taller than the surrounding area. At the same time, the explosion causes a depression (hole) that’s either flat or bowl-shaped. The flat or bowl-shaped bottom of the depression is called a crater floor, and the sides are called walls. </a:t>
            </a:r>
          </a:p>
          <a:p>
            <a:endParaRPr lang="en-GB" sz="1800" b="1" dirty="0">
              <a:effectLst/>
              <a:latin typeface="PT Sans Narrow" panose="020B0506020203020204" pitchFamily="34" charset="0"/>
              <a:cs typeface="Times New Roman" panose="02020603050405020304" pitchFamily="18" charset="0"/>
            </a:endParaRPr>
          </a:p>
          <a:p>
            <a:r>
              <a:rPr lang="en-GB" sz="1800" b="1" dirty="0">
                <a:effectLst/>
                <a:latin typeface="PT Sans Narrow" panose="020B0506020203020204" pitchFamily="34" charset="0"/>
                <a:cs typeface="Times New Roman" panose="02020603050405020304" pitchFamily="18" charset="0"/>
              </a:rPr>
              <a:t>Have you noticed any other features on your craters?</a:t>
            </a:r>
          </a:p>
          <a:p>
            <a:endParaRPr lang="en-GB" sz="1800" b="1" dirty="0">
              <a:effectLst/>
              <a:latin typeface="PT Sans Narrow" panose="020B0506020203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The main complex feature of a crater is the </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central peak(s)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which are peaks formed in the central area of a large crater. They form when the impact is very powerful – immediately after the initial impact, the rocks relax and go back up, forming a peak in the middle (you can use a bouncy castle analogy, which is not perfect but will help them visualise the process better)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Other features that they might notice are below, with explanations for your reference. If they don’t notice them, no need to bring them up.</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Multiple rings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Very large craters (termed impact basins) can have as many as 5 or 6 circular rings of mountain chains surrounding the main crater. Their formation is not fully understood, but one proposed theory is that the central peak is so large that it becomes unstable, collapsing to form several rings. An example of a multi-ring basin is Mare Orientale on the Moon.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Terraced walls (stair-like)</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sometimes, the walls become too steep to remain stable, so they form several terraces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b="1" dirty="0"/>
          </a:p>
        </p:txBody>
      </p:sp>
      <p:sp>
        <p:nvSpPr>
          <p:cNvPr id="4" name="Slide Number Placeholder 3"/>
          <p:cNvSpPr>
            <a:spLocks noGrp="1"/>
          </p:cNvSpPr>
          <p:nvPr>
            <p:ph type="sldNum" sz="quarter" idx="5"/>
          </p:nvPr>
        </p:nvSpPr>
        <p:spPr/>
        <p:txBody>
          <a:bodyPr/>
          <a:lstStyle/>
          <a:p>
            <a:fld id="{63E78C29-F722-499D-8012-471FE686A08A}" type="slidenum">
              <a:rPr lang="en-GB" smtClean="0"/>
              <a:t>7</a:t>
            </a:fld>
            <a:endParaRPr lang="en-GB"/>
          </a:p>
        </p:txBody>
      </p:sp>
    </p:spTree>
    <p:extLst>
      <p:ext uri="{BB962C8B-B14F-4D97-AF65-F5344CB8AC3E}">
        <p14:creationId xmlns:p14="http://schemas.microsoft.com/office/powerpoint/2010/main" val="298853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Optionally, you could play this short NASA video of a hypervelocity impact to illustrate crater formation.</a:t>
            </a:r>
          </a:p>
        </p:txBody>
      </p:sp>
      <p:sp>
        <p:nvSpPr>
          <p:cNvPr id="4" name="Slide Number Placeholder 3"/>
          <p:cNvSpPr>
            <a:spLocks noGrp="1"/>
          </p:cNvSpPr>
          <p:nvPr>
            <p:ph type="sldNum" sz="quarter" idx="5"/>
          </p:nvPr>
        </p:nvSpPr>
        <p:spPr/>
        <p:txBody>
          <a:bodyPr/>
          <a:lstStyle/>
          <a:p>
            <a:fld id="{63E78C29-F722-499D-8012-471FE686A08A}" type="slidenum">
              <a:rPr lang="en-GB" smtClean="0"/>
              <a:t>8</a:t>
            </a:fld>
            <a:endParaRPr lang="en-GB"/>
          </a:p>
        </p:txBody>
      </p:sp>
    </p:spTree>
    <p:extLst>
      <p:ext uri="{BB962C8B-B14F-4D97-AF65-F5344CB8AC3E}">
        <p14:creationId xmlns:p14="http://schemas.microsoft.com/office/powerpoint/2010/main" val="24602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Complex features: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Central peak(s)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peaks formed in the central area of a large crater. They form when the impact is so powerful that the area in the middle rebounds after the impact, when the pressure of the impact is gone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Terraced walls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sometimes, the walls become too steep to remain stable, so they can form several terraces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Multiple rings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Very large craters (termed impact basins) can have as many as 5 or 6 circular rings of mountain chains surrounding the main crater. Their formation is not fully understood, but one proposed theory is that the central peak is so large that it becomes unstable, collapsing to form several rings. An example of a multi-ring basin is Mare Orientale on the Moon.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3E78C29-F722-499D-8012-471FE686A08A}" type="slidenum">
              <a:rPr lang="en-GB" smtClean="0"/>
              <a:t>9</a:t>
            </a:fld>
            <a:endParaRPr lang="en-GB"/>
          </a:p>
        </p:txBody>
      </p:sp>
    </p:spTree>
    <p:extLst>
      <p:ext uri="{BB962C8B-B14F-4D97-AF65-F5344CB8AC3E}">
        <p14:creationId xmlns:p14="http://schemas.microsoft.com/office/powerpoint/2010/main" val="1545052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000" b="1" dirty="0"/>
              <a:t>What do you think happens to the rocks a meteorite lands on?</a:t>
            </a:r>
          </a:p>
          <a:p>
            <a:endParaRPr lang="en-GB" sz="1000" b="1" dirty="0"/>
          </a:p>
          <a:p>
            <a:r>
              <a:rPr lang="en-GB" sz="1000" b="0" dirty="0"/>
              <a:t>Answer: they can get squashed, broken up, or they can melt. Sometimes, all of these things happen to just one rock! For this reason, impact rocks are quite complicated and there are many subtypes. Altogether, they are known as </a:t>
            </a:r>
            <a:r>
              <a:rPr lang="en-GB" sz="1000" b="1" dirty="0"/>
              <a:t>impactites</a:t>
            </a:r>
            <a:r>
              <a:rPr lang="en-GB" sz="1000" b="0" dirty="0"/>
              <a:t>.</a:t>
            </a:r>
          </a:p>
        </p:txBody>
      </p:sp>
      <p:sp>
        <p:nvSpPr>
          <p:cNvPr id="4" name="Slide Number Placeholder 3"/>
          <p:cNvSpPr>
            <a:spLocks noGrp="1"/>
          </p:cNvSpPr>
          <p:nvPr>
            <p:ph type="sldNum" sz="quarter" idx="10"/>
          </p:nvPr>
        </p:nvSpPr>
        <p:spPr/>
        <p:txBody>
          <a:bodyPr/>
          <a:lstStyle/>
          <a:p>
            <a:fld id="{63E78C29-F722-499D-8012-471FE686A08A}" type="slidenum">
              <a:rPr lang="en-GB" smtClean="0"/>
              <a:t>10</a:t>
            </a:fld>
            <a:endParaRPr lang="en-GB"/>
          </a:p>
        </p:txBody>
      </p:sp>
    </p:spTree>
    <p:extLst>
      <p:ext uri="{BB962C8B-B14F-4D97-AF65-F5344CB8AC3E}">
        <p14:creationId xmlns:p14="http://schemas.microsoft.com/office/powerpoint/2010/main" val="1035957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4248228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83566" y="260648"/>
            <a:ext cx="8909675"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1859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57429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3566" y="260648"/>
            <a:ext cx="8909675" cy="1143000"/>
          </a:xfrm>
          <a:prstGeom prst="rect">
            <a:avLst/>
          </a:prstGeom>
        </p:spPr>
        <p:txBody>
          <a:bodyPr/>
          <a:lstStyle>
            <a:lvl1pPr algn="l">
              <a:defRPr>
                <a:latin typeface="Pompiere " panose="02000000000000000000" pitchFamily="2"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PT Sans Narrow" panose="020B0506020203020204" pitchFamily="34" charset="0"/>
              </a:defRPr>
            </a:lvl1pPr>
            <a:lvl2pPr>
              <a:defRPr>
                <a:latin typeface="PT Sans Narrow" panose="020B0506020203020204" pitchFamily="34" charset="0"/>
              </a:defRPr>
            </a:lvl2pPr>
            <a:lvl3pPr>
              <a:defRPr>
                <a:latin typeface="PT Sans Narrow" panose="020B0506020203020204" pitchFamily="34" charset="0"/>
              </a:defRPr>
            </a:lvl3pPr>
            <a:lvl4pPr>
              <a:defRPr>
                <a:latin typeface="PT Sans Narrow" panose="020B0506020203020204" pitchFamily="34" charset="0"/>
              </a:defRPr>
            </a:lvl4pPr>
            <a:lvl5pPr>
              <a:defRPr>
                <a:latin typeface="PT Sans Narrow" panose="020B0506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596061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2373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3566" y="260648"/>
            <a:ext cx="8909675"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988841"/>
            <a:ext cx="53848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988841"/>
            <a:ext cx="53848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0A9C1A7B-B4CC-4B2A-AF53-F99260FD2D32}" type="datetimeFigureOut">
              <a:rPr lang="en-GB" smtClean="0"/>
              <a:t>06/11/2025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75732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3566" y="260648"/>
            <a:ext cx="8909675"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9C1A7B-B4CC-4B2A-AF53-F99260FD2D32}" type="datetimeFigureOut">
              <a:rPr lang="en-GB" smtClean="0"/>
              <a:t>06/11/2025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30760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3566" y="260648"/>
            <a:ext cx="8909675"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9C1A7B-B4CC-4B2A-AF53-F99260FD2D32}" type="datetimeFigureOut">
              <a:rPr lang="en-GB" smtClean="0"/>
              <a:t>06/11/2025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9802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9C1A7B-B4CC-4B2A-AF53-F99260FD2D32}" type="datetimeFigureOut">
              <a:rPr lang="en-GB" smtClean="0"/>
              <a:t>06/11/2025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87895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06/11/2025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3174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06/11/2025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50202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69000"/>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AB2C055-E07C-2398-6914-9D1F9879E425}"/>
              </a:ext>
            </a:extLst>
          </p:cNvPr>
          <p:cNvSpPr/>
          <p:nvPr userDrawn="1"/>
        </p:nvSpPr>
        <p:spPr>
          <a:xfrm>
            <a:off x="-6766" y="194"/>
            <a:ext cx="12205105" cy="2070187"/>
          </a:xfrm>
          <a:custGeom>
            <a:avLst/>
            <a:gdLst>
              <a:gd name="connsiteX0" fmla="*/ 113289 w 9508142"/>
              <a:gd name="connsiteY0" fmla="*/ 0 h 2039193"/>
              <a:gd name="connsiteX1" fmla="*/ 9508142 w 9508142"/>
              <a:gd name="connsiteY1" fmla="*/ 8092 h 2039193"/>
              <a:gd name="connsiteX2" fmla="*/ 9467682 w 9508142"/>
              <a:gd name="connsiteY2" fmla="*/ 1424198 h 2039193"/>
              <a:gd name="connsiteX3" fmla="*/ 0 w 9508142"/>
              <a:gd name="connsiteY3" fmla="*/ 2039193 h 2039193"/>
              <a:gd name="connsiteX4" fmla="*/ 113289 w 9508142"/>
              <a:gd name="connsiteY4" fmla="*/ 0 h 2039193"/>
              <a:gd name="connsiteX0" fmla="*/ 113289 w 9508142"/>
              <a:gd name="connsiteY0" fmla="*/ 0 h 2039193"/>
              <a:gd name="connsiteX1" fmla="*/ 9508142 w 9508142"/>
              <a:gd name="connsiteY1" fmla="*/ 8092 h 2039193"/>
              <a:gd name="connsiteX2" fmla="*/ 9401290 w 9508142"/>
              <a:gd name="connsiteY2" fmla="*/ 1424198 h 2039193"/>
              <a:gd name="connsiteX3" fmla="*/ 0 w 9508142"/>
              <a:gd name="connsiteY3" fmla="*/ 2039193 h 2039193"/>
              <a:gd name="connsiteX4" fmla="*/ 113289 w 9508142"/>
              <a:gd name="connsiteY4" fmla="*/ 0 h 2039193"/>
              <a:gd name="connsiteX0" fmla="*/ 113289 w 9401290"/>
              <a:gd name="connsiteY0" fmla="*/ 0 h 2039193"/>
              <a:gd name="connsiteX1" fmla="*/ 9393465 w 9401290"/>
              <a:gd name="connsiteY1" fmla="*/ 73612 h 2039193"/>
              <a:gd name="connsiteX2" fmla="*/ 9401290 w 9401290"/>
              <a:gd name="connsiteY2" fmla="*/ 1424198 h 2039193"/>
              <a:gd name="connsiteX3" fmla="*/ 0 w 9401290"/>
              <a:gd name="connsiteY3" fmla="*/ 2039193 h 2039193"/>
              <a:gd name="connsiteX4" fmla="*/ 113289 w 9401290"/>
              <a:gd name="connsiteY4" fmla="*/ 0 h 2039193"/>
              <a:gd name="connsiteX0" fmla="*/ 113289 w 9401290"/>
              <a:gd name="connsiteY0" fmla="*/ 0 h 2039193"/>
              <a:gd name="connsiteX1" fmla="*/ 9299912 w 9401290"/>
              <a:gd name="connsiteY1" fmla="*/ 147679 h 2039193"/>
              <a:gd name="connsiteX2" fmla="*/ 9401290 w 9401290"/>
              <a:gd name="connsiteY2" fmla="*/ 1424198 h 2039193"/>
              <a:gd name="connsiteX3" fmla="*/ 0 w 9401290"/>
              <a:gd name="connsiteY3" fmla="*/ 2039193 h 2039193"/>
              <a:gd name="connsiteX4" fmla="*/ 113289 w 9401290"/>
              <a:gd name="connsiteY4" fmla="*/ 0 h 2039193"/>
              <a:gd name="connsiteX0" fmla="*/ 113289 w 9401290"/>
              <a:gd name="connsiteY0" fmla="*/ 0 h 2039193"/>
              <a:gd name="connsiteX1" fmla="*/ 9399500 w 9401290"/>
              <a:gd name="connsiteY1" fmla="*/ 67915 h 2039193"/>
              <a:gd name="connsiteX2" fmla="*/ 9401290 w 9401290"/>
              <a:gd name="connsiteY2" fmla="*/ 1424198 h 2039193"/>
              <a:gd name="connsiteX3" fmla="*/ 0 w 9401290"/>
              <a:gd name="connsiteY3" fmla="*/ 2039193 h 2039193"/>
              <a:gd name="connsiteX4" fmla="*/ 113289 w 9401290"/>
              <a:gd name="connsiteY4" fmla="*/ 0 h 2039193"/>
              <a:gd name="connsiteX0" fmla="*/ 291340 w 9401290"/>
              <a:gd name="connsiteY0" fmla="*/ 125798 h 1971278"/>
              <a:gd name="connsiteX1" fmla="*/ 9399500 w 9401290"/>
              <a:gd name="connsiteY1" fmla="*/ 0 h 1971278"/>
              <a:gd name="connsiteX2" fmla="*/ 9401290 w 9401290"/>
              <a:gd name="connsiteY2" fmla="*/ 1356283 h 1971278"/>
              <a:gd name="connsiteX3" fmla="*/ 0 w 9401290"/>
              <a:gd name="connsiteY3" fmla="*/ 1971278 h 1971278"/>
              <a:gd name="connsiteX4" fmla="*/ 291340 w 9401290"/>
              <a:gd name="connsiteY4" fmla="*/ 125798 h 1971278"/>
              <a:gd name="connsiteX0" fmla="*/ 255126 w 9401290"/>
              <a:gd name="connsiteY0" fmla="*/ 453 h 1971278"/>
              <a:gd name="connsiteX1" fmla="*/ 9399500 w 9401290"/>
              <a:gd name="connsiteY1" fmla="*/ 0 h 1971278"/>
              <a:gd name="connsiteX2" fmla="*/ 9401290 w 9401290"/>
              <a:gd name="connsiteY2" fmla="*/ 1356283 h 1971278"/>
              <a:gd name="connsiteX3" fmla="*/ 0 w 9401290"/>
              <a:gd name="connsiteY3" fmla="*/ 1971278 h 1971278"/>
              <a:gd name="connsiteX4" fmla="*/ 255126 w 9401290"/>
              <a:gd name="connsiteY4" fmla="*/ 453 h 1971278"/>
              <a:gd name="connsiteX0" fmla="*/ 7665 w 9153829"/>
              <a:gd name="connsiteY0" fmla="*/ 453 h 1954186"/>
              <a:gd name="connsiteX1" fmla="*/ 9152039 w 9153829"/>
              <a:gd name="connsiteY1" fmla="*/ 0 h 1954186"/>
              <a:gd name="connsiteX2" fmla="*/ 9153829 w 9153829"/>
              <a:gd name="connsiteY2" fmla="*/ 1356283 h 1954186"/>
              <a:gd name="connsiteX3" fmla="*/ 0 w 9153829"/>
              <a:gd name="connsiteY3" fmla="*/ 1954186 h 1954186"/>
              <a:gd name="connsiteX4" fmla="*/ 7665 w 9153829"/>
              <a:gd name="connsiteY4" fmla="*/ 453 h 1954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829" h="1954186">
                <a:moveTo>
                  <a:pt x="7665" y="453"/>
                </a:moveTo>
                <a:lnTo>
                  <a:pt x="9152039" y="0"/>
                </a:lnTo>
                <a:cubicBezTo>
                  <a:pt x="9154647" y="450195"/>
                  <a:pt x="9151221" y="906088"/>
                  <a:pt x="9153829" y="1356283"/>
                </a:cubicBezTo>
                <a:lnTo>
                  <a:pt x="0" y="1954186"/>
                </a:lnTo>
                <a:lnTo>
                  <a:pt x="7665" y="453"/>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Text Placeholder 2"/>
          <p:cNvSpPr>
            <a:spLocks noGrp="1"/>
          </p:cNvSpPr>
          <p:nvPr>
            <p:ph type="body" idx="1"/>
          </p:nvPr>
        </p:nvSpPr>
        <p:spPr>
          <a:xfrm>
            <a:off x="609600" y="2132857"/>
            <a:ext cx="10972800" cy="39933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C1A7B-B4CC-4B2A-AF53-F99260FD2D32}" type="datetimeFigureOut">
              <a:rPr lang="en-GB" smtClean="0"/>
              <a:t>06/11/2025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572B9-227E-4B7F-8DD2-F171FAAF6A46}" type="slidenum">
              <a:rPr lang="en-GB" smtClean="0"/>
              <a:t>‹#›</a:t>
            </a:fld>
            <a:endParaRPr lang="en-GB"/>
          </a:p>
        </p:txBody>
      </p:sp>
      <p:pic>
        <p:nvPicPr>
          <p:cNvPr id="11" name="Picture 10" descr="A black and white logo&#10;&#10;AI-generated content may be incorrect.">
            <a:extLst>
              <a:ext uri="{FF2B5EF4-FFF2-40B4-BE49-F238E27FC236}">
                <a16:creationId xmlns:a16="http://schemas.microsoft.com/office/drawing/2014/main" id="{80691A5F-695B-D20F-3C75-30D1DD2248B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883573" y="332548"/>
            <a:ext cx="1704315" cy="792196"/>
          </a:xfrm>
          <a:prstGeom prst="rect">
            <a:avLst/>
          </a:prstGeom>
        </p:spPr>
      </p:pic>
      <p:sp>
        <p:nvSpPr>
          <p:cNvPr id="12" name="Title Placeholder 1">
            <a:extLst>
              <a:ext uri="{FF2B5EF4-FFF2-40B4-BE49-F238E27FC236}">
                <a16:creationId xmlns:a16="http://schemas.microsoft.com/office/drawing/2014/main" id="{71789373-5186-6533-D8DA-4D934C3B9AE4}"/>
              </a:ext>
            </a:extLst>
          </p:cNvPr>
          <p:cNvSpPr>
            <a:spLocks noGrp="1"/>
          </p:cNvSpPr>
          <p:nvPr>
            <p:ph type="title"/>
          </p:nvPr>
        </p:nvSpPr>
        <p:spPr>
          <a:xfrm>
            <a:off x="609600" y="274638"/>
            <a:ext cx="8846773"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4291976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800" kern="1200">
          <a:solidFill>
            <a:schemeClr val="bg1"/>
          </a:solidFill>
          <a:latin typeface="Pompiere " panose="02000000000000000000"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svg"/></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microsoft.com/office/2007/relationships/hdphoto" Target="../media/hdphoto14.wdp"/><Relationship Id="rId5" Type="http://schemas.openxmlformats.org/officeDocument/2006/relationships/image" Target="../media/image52.png"/><Relationship Id="rId4" Type="http://schemas.microsoft.com/office/2007/relationships/hdphoto" Target="../media/hdphoto13.wdp"/></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54.png"/><Relationship Id="rId4" Type="http://schemas.microsoft.com/office/2007/relationships/hdphoto" Target="../media/hdphoto14.wdp"/></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56.png"/><Relationship Id="rId4" Type="http://schemas.microsoft.com/office/2007/relationships/hdphoto" Target="../media/hdphoto15.wdp"/></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58.png"/><Relationship Id="rId4" Type="http://schemas.microsoft.com/office/2007/relationships/hdphoto" Target="../media/hdphoto16.wdp"/></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mailto:education@geolsoc.org.u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zNpsy6lBPBw?feature=oembed" TargetMode="External"/><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image" Target="../media/image11.png"/><Relationship Id="rId21" Type="http://schemas.openxmlformats.org/officeDocument/2006/relationships/image" Target="../media/image21.png"/><Relationship Id="rId7" Type="http://schemas.openxmlformats.org/officeDocument/2006/relationships/image" Target="../media/image14.png"/><Relationship Id="rId12" Type="http://schemas.microsoft.com/office/2007/relationships/hdphoto" Target="../media/hdphoto4.wdp"/><Relationship Id="rId17" Type="http://schemas.openxmlformats.org/officeDocument/2006/relationships/image" Target="../media/image19.png"/><Relationship Id="rId25" Type="http://schemas.openxmlformats.org/officeDocument/2006/relationships/image" Target="../media/image23.png"/><Relationship Id="rId2" Type="http://schemas.openxmlformats.org/officeDocument/2006/relationships/notesSlide" Target="../notesSlides/notesSlide3.xml"/><Relationship Id="rId16" Type="http://schemas.microsoft.com/office/2007/relationships/hdphoto" Target="../media/hdphoto6.wdp"/><Relationship Id="rId20" Type="http://schemas.microsoft.com/office/2007/relationships/hdphoto" Target="../media/hdphoto8.wdp"/><Relationship Id="rId29"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6.png"/><Relationship Id="rId24" Type="http://schemas.microsoft.com/office/2007/relationships/hdphoto" Target="../media/hdphoto10.wdp"/><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22.png"/><Relationship Id="rId28" Type="http://schemas.openxmlformats.org/officeDocument/2006/relationships/image" Target="../media/image25.svg"/><Relationship Id="rId10" Type="http://schemas.microsoft.com/office/2007/relationships/hdphoto" Target="../media/hdphoto3.wdp"/><Relationship Id="rId19" Type="http://schemas.openxmlformats.org/officeDocument/2006/relationships/image" Target="../media/image20.png"/><Relationship Id="rId31" Type="http://schemas.openxmlformats.org/officeDocument/2006/relationships/image" Target="../media/image27.png"/><Relationship Id="rId4" Type="http://schemas.openxmlformats.org/officeDocument/2006/relationships/image" Target="../media/image12.jpeg"/><Relationship Id="rId9" Type="http://schemas.openxmlformats.org/officeDocument/2006/relationships/image" Target="../media/image15.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24.png"/><Relationship Id="rId30" Type="http://schemas.microsoft.com/office/2007/relationships/hdphoto" Target="../media/hdphoto12.wdp"/></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nbkkMKkjx6k?feature=oembed" TargetMode="External"/><Relationship Id="rId5" Type="http://schemas.openxmlformats.org/officeDocument/2006/relationships/image" Target="../media/image41.pn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9000"/>
          </a:stretch>
        </a:blip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44436D71-E806-B57B-D984-5A01FCD01FC4}"/>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10" name="Group 9">
            <a:extLst>
              <a:ext uri="{FF2B5EF4-FFF2-40B4-BE49-F238E27FC236}">
                <a16:creationId xmlns:a16="http://schemas.microsoft.com/office/drawing/2014/main" id="{C666650F-5BF2-FFB5-9F45-1DC44E250FA4}"/>
              </a:ext>
            </a:extLst>
          </p:cNvPr>
          <p:cNvGrpSpPr/>
          <p:nvPr/>
        </p:nvGrpSpPr>
        <p:grpSpPr>
          <a:xfrm>
            <a:off x="-7427" y="1168184"/>
            <a:ext cx="12213596" cy="3599623"/>
            <a:chOff x="-7427" y="1168184"/>
            <a:chExt cx="12213596" cy="3599623"/>
          </a:xfrm>
        </p:grpSpPr>
        <p:sp>
          <p:nvSpPr>
            <p:cNvPr id="2" name="Freeform: Shape 1">
              <a:extLst>
                <a:ext uri="{FF2B5EF4-FFF2-40B4-BE49-F238E27FC236}">
                  <a16:creationId xmlns:a16="http://schemas.microsoft.com/office/drawing/2014/main" id="{C27B9A33-C56B-0103-D3D6-5B0EB228E1BA}"/>
                </a:ext>
              </a:extLst>
            </p:cNvPr>
            <p:cNvSpPr/>
            <p:nvPr/>
          </p:nvSpPr>
          <p:spPr>
            <a:xfrm>
              <a:off x="-7427" y="1168184"/>
              <a:ext cx="12213596" cy="3599623"/>
            </a:xfrm>
            <a:custGeom>
              <a:avLst/>
              <a:gdLst>
                <a:gd name="connsiteX0" fmla="*/ 875898 w 11146054"/>
                <a:gd name="connsiteY0" fmla="*/ 577516 h 2810577"/>
                <a:gd name="connsiteX1" fmla="*/ 11146054 w 11146054"/>
                <a:gd name="connsiteY1" fmla="*/ 0 h 2810577"/>
                <a:gd name="connsiteX2" fmla="*/ 10270155 w 11146054"/>
                <a:gd name="connsiteY2" fmla="*/ 1838425 h 2810577"/>
                <a:gd name="connsiteX3" fmla="*/ 0 w 11146054"/>
                <a:gd name="connsiteY3" fmla="*/ 2810577 h 2810577"/>
                <a:gd name="connsiteX4" fmla="*/ 875898 w 11146054"/>
                <a:gd name="connsiteY4" fmla="*/ 577516 h 2810577"/>
                <a:gd name="connsiteX0" fmla="*/ 0 w 10270156"/>
                <a:gd name="connsiteY0" fmla="*/ 577516 h 2711397"/>
                <a:gd name="connsiteX1" fmla="*/ 10270156 w 10270156"/>
                <a:gd name="connsiteY1" fmla="*/ 0 h 2711397"/>
                <a:gd name="connsiteX2" fmla="*/ 9394257 w 10270156"/>
                <a:gd name="connsiteY2" fmla="*/ 1838425 h 2711397"/>
                <a:gd name="connsiteX3" fmla="*/ 277314 w 10270156"/>
                <a:gd name="connsiteY3" fmla="*/ 2711397 h 2711397"/>
                <a:gd name="connsiteX4" fmla="*/ 0 w 10270156"/>
                <a:gd name="connsiteY4" fmla="*/ 577516 h 2711397"/>
                <a:gd name="connsiteX0" fmla="*/ 0 w 10203441"/>
                <a:gd name="connsiteY0" fmla="*/ 577516 h 2711397"/>
                <a:gd name="connsiteX1" fmla="*/ 10203441 w 10203441"/>
                <a:gd name="connsiteY1" fmla="*/ 0 h 2711397"/>
                <a:gd name="connsiteX2" fmla="*/ 9327542 w 10203441"/>
                <a:gd name="connsiteY2" fmla="*/ 1838425 h 2711397"/>
                <a:gd name="connsiteX3" fmla="*/ 210599 w 10203441"/>
                <a:gd name="connsiteY3" fmla="*/ 2711397 h 2711397"/>
                <a:gd name="connsiteX4" fmla="*/ 0 w 10203441"/>
                <a:gd name="connsiteY4" fmla="*/ 577516 h 2711397"/>
                <a:gd name="connsiteX0" fmla="*/ 0 w 9393333"/>
                <a:gd name="connsiteY0" fmla="*/ 527926 h 2661807"/>
                <a:gd name="connsiteX1" fmla="*/ 9393333 w 9393333"/>
                <a:gd name="connsiteY1" fmla="*/ 0 h 2661807"/>
                <a:gd name="connsiteX2" fmla="*/ 9327542 w 9393333"/>
                <a:gd name="connsiteY2" fmla="*/ 1788835 h 2661807"/>
                <a:gd name="connsiteX3" fmla="*/ 210599 w 9393333"/>
                <a:gd name="connsiteY3" fmla="*/ 2661807 h 2661807"/>
                <a:gd name="connsiteX4" fmla="*/ 0 w 9393333"/>
                <a:gd name="connsiteY4" fmla="*/ 527926 h 2661807"/>
                <a:gd name="connsiteX0" fmla="*/ 0 w 9183658"/>
                <a:gd name="connsiteY0" fmla="*/ 535010 h 2661807"/>
                <a:gd name="connsiteX1" fmla="*/ 9183658 w 9183658"/>
                <a:gd name="connsiteY1" fmla="*/ 0 h 2661807"/>
                <a:gd name="connsiteX2" fmla="*/ 9117867 w 9183658"/>
                <a:gd name="connsiteY2" fmla="*/ 1788835 h 2661807"/>
                <a:gd name="connsiteX3" fmla="*/ 924 w 9183658"/>
                <a:gd name="connsiteY3" fmla="*/ 2661807 h 2661807"/>
                <a:gd name="connsiteX4" fmla="*/ 0 w 9183658"/>
                <a:gd name="connsiteY4" fmla="*/ 535010 h 2661807"/>
                <a:gd name="connsiteX0" fmla="*/ 0 w 9117867"/>
                <a:gd name="connsiteY0" fmla="*/ 522547 h 2649344"/>
                <a:gd name="connsiteX1" fmla="*/ 9057906 w 9117867"/>
                <a:gd name="connsiteY1" fmla="*/ 0 h 2649344"/>
                <a:gd name="connsiteX2" fmla="*/ 9117867 w 9117867"/>
                <a:gd name="connsiteY2" fmla="*/ 1776372 h 2649344"/>
                <a:gd name="connsiteX3" fmla="*/ 924 w 9117867"/>
                <a:gd name="connsiteY3" fmla="*/ 2649344 h 2649344"/>
                <a:gd name="connsiteX4" fmla="*/ 0 w 9117867"/>
                <a:gd name="connsiteY4" fmla="*/ 522547 h 2649344"/>
                <a:gd name="connsiteX0" fmla="*/ 0 w 9057906"/>
                <a:gd name="connsiteY0" fmla="*/ 522547 h 2649344"/>
                <a:gd name="connsiteX1" fmla="*/ 9057906 w 9057906"/>
                <a:gd name="connsiteY1" fmla="*/ 0 h 2649344"/>
                <a:gd name="connsiteX2" fmla="*/ 8950197 w 9057906"/>
                <a:gd name="connsiteY2" fmla="*/ 1773255 h 2649344"/>
                <a:gd name="connsiteX3" fmla="*/ 924 w 9057906"/>
                <a:gd name="connsiteY3" fmla="*/ 2649344 h 2649344"/>
                <a:gd name="connsiteX4" fmla="*/ 0 w 9057906"/>
                <a:gd name="connsiteY4" fmla="*/ 522547 h 2649344"/>
                <a:gd name="connsiteX0" fmla="*/ 0 w 9063374"/>
                <a:gd name="connsiteY0" fmla="*/ 522547 h 2649344"/>
                <a:gd name="connsiteX1" fmla="*/ 9057906 w 9063374"/>
                <a:gd name="connsiteY1" fmla="*/ 0 h 2649344"/>
                <a:gd name="connsiteX2" fmla="*/ 9063374 w 9063374"/>
                <a:gd name="connsiteY2" fmla="*/ 1770139 h 2649344"/>
                <a:gd name="connsiteX3" fmla="*/ 924 w 9063374"/>
                <a:gd name="connsiteY3" fmla="*/ 2649344 h 2649344"/>
                <a:gd name="connsiteX4" fmla="*/ 0 w 9063374"/>
                <a:gd name="connsiteY4" fmla="*/ 522547 h 2649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374" h="2649344">
                  <a:moveTo>
                    <a:pt x="0" y="522547"/>
                  </a:moveTo>
                  <a:lnTo>
                    <a:pt x="9057906" y="0"/>
                  </a:lnTo>
                  <a:cubicBezTo>
                    <a:pt x="9059729" y="590046"/>
                    <a:pt x="9061551" y="1180093"/>
                    <a:pt x="9063374" y="1770139"/>
                  </a:cubicBezTo>
                  <a:lnTo>
                    <a:pt x="924" y="2649344"/>
                  </a:lnTo>
                  <a:lnTo>
                    <a:pt x="0" y="522547"/>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05229A8B-AD4E-3702-3941-A1875C4F4977}"/>
                </a:ext>
              </a:extLst>
            </p:cNvPr>
            <p:cNvSpPr/>
            <p:nvPr/>
          </p:nvSpPr>
          <p:spPr>
            <a:xfrm>
              <a:off x="1948357" y="3026482"/>
              <a:ext cx="10254876" cy="1669620"/>
            </a:xfrm>
            <a:custGeom>
              <a:avLst/>
              <a:gdLst>
                <a:gd name="connsiteX0" fmla="*/ 5236143 w 5332396"/>
                <a:gd name="connsiteY0" fmla="*/ 0 h 1001028"/>
                <a:gd name="connsiteX1" fmla="*/ 0 w 5332396"/>
                <a:gd name="connsiteY1" fmla="*/ 481264 h 1001028"/>
                <a:gd name="connsiteX2" fmla="*/ 5332396 w 5332396"/>
                <a:gd name="connsiteY2" fmla="*/ 1001028 h 1001028"/>
                <a:gd name="connsiteX3" fmla="*/ 5236143 w 5332396"/>
                <a:gd name="connsiteY3" fmla="*/ 0 h 1001028"/>
                <a:gd name="connsiteX0" fmla="*/ 5121843 w 5332396"/>
                <a:gd name="connsiteY0" fmla="*/ 0 h 988328"/>
                <a:gd name="connsiteX1" fmla="*/ 0 w 5332396"/>
                <a:gd name="connsiteY1" fmla="*/ 468564 h 988328"/>
                <a:gd name="connsiteX2" fmla="*/ 5332396 w 5332396"/>
                <a:gd name="connsiteY2" fmla="*/ 988328 h 988328"/>
                <a:gd name="connsiteX3" fmla="*/ 5121843 w 5332396"/>
                <a:gd name="connsiteY3" fmla="*/ 0 h 988328"/>
                <a:gd name="connsiteX0" fmla="*/ 5121843 w 5121843"/>
                <a:gd name="connsiteY0" fmla="*/ 0 h 962928"/>
                <a:gd name="connsiteX1" fmla="*/ 0 w 5121843"/>
                <a:gd name="connsiteY1" fmla="*/ 468564 h 962928"/>
                <a:gd name="connsiteX2" fmla="*/ 5116496 w 5121843"/>
                <a:gd name="connsiteY2" fmla="*/ 962928 h 962928"/>
                <a:gd name="connsiteX3" fmla="*/ 5121843 w 5121843"/>
                <a:gd name="connsiteY3" fmla="*/ 0 h 962928"/>
                <a:gd name="connsiteX0" fmla="*/ 5121843 w 5121843"/>
                <a:gd name="connsiteY0" fmla="*/ 0 h 975628"/>
                <a:gd name="connsiteX1" fmla="*/ 0 w 5121843"/>
                <a:gd name="connsiteY1" fmla="*/ 468564 h 975628"/>
                <a:gd name="connsiteX2" fmla="*/ 5120729 w 5121843"/>
                <a:gd name="connsiteY2" fmla="*/ 975628 h 975628"/>
                <a:gd name="connsiteX3" fmla="*/ 5121843 w 5121843"/>
                <a:gd name="connsiteY3" fmla="*/ 0 h 975628"/>
              </a:gdLst>
              <a:ahLst/>
              <a:cxnLst>
                <a:cxn ang="0">
                  <a:pos x="connsiteX0" y="connsiteY0"/>
                </a:cxn>
                <a:cxn ang="0">
                  <a:pos x="connsiteX1" y="connsiteY1"/>
                </a:cxn>
                <a:cxn ang="0">
                  <a:pos x="connsiteX2" y="connsiteY2"/>
                </a:cxn>
                <a:cxn ang="0">
                  <a:pos x="connsiteX3" y="connsiteY3"/>
                </a:cxn>
              </a:cxnLst>
              <a:rect l="l" t="t" r="r" b="b"/>
              <a:pathLst>
                <a:path w="5121843" h="975628">
                  <a:moveTo>
                    <a:pt x="5121843" y="0"/>
                  </a:moveTo>
                  <a:lnTo>
                    <a:pt x="0" y="468564"/>
                  </a:lnTo>
                  <a:lnTo>
                    <a:pt x="5120729" y="975628"/>
                  </a:lnTo>
                  <a:cubicBezTo>
                    <a:pt x="5122511" y="654652"/>
                    <a:pt x="5120061" y="320976"/>
                    <a:pt x="5121843" y="0"/>
                  </a:cubicBezTo>
                  <a:close/>
                </a:path>
              </a:pathLst>
            </a:custGeom>
            <a:solidFill>
              <a:srgbClr val="E9A9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a:extLst>
              <a:ext uri="{FF2B5EF4-FFF2-40B4-BE49-F238E27FC236}">
                <a16:creationId xmlns:a16="http://schemas.microsoft.com/office/drawing/2014/main" id="{C1A5269A-DF66-7C22-0741-079B34643BF2}"/>
              </a:ext>
            </a:extLst>
          </p:cNvPr>
          <p:cNvPicPr>
            <a:picLocks noChangeAspect="1"/>
          </p:cNvPicPr>
          <p:nvPr/>
        </p:nvPicPr>
        <p:blipFill>
          <a:blip r:embed="rId4"/>
          <a:srcRect b="26151"/>
          <a:stretch/>
        </p:blipFill>
        <p:spPr>
          <a:xfrm>
            <a:off x="5617402" y="4135141"/>
            <a:ext cx="5159118" cy="25207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7F96AA0F-2822-DF32-3C45-48C378B5B245}"/>
              </a:ext>
            </a:extLst>
          </p:cNvPr>
          <p:cNvPicPr>
            <a:picLocks noChangeAspect="1"/>
          </p:cNvPicPr>
          <p:nvPr/>
        </p:nvPicPr>
        <p:blipFill>
          <a:blip r:embed="rId5"/>
          <a:stretch>
            <a:fillRect/>
          </a:stretch>
        </p:blipFill>
        <p:spPr>
          <a:xfrm>
            <a:off x="546139" y="4135141"/>
            <a:ext cx="3019091" cy="249426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C5E3962-EAEA-2389-0F92-4413C75EAF86}"/>
              </a:ext>
            </a:extLst>
          </p:cNvPr>
          <p:cNvPicPr>
            <a:picLocks noChangeAspect="1"/>
          </p:cNvPicPr>
          <p:nvPr/>
        </p:nvPicPr>
        <p:blipFill>
          <a:blip r:embed="rId6"/>
          <a:stretch>
            <a:fillRect/>
          </a:stretch>
        </p:blipFill>
        <p:spPr>
          <a:xfrm>
            <a:off x="8904312" y="1533761"/>
            <a:ext cx="3019091" cy="3012338"/>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Free Mars Mars Rover photo and picture">
            <a:extLst>
              <a:ext uri="{FF2B5EF4-FFF2-40B4-BE49-F238E27FC236}">
                <a16:creationId xmlns:a16="http://schemas.microsoft.com/office/drawing/2014/main" id="{15BF1898-AFE7-A7B7-EF21-9E040828B0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5680" y="3300403"/>
            <a:ext cx="3019091" cy="241527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black background with white text&#10;&#10;AI-generated content may be incorrect.">
            <a:extLst>
              <a:ext uri="{FF2B5EF4-FFF2-40B4-BE49-F238E27FC236}">
                <a16:creationId xmlns:a16="http://schemas.microsoft.com/office/drawing/2014/main" id="{BD6FD5CF-1A5A-B34B-0BDB-1AF9EE56B0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05" y="116632"/>
            <a:ext cx="6924569" cy="3020320"/>
          </a:xfrm>
          <a:prstGeom prst="rect">
            <a:avLst/>
          </a:prstGeom>
        </p:spPr>
      </p:pic>
    </p:spTree>
    <p:extLst>
      <p:ext uri="{BB962C8B-B14F-4D97-AF65-F5344CB8AC3E}">
        <p14:creationId xmlns:p14="http://schemas.microsoft.com/office/powerpoint/2010/main" val="1202028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88FFD5B0-CEF5-8840-99FA-9EDE5411B6F7}"/>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descr="Pile of rocks">
            <a:extLst>
              <a:ext uri="{FF2B5EF4-FFF2-40B4-BE49-F238E27FC236}">
                <a16:creationId xmlns:a16="http://schemas.microsoft.com/office/drawing/2014/main" id="{89892150-74C6-3ABA-4860-D4AB2688944B}"/>
              </a:ext>
            </a:extLst>
          </p:cNvPr>
          <p:cNvPicPr>
            <a:picLocks noChangeAspect="1"/>
          </p:cNvPicPr>
          <p:nvPr/>
        </p:nvPicPr>
        <p:blipFill>
          <a:blip r:embed="rId3" cstate="print">
            <a:extLst>
              <a:ext uri="{28A0092B-C50C-407E-A947-70E740481C1C}">
                <a14:useLocalDpi xmlns:a14="http://schemas.microsoft.com/office/drawing/2010/main" val="0"/>
              </a:ext>
            </a:extLst>
          </a:blip>
          <a:srcRect t="15993"/>
          <a:stretch/>
        </p:blipFill>
        <p:spPr>
          <a:xfrm>
            <a:off x="2333709" y="2276872"/>
            <a:ext cx="7524582" cy="4214114"/>
          </a:xfrm>
          <a:prstGeom prst="rect">
            <a:avLst/>
          </a:prstGeom>
        </p:spPr>
      </p:pic>
      <p:sp>
        <p:nvSpPr>
          <p:cNvPr id="5" name="TextBox 4">
            <a:extLst>
              <a:ext uri="{FF2B5EF4-FFF2-40B4-BE49-F238E27FC236}">
                <a16:creationId xmlns:a16="http://schemas.microsoft.com/office/drawing/2014/main" id="{B24E5D0B-18BA-7026-7EF1-5CF64BCAB6FC}"/>
              </a:ext>
            </a:extLst>
          </p:cNvPr>
          <p:cNvSpPr txBox="1"/>
          <p:nvPr/>
        </p:nvSpPr>
        <p:spPr>
          <a:xfrm>
            <a:off x="5574069" y="3406151"/>
            <a:ext cx="770494" cy="1938992"/>
          </a:xfrm>
          <a:prstGeom prst="rect">
            <a:avLst/>
          </a:prstGeom>
          <a:noFill/>
        </p:spPr>
        <p:txBody>
          <a:bodyPr wrap="square" rtlCol="0">
            <a:spAutoFit/>
          </a:bodyPr>
          <a:lstStyle/>
          <a:p>
            <a:r>
              <a:rPr lang="en-GB" sz="12000" dirty="0">
                <a:ln>
                  <a:solidFill>
                    <a:schemeClr val="tx1"/>
                  </a:solidFill>
                </a:ln>
                <a:solidFill>
                  <a:schemeClr val="bg1"/>
                </a:solidFill>
                <a:latin typeface="+mj-lt"/>
              </a:rPr>
              <a:t>?</a:t>
            </a:r>
          </a:p>
        </p:txBody>
      </p:sp>
      <p:pic>
        <p:nvPicPr>
          <p:cNvPr id="8" name="Picture 7" descr="A black background with white text&#10;&#10;AI-generated content may be incorrect.">
            <a:extLst>
              <a:ext uri="{FF2B5EF4-FFF2-40B4-BE49-F238E27FC236}">
                <a16:creationId xmlns:a16="http://schemas.microsoft.com/office/drawing/2014/main" id="{AC8C0A63-A6F2-50EB-F3A6-9C9C10AE4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53" y="260648"/>
            <a:ext cx="6336703" cy="1326938"/>
          </a:xfrm>
          <a:prstGeom prst="rect">
            <a:avLst/>
          </a:prstGeom>
        </p:spPr>
      </p:pic>
    </p:spTree>
    <p:extLst>
      <p:ext uri="{BB962C8B-B14F-4D97-AF65-F5344CB8AC3E}">
        <p14:creationId xmlns:p14="http://schemas.microsoft.com/office/powerpoint/2010/main" val="4102456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6FCCF64-07F9-C25E-B6E3-E3EA513EF977}"/>
              </a:ext>
            </a:extLst>
          </p:cNvPr>
          <p:cNvSpPr txBox="1"/>
          <p:nvPr/>
        </p:nvSpPr>
        <p:spPr>
          <a:xfrm>
            <a:off x="635841" y="2472716"/>
            <a:ext cx="6090997" cy="3734356"/>
          </a:xfrm>
          <a:prstGeom prst="rect">
            <a:avLst/>
          </a:prstGeom>
          <a:noFill/>
        </p:spPr>
        <p:txBody>
          <a:bodyPr wrap="square" rtlCol="0">
            <a:spAutoFit/>
          </a:bodyPr>
          <a:lstStyle/>
          <a:p>
            <a:pPr>
              <a:spcAft>
                <a:spcPts val="1000"/>
              </a:spcAft>
            </a:pPr>
            <a:r>
              <a:rPr lang="en-GB" sz="2000" dirty="0">
                <a:latin typeface="PT Sans Narrow" panose="020B0506020203020204" pitchFamily="34" charset="0"/>
              </a:rPr>
              <a:t>Rocks created or modified by impacts are called </a:t>
            </a:r>
            <a:r>
              <a:rPr lang="en-GB" sz="2000" b="1" dirty="0">
                <a:latin typeface="PT Sans Narrow" panose="020B0506020203020204" pitchFamily="34" charset="0"/>
              </a:rPr>
              <a:t>impactites</a:t>
            </a:r>
            <a:r>
              <a:rPr lang="en-GB" sz="2000" dirty="0">
                <a:latin typeface="PT Sans Narrow" panose="020B0506020203020204" pitchFamily="34" charset="0"/>
              </a:rPr>
              <a:t>. We will look at 2 types today:</a:t>
            </a:r>
            <a:endParaRPr lang="en-GB" sz="2400" dirty="0">
              <a:latin typeface="PT Sans Narrow" panose="020B0506020203020204" pitchFamily="34" charset="0"/>
            </a:endParaRPr>
          </a:p>
          <a:p>
            <a:r>
              <a:rPr lang="en-GB" b="1" dirty="0">
                <a:solidFill>
                  <a:srgbClr val="90AA88"/>
                </a:solidFill>
                <a:latin typeface="PT Sans Narrow" panose="020B0506020203020204" pitchFamily="34" charset="0"/>
              </a:rPr>
              <a:t>1. Impact glasses</a:t>
            </a:r>
            <a:endParaRPr lang="en-GB" dirty="0">
              <a:solidFill>
                <a:srgbClr val="90AA88"/>
              </a:solidFill>
              <a:latin typeface="PT Sans Narrow" panose="020B0506020203020204" pitchFamily="34" charset="0"/>
            </a:endParaRPr>
          </a:p>
          <a:p>
            <a:pPr marL="742950" lvl="1" indent="-285750">
              <a:buFont typeface="Arial" panose="020B0604020202020204" pitchFamily="34" charset="0"/>
              <a:buChar char="•"/>
            </a:pPr>
            <a:r>
              <a:rPr lang="en-GB" dirty="0">
                <a:latin typeface="PT Sans Narrow" panose="020B0506020203020204" pitchFamily="34" charset="0"/>
              </a:rPr>
              <a:t>Formed when rock melts, gets thrown out of a crater and cools very quickly in the air</a:t>
            </a:r>
          </a:p>
          <a:p>
            <a:pPr marL="742950" lvl="1" indent="-285750">
              <a:spcAft>
                <a:spcPts val="1000"/>
              </a:spcAft>
              <a:buFont typeface="Arial" panose="020B0604020202020204" pitchFamily="34" charset="0"/>
              <a:buChar char="•"/>
            </a:pPr>
            <a:r>
              <a:rPr lang="en-GB" dirty="0">
                <a:latin typeface="PT Sans Narrow" panose="020B0506020203020204" pitchFamily="34" charset="0"/>
              </a:rPr>
              <a:t>Usually found in the </a:t>
            </a:r>
            <a:r>
              <a:rPr lang="en-GB" b="1" dirty="0">
                <a:latin typeface="PT Sans Narrow" panose="020B0506020203020204" pitchFamily="34" charset="0"/>
              </a:rPr>
              <a:t>ejecta</a:t>
            </a:r>
            <a:r>
              <a:rPr lang="en-GB" dirty="0">
                <a:latin typeface="PT Sans Narrow" panose="020B0506020203020204" pitchFamily="34" charset="0"/>
              </a:rPr>
              <a:t> outside the crater</a:t>
            </a:r>
          </a:p>
          <a:p>
            <a:r>
              <a:rPr lang="en-GB" b="1" dirty="0">
                <a:solidFill>
                  <a:srgbClr val="D35241"/>
                </a:solidFill>
                <a:latin typeface="PT Sans Narrow" panose="020B0506020203020204" pitchFamily="34" charset="0"/>
              </a:rPr>
              <a:t>2. Impact breccias</a:t>
            </a:r>
          </a:p>
          <a:p>
            <a:pPr marL="742950" lvl="1" indent="-285750">
              <a:buFont typeface="Arial" panose="020B0604020202020204" pitchFamily="34" charset="0"/>
              <a:buChar char="•"/>
            </a:pPr>
            <a:r>
              <a:rPr lang="en-GB" dirty="0">
                <a:latin typeface="PT Sans Narrow" panose="020B0506020203020204" pitchFamily="34" charset="0"/>
              </a:rPr>
              <a:t>Breccia = rock containing broken up fragments of other rocks</a:t>
            </a:r>
          </a:p>
          <a:p>
            <a:pPr marL="742950" lvl="1" indent="-285750">
              <a:buFont typeface="Arial" panose="020B0604020202020204" pitchFamily="34" charset="0"/>
              <a:buChar char="•"/>
            </a:pPr>
            <a:r>
              <a:rPr lang="en-GB" dirty="0">
                <a:latin typeface="PT Sans Narrow" panose="020B0506020203020204" pitchFamily="34" charset="0"/>
              </a:rPr>
              <a:t>Formed when the bedrock is fragmented by the force of impact</a:t>
            </a:r>
          </a:p>
          <a:p>
            <a:pPr marL="742950" lvl="1" indent="-285750">
              <a:buFont typeface="Arial" panose="020B0604020202020204" pitchFamily="34" charset="0"/>
              <a:buChar char="•"/>
            </a:pPr>
            <a:r>
              <a:rPr lang="en-GB" dirty="0">
                <a:latin typeface="PT Sans Narrow" panose="020B0506020203020204" pitchFamily="34" charset="0"/>
              </a:rPr>
              <a:t>Can contain molten or glassy bits, especially closer to the initial impact</a:t>
            </a:r>
          </a:p>
          <a:p>
            <a:pPr marL="742950" lvl="1" indent="-285750">
              <a:buFont typeface="Arial" panose="020B0604020202020204" pitchFamily="34" charset="0"/>
              <a:buChar char="•"/>
            </a:pPr>
            <a:r>
              <a:rPr lang="en-GB" dirty="0">
                <a:latin typeface="PT Sans Narrow" panose="020B0506020203020204" pitchFamily="34" charset="0"/>
              </a:rPr>
              <a:t>Usually found inside a crater</a:t>
            </a:r>
            <a:endParaRPr lang="en-GB" b="1" dirty="0">
              <a:latin typeface="PT Sans Narrow" panose="020B0506020203020204" pitchFamily="34" charset="0"/>
            </a:endParaRPr>
          </a:p>
        </p:txBody>
      </p:sp>
      <p:sp>
        <p:nvSpPr>
          <p:cNvPr id="10" name="TextBox 9">
            <a:extLst>
              <a:ext uri="{FF2B5EF4-FFF2-40B4-BE49-F238E27FC236}">
                <a16:creationId xmlns:a16="http://schemas.microsoft.com/office/drawing/2014/main" id="{A5ED246C-29DF-DA63-2729-67ACC0548B22}"/>
              </a:ext>
            </a:extLst>
          </p:cNvPr>
          <p:cNvSpPr txBox="1"/>
          <p:nvPr/>
        </p:nvSpPr>
        <p:spPr>
          <a:xfrm>
            <a:off x="8477494" y="2170763"/>
            <a:ext cx="1934158" cy="461665"/>
          </a:xfrm>
          <a:prstGeom prst="rect">
            <a:avLst/>
          </a:prstGeom>
          <a:noFill/>
        </p:spPr>
        <p:txBody>
          <a:bodyPr wrap="square" rtlCol="0">
            <a:spAutoFit/>
          </a:bodyPr>
          <a:lstStyle/>
          <a:p>
            <a:r>
              <a:rPr lang="en-GB" sz="2400" dirty="0">
                <a:latin typeface="PT Sans Narrow" panose="020B0506020203020204" pitchFamily="34" charset="0"/>
              </a:rPr>
              <a:t>Simple craters</a:t>
            </a:r>
          </a:p>
        </p:txBody>
      </p:sp>
      <p:sp>
        <p:nvSpPr>
          <p:cNvPr id="11" name="TextBox 10">
            <a:extLst>
              <a:ext uri="{FF2B5EF4-FFF2-40B4-BE49-F238E27FC236}">
                <a16:creationId xmlns:a16="http://schemas.microsoft.com/office/drawing/2014/main" id="{5DA762C0-1DD0-F334-7947-60A7F6BCC4F7}"/>
              </a:ext>
            </a:extLst>
          </p:cNvPr>
          <p:cNvSpPr txBox="1"/>
          <p:nvPr/>
        </p:nvSpPr>
        <p:spPr>
          <a:xfrm>
            <a:off x="8359198" y="4428962"/>
            <a:ext cx="2052454" cy="461665"/>
          </a:xfrm>
          <a:prstGeom prst="rect">
            <a:avLst/>
          </a:prstGeom>
          <a:noFill/>
        </p:spPr>
        <p:txBody>
          <a:bodyPr wrap="square" rtlCol="0">
            <a:spAutoFit/>
          </a:bodyPr>
          <a:lstStyle/>
          <a:p>
            <a:r>
              <a:rPr lang="en-GB" sz="2400" dirty="0">
                <a:latin typeface="PT Sans Narrow" panose="020B0506020203020204" pitchFamily="34" charset="0"/>
              </a:rPr>
              <a:t>Complex craters</a:t>
            </a:r>
          </a:p>
        </p:txBody>
      </p:sp>
      <p:grpSp>
        <p:nvGrpSpPr>
          <p:cNvPr id="31" name="Group 30">
            <a:extLst>
              <a:ext uri="{FF2B5EF4-FFF2-40B4-BE49-F238E27FC236}">
                <a16:creationId xmlns:a16="http://schemas.microsoft.com/office/drawing/2014/main" id="{A305A6B8-A67E-08B9-6115-699649659584}"/>
              </a:ext>
            </a:extLst>
          </p:cNvPr>
          <p:cNvGrpSpPr/>
          <p:nvPr/>
        </p:nvGrpSpPr>
        <p:grpSpPr>
          <a:xfrm>
            <a:off x="7035257" y="4890627"/>
            <a:ext cx="4880300" cy="1620477"/>
            <a:chOff x="7035257" y="4890627"/>
            <a:chExt cx="4880300" cy="1620477"/>
          </a:xfrm>
        </p:grpSpPr>
        <p:pic>
          <p:nvPicPr>
            <p:cNvPr id="3" name="Picture 2" descr="A diagram of a layer of land&#10;&#10;AI-generated content may be incorrect.">
              <a:extLst>
                <a:ext uri="{FF2B5EF4-FFF2-40B4-BE49-F238E27FC236}">
                  <a16:creationId xmlns:a16="http://schemas.microsoft.com/office/drawing/2014/main" id="{DB857F4E-59A0-A1D4-9036-221DD36A9618}"/>
                </a:ext>
              </a:extLst>
            </p:cNvPr>
            <p:cNvPicPr>
              <a:picLocks noChangeAspect="1"/>
            </p:cNvPicPr>
            <p:nvPr/>
          </p:nvPicPr>
          <p:blipFill>
            <a:blip r:embed="rId3">
              <a:extLst>
                <a:ext uri="{28A0092B-C50C-407E-A947-70E740481C1C}">
                  <a14:useLocalDpi xmlns:a14="http://schemas.microsoft.com/office/drawing/2010/main" val="0"/>
                </a:ext>
              </a:extLst>
            </a:blip>
            <a:srcRect t="64910"/>
            <a:stretch/>
          </p:blipFill>
          <p:spPr>
            <a:xfrm>
              <a:off x="7035257" y="4890627"/>
              <a:ext cx="4880300" cy="1620477"/>
            </a:xfrm>
            <a:prstGeom prst="rect">
              <a:avLst/>
            </a:prstGeom>
          </p:spPr>
        </p:pic>
        <p:grpSp>
          <p:nvGrpSpPr>
            <p:cNvPr id="30" name="Group 29">
              <a:extLst>
                <a:ext uri="{FF2B5EF4-FFF2-40B4-BE49-F238E27FC236}">
                  <a16:creationId xmlns:a16="http://schemas.microsoft.com/office/drawing/2014/main" id="{6B811A36-CDE6-B529-80A8-2A1129C14500}"/>
                </a:ext>
              </a:extLst>
            </p:cNvPr>
            <p:cNvGrpSpPr/>
            <p:nvPr/>
          </p:nvGrpSpPr>
          <p:grpSpPr>
            <a:xfrm>
              <a:off x="7973724" y="5199594"/>
              <a:ext cx="2764686" cy="685932"/>
              <a:chOff x="7973724" y="5199594"/>
              <a:chExt cx="2764686" cy="685932"/>
            </a:xfrm>
          </p:grpSpPr>
          <p:sp>
            <p:nvSpPr>
              <p:cNvPr id="15" name="TextBox 14">
                <a:extLst>
                  <a:ext uri="{FF2B5EF4-FFF2-40B4-BE49-F238E27FC236}">
                    <a16:creationId xmlns:a16="http://schemas.microsoft.com/office/drawing/2014/main" id="{37B670B0-58A4-FB63-48B2-D0F21C9318BF}"/>
                  </a:ext>
                </a:extLst>
              </p:cNvPr>
              <p:cNvSpPr txBox="1"/>
              <p:nvPr/>
            </p:nvSpPr>
            <p:spPr>
              <a:xfrm>
                <a:off x="8708255" y="5577749"/>
                <a:ext cx="1200668" cy="307777"/>
              </a:xfrm>
              <a:prstGeom prst="rect">
                <a:avLst/>
              </a:prstGeom>
              <a:noFill/>
            </p:spPr>
            <p:txBody>
              <a:bodyPr wrap="square" rtlCol="0">
                <a:spAutoFit/>
              </a:bodyPr>
              <a:lstStyle/>
              <a:p>
                <a:r>
                  <a:rPr lang="en-GB" sz="1400" b="1" dirty="0">
                    <a:solidFill>
                      <a:srgbClr val="D35241"/>
                    </a:solidFill>
                    <a:latin typeface="PT Sans Narrow" panose="020B0506020203020204" pitchFamily="34" charset="0"/>
                  </a:rPr>
                  <a:t>Impact breccias</a:t>
                </a:r>
              </a:p>
            </p:txBody>
          </p:sp>
          <p:sp>
            <p:nvSpPr>
              <p:cNvPr id="17" name="TextBox 16">
                <a:extLst>
                  <a:ext uri="{FF2B5EF4-FFF2-40B4-BE49-F238E27FC236}">
                    <a16:creationId xmlns:a16="http://schemas.microsoft.com/office/drawing/2014/main" id="{027D6B8F-48D0-7149-7EEC-CDE9B5B24CA3}"/>
                  </a:ext>
                </a:extLst>
              </p:cNvPr>
              <p:cNvSpPr txBox="1"/>
              <p:nvPr/>
            </p:nvSpPr>
            <p:spPr>
              <a:xfrm>
                <a:off x="8708255" y="5199594"/>
                <a:ext cx="1123232" cy="307777"/>
              </a:xfrm>
              <a:prstGeom prst="rect">
                <a:avLst/>
              </a:prstGeom>
              <a:noFill/>
            </p:spPr>
            <p:txBody>
              <a:bodyPr wrap="square" rtlCol="0">
                <a:spAutoFit/>
              </a:bodyPr>
              <a:lstStyle/>
              <a:p>
                <a:r>
                  <a:rPr lang="en-GB" sz="1400" b="1" dirty="0">
                    <a:solidFill>
                      <a:srgbClr val="90AA88"/>
                    </a:solidFill>
                    <a:latin typeface="PT Sans Narrow" panose="020B0506020203020204" pitchFamily="34" charset="0"/>
                  </a:rPr>
                  <a:t>Impact glasses</a:t>
                </a:r>
              </a:p>
            </p:txBody>
          </p:sp>
          <p:cxnSp>
            <p:nvCxnSpPr>
              <p:cNvPr id="23" name="Straight Arrow Connector 22">
                <a:extLst>
                  <a:ext uri="{FF2B5EF4-FFF2-40B4-BE49-F238E27FC236}">
                    <a16:creationId xmlns:a16="http://schemas.microsoft.com/office/drawing/2014/main" id="{CDC03368-2F58-A599-38CA-36FF28E59DBF}"/>
                  </a:ext>
                </a:extLst>
              </p:cNvPr>
              <p:cNvCxnSpPr>
                <a:cxnSpLocks/>
                <a:stCxn id="17" idx="1"/>
              </p:cNvCxnSpPr>
              <p:nvPr/>
            </p:nvCxnSpPr>
            <p:spPr>
              <a:xfrm flipH="1">
                <a:off x="7973724" y="5353483"/>
                <a:ext cx="734531" cy="210512"/>
              </a:xfrm>
              <a:prstGeom prst="straightConnector1">
                <a:avLst/>
              </a:prstGeom>
              <a:ln>
                <a:solidFill>
                  <a:srgbClr val="90AA88"/>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B9BB258-E645-40FF-751C-408650A65616}"/>
                  </a:ext>
                </a:extLst>
              </p:cNvPr>
              <p:cNvCxnSpPr>
                <a:cxnSpLocks/>
                <a:stCxn id="17" idx="3"/>
              </p:cNvCxnSpPr>
              <p:nvPr/>
            </p:nvCxnSpPr>
            <p:spPr>
              <a:xfrm>
                <a:off x="9831487" y="5353483"/>
                <a:ext cx="906923" cy="210512"/>
              </a:xfrm>
              <a:prstGeom prst="straightConnector1">
                <a:avLst/>
              </a:prstGeom>
              <a:ln>
                <a:solidFill>
                  <a:srgbClr val="90AA88"/>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 name="Picture 1" descr="A black background with white text&#10;&#10;AI-generated content may be incorrect.">
            <a:extLst>
              <a:ext uri="{FF2B5EF4-FFF2-40B4-BE49-F238E27FC236}">
                <a16:creationId xmlns:a16="http://schemas.microsoft.com/office/drawing/2014/main" id="{CC6D46DA-16A2-F38B-1B81-17119354A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53" y="260648"/>
            <a:ext cx="6336703" cy="1326938"/>
          </a:xfrm>
          <a:prstGeom prst="rect">
            <a:avLst/>
          </a:prstGeom>
        </p:spPr>
      </p:pic>
      <p:grpSp>
        <p:nvGrpSpPr>
          <p:cNvPr id="36" name="Group 35">
            <a:extLst>
              <a:ext uri="{FF2B5EF4-FFF2-40B4-BE49-F238E27FC236}">
                <a16:creationId xmlns:a16="http://schemas.microsoft.com/office/drawing/2014/main" id="{B3E00ADD-4620-158E-25CD-81BCEB3144FE}"/>
              </a:ext>
            </a:extLst>
          </p:cNvPr>
          <p:cNvGrpSpPr/>
          <p:nvPr/>
        </p:nvGrpSpPr>
        <p:grpSpPr>
          <a:xfrm>
            <a:off x="7733831" y="2575170"/>
            <a:ext cx="3251836" cy="1672688"/>
            <a:chOff x="7733831" y="2320646"/>
            <a:chExt cx="3251836" cy="1672688"/>
          </a:xfrm>
        </p:grpSpPr>
        <p:pic>
          <p:nvPicPr>
            <p:cNvPr id="4" name="Picture 3" descr="A collage of different layers of land&#10;&#10;AI-generated content may be incorrect.">
              <a:extLst>
                <a:ext uri="{FF2B5EF4-FFF2-40B4-BE49-F238E27FC236}">
                  <a16:creationId xmlns:a16="http://schemas.microsoft.com/office/drawing/2014/main" id="{6EB6E1AE-94C4-61DE-5A22-C9A0342402D4}"/>
                </a:ext>
              </a:extLst>
            </p:cNvPr>
            <p:cNvPicPr>
              <a:picLocks noChangeAspect="1"/>
            </p:cNvPicPr>
            <p:nvPr/>
          </p:nvPicPr>
          <p:blipFill>
            <a:blip r:embed="rId5">
              <a:extLst>
                <a:ext uri="{28A0092B-C50C-407E-A947-70E740481C1C}">
                  <a14:useLocalDpi xmlns:a14="http://schemas.microsoft.com/office/drawing/2010/main" val="0"/>
                </a:ext>
              </a:extLst>
            </a:blip>
            <a:srcRect l="50462" t="51449" r="3339" b="24787"/>
            <a:stretch/>
          </p:blipFill>
          <p:spPr>
            <a:xfrm>
              <a:off x="7733831" y="2320646"/>
              <a:ext cx="3251836" cy="1672688"/>
            </a:xfrm>
            <a:prstGeom prst="rect">
              <a:avLst/>
            </a:prstGeom>
          </p:spPr>
        </p:pic>
        <p:grpSp>
          <p:nvGrpSpPr>
            <p:cNvPr id="5" name="Group 4">
              <a:extLst>
                <a:ext uri="{FF2B5EF4-FFF2-40B4-BE49-F238E27FC236}">
                  <a16:creationId xmlns:a16="http://schemas.microsoft.com/office/drawing/2014/main" id="{99CAE6BA-4E4B-9305-8E99-FA8B029D0249}"/>
                </a:ext>
              </a:extLst>
            </p:cNvPr>
            <p:cNvGrpSpPr/>
            <p:nvPr/>
          </p:nvGrpSpPr>
          <p:grpSpPr>
            <a:xfrm>
              <a:off x="8340992" y="2552772"/>
              <a:ext cx="2070660" cy="874168"/>
              <a:chOff x="8339807" y="2436528"/>
              <a:chExt cx="1556422" cy="602951"/>
            </a:xfrm>
          </p:grpSpPr>
          <p:sp>
            <p:nvSpPr>
              <p:cNvPr id="6" name="TextBox 5">
                <a:extLst>
                  <a:ext uri="{FF2B5EF4-FFF2-40B4-BE49-F238E27FC236}">
                    <a16:creationId xmlns:a16="http://schemas.microsoft.com/office/drawing/2014/main" id="{BB100DE3-ED52-C4EF-CBB6-BE05380E82B9}"/>
                  </a:ext>
                </a:extLst>
              </p:cNvPr>
              <p:cNvSpPr txBox="1"/>
              <p:nvPr/>
            </p:nvSpPr>
            <p:spPr>
              <a:xfrm>
                <a:off x="8660790" y="2827192"/>
                <a:ext cx="1235439" cy="212287"/>
              </a:xfrm>
              <a:prstGeom prst="rect">
                <a:avLst/>
              </a:prstGeom>
              <a:noFill/>
            </p:spPr>
            <p:txBody>
              <a:bodyPr wrap="square" rtlCol="0">
                <a:spAutoFit/>
              </a:bodyPr>
              <a:lstStyle/>
              <a:p>
                <a:r>
                  <a:rPr lang="en-GB" sz="1400" b="1" dirty="0">
                    <a:solidFill>
                      <a:srgbClr val="D35241"/>
                    </a:solidFill>
                    <a:latin typeface="PT Sans Narrow" panose="020B0506020203020204" pitchFamily="34" charset="0"/>
                  </a:rPr>
                  <a:t>Impact breccias</a:t>
                </a:r>
              </a:p>
            </p:txBody>
          </p:sp>
          <p:sp>
            <p:nvSpPr>
              <p:cNvPr id="7" name="TextBox 6">
                <a:extLst>
                  <a:ext uri="{FF2B5EF4-FFF2-40B4-BE49-F238E27FC236}">
                    <a16:creationId xmlns:a16="http://schemas.microsoft.com/office/drawing/2014/main" id="{61D42AB8-40FE-204B-DBC7-5943F266F99A}"/>
                  </a:ext>
                </a:extLst>
              </p:cNvPr>
              <p:cNvSpPr txBox="1"/>
              <p:nvPr/>
            </p:nvSpPr>
            <p:spPr>
              <a:xfrm>
                <a:off x="8615864" y="2436528"/>
                <a:ext cx="979398" cy="212287"/>
              </a:xfrm>
              <a:prstGeom prst="rect">
                <a:avLst/>
              </a:prstGeom>
              <a:noFill/>
            </p:spPr>
            <p:txBody>
              <a:bodyPr wrap="square" rtlCol="0">
                <a:spAutoFit/>
              </a:bodyPr>
              <a:lstStyle/>
              <a:p>
                <a:r>
                  <a:rPr lang="en-GB" sz="1400" b="1" dirty="0">
                    <a:solidFill>
                      <a:srgbClr val="90AA88"/>
                    </a:solidFill>
                    <a:latin typeface="PT Sans Narrow" panose="020B0506020203020204" pitchFamily="34" charset="0"/>
                  </a:rPr>
                  <a:t>Impact glasses</a:t>
                </a:r>
              </a:p>
            </p:txBody>
          </p:sp>
          <p:cxnSp>
            <p:nvCxnSpPr>
              <p:cNvPr id="8" name="Straight Arrow Connector 7">
                <a:extLst>
                  <a:ext uri="{FF2B5EF4-FFF2-40B4-BE49-F238E27FC236}">
                    <a16:creationId xmlns:a16="http://schemas.microsoft.com/office/drawing/2014/main" id="{7F27FBC5-05C0-E797-D148-223B698DB79F}"/>
                  </a:ext>
                </a:extLst>
              </p:cNvPr>
              <p:cNvCxnSpPr>
                <a:cxnSpLocks/>
                <a:stCxn id="7" idx="1"/>
              </p:cNvCxnSpPr>
              <p:nvPr/>
            </p:nvCxnSpPr>
            <p:spPr>
              <a:xfrm flipH="1">
                <a:off x="8339807" y="2542672"/>
                <a:ext cx="276057" cy="212287"/>
              </a:xfrm>
              <a:prstGeom prst="straightConnector1">
                <a:avLst/>
              </a:prstGeom>
              <a:ln>
                <a:solidFill>
                  <a:srgbClr val="90AA88"/>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A93BE45-F7E7-69EF-CCB0-C706FAFA50B6}"/>
                  </a:ext>
                </a:extLst>
              </p:cNvPr>
              <p:cNvCxnSpPr>
                <a:cxnSpLocks/>
              </p:cNvCxnSpPr>
              <p:nvPr/>
            </p:nvCxnSpPr>
            <p:spPr>
              <a:xfrm>
                <a:off x="9431284" y="2549895"/>
                <a:ext cx="306201" cy="205064"/>
              </a:xfrm>
              <a:prstGeom prst="straightConnector1">
                <a:avLst/>
              </a:prstGeom>
              <a:ln>
                <a:solidFill>
                  <a:srgbClr val="90AA88"/>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13239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6FA30D-DB7B-3359-BD34-F5AD165A6C49}"/>
              </a:ext>
            </a:extLst>
          </p:cNvPr>
          <p:cNvSpPr txBox="1"/>
          <p:nvPr/>
        </p:nvSpPr>
        <p:spPr>
          <a:xfrm>
            <a:off x="479376" y="2474401"/>
            <a:ext cx="6408712" cy="3662541"/>
          </a:xfrm>
          <a:prstGeom prst="rect">
            <a:avLst/>
          </a:prstGeom>
          <a:noFill/>
        </p:spPr>
        <p:txBody>
          <a:bodyPr wrap="square" rtlCol="0">
            <a:spAutoFit/>
          </a:bodyPr>
          <a:lstStyle/>
          <a:p>
            <a:r>
              <a:rPr lang="en-GB" sz="2400" dirty="0">
                <a:latin typeface="PT Sans Narrow" panose="020B0506020203020204" pitchFamily="34" charset="0"/>
              </a:rPr>
              <a:t>Look at the rocks on your tables and make the following observations:</a:t>
            </a:r>
          </a:p>
          <a:p>
            <a:endParaRPr lang="en-GB" sz="2400" dirty="0">
              <a:latin typeface="PT Sans Narrow" panose="020B0506020203020204" pitchFamily="34" charset="0"/>
            </a:endParaRPr>
          </a:p>
          <a:p>
            <a:r>
              <a:rPr lang="en-GB" sz="2000" dirty="0">
                <a:solidFill>
                  <a:srgbClr val="D35241"/>
                </a:solidFill>
                <a:latin typeface="PT Sans Narrow" panose="020B0506020203020204" pitchFamily="34" charset="0"/>
              </a:rPr>
              <a:t>1. </a:t>
            </a:r>
            <a:r>
              <a:rPr lang="en-US" sz="2000" dirty="0" err="1">
                <a:solidFill>
                  <a:srgbClr val="D35241"/>
                </a:solidFill>
                <a:latin typeface="PT Sans Narrow" panose="020B0506020203020204" pitchFamily="34" charset="0"/>
              </a:rPr>
              <a:t>Colour</a:t>
            </a:r>
            <a:r>
              <a:rPr lang="en-US" sz="2000" dirty="0">
                <a:solidFill>
                  <a:srgbClr val="D35241"/>
                </a:solidFill>
                <a:latin typeface="PT Sans Narrow" panose="020B0506020203020204" pitchFamily="34" charset="0"/>
              </a:rPr>
              <a:t>(s)</a:t>
            </a:r>
          </a:p>
          <a:p>
            <a:r>
              <a:rPr lang="en-US" sz="2000" dirty="0">
                <a:solidFill>
                  <a:srgbClr val="D35241"/>
                </a:solidFill>
                <a:latin typeface="PT Sans Narrow" panose="020B0506020203020204" pitchFamily="34" charset="0"/>
              </a:rPr>
              <a:t>2. Does it contain grains, crystals or clasts? How big are they?</a:t>
            </a:r>
          </a:p>
          <a:p>
            <a:r>
              <a:rPr lang="en-US" sz="2000" dirty="0">
                <a:solidFill>
                  <a:srgbClr val="D35241"/>
                </a:solidFill>
                <a:latin typeface="PT Sans Narrow" panose="020B0506020203020204" pitchFamily="34" charset="0"/>
              </a:rPr>
              <a:t>3. What does the outside look and feel like? (smooth, rough, shiny, glassy, pitted?)</a:t>
            </a:r>
          </a:p>
          <a:p>
            <a:r>
              <a:rPr lang="en-US" sz="2000" dirty="0">
                <a:solidFill>
                  <a:srgbClr val="D35241"/>
                </a:solidFill>
                <a:latin typeface="PT Sans Narrow" panose="020B0506020203020204" pitchFamily="34" charset="0"/>
              </a:rPr>
              <a:t>4. Do you notice anything else?</a:t>
            </a:r>
          </a:p>
          <a:p>
            <a:endParaRPr lang="en-US" sz="2000" dirty="0">
              <a:solidFill>
                <a:schemeClr val="tx2"/>
              </a:solidFill>
              <a:latin typeface="PT Sans Narrow" panose="020B0506020203020204" pitchFamily="34" charset="0"/>
            </a:endParaRPr>
          </a:p>
          <a:p>
            <a:endParaRPr lang="en-US" sz="2000" dirty="0">
              <a:solidFill>
                <a:schemeClr val="tx2"/>
              </a:solidFill>
              <a:latin typeface="PT Sans Narrow" panose="020B0506020203020204" pitchFamily="34" charset="0"/>
            </a:endParaRPr>
          </a:p>
          <a:p>
            <a:r>
              <a:rPr lang="en-US" sz="2000" b="1" dirty="0">
                <a:solidFill>
                  <a:srgbClr val="241413"/>
                </a:solidFill>
                <a:latin typeface="PT Sans Narrow" panose="020B0506020203020204" pitchFamily="34" charset="0"/>
              </a:rPr>
              <a:t>Don’t forget to use your hand lenses!</a:t>
            </a:r>
          </a:p>
        </p:txBody>
      </p:sp>
      <p:pic>
        <p:nvPicPr>
          <p:cNvPr id="7" name="Graphic 6" descr="Crystals with solid fill">
            <a:extLst>
              <a:ext uri="{FF2B5EF4-FFF2-40B4-BE49-F238E27FC236}">
                <a16:creationId xmlns:a16="http://schemas.microsoft.com/office/drawing/2014/main" id="{C15654F2-51B1-6E52-6396-D2B663E60D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0136" y="2044454"/>
            <a:ext cx="4104456" cy="4104456"/>
          </a:xfrm>
          <a:prstGeom prst="rect">
            <a:avLst/>
          </a:prstGeom>
        </p:spPr>
      </p:pic>
      <p:pic>
        <p:nvPicPr>
          <p:cNvPr id="2" name="Picture 1" descr="A black background with white text&#10;&#10;AI-generated content may be incorrect.">
            <a:extLst>
              <a:ext uri="{FF2B5EF4-FFF2-40B4-BE49-F238E27FC236}">
                <a16:creationId xmlns:a16="http://schemas.microsoft.com/office/drawing/2014/main" id="{D72BCDE3-A6E9-FFC6-1FEF-E2E9F4A34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360" y="260648"/>
            <a:ext cx="8504003" cy="1305111"/>
          </a:xfrm>
          <a:prstGeom prst="rect">
            <a:avLst/>
          </a:prstGeom>
        </p:spPr>
      </p:pic>
    </p:spTree>
    <p:extLst>
      <p:ext uri="{BB962C8B-B14F-4D97-AF65-F5344CB8AC3E}">
        <p14:creationId xmlns:p14="http://schemas.microsoft.com/office/powerpoint/2010/main" val="2192893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5A794C4-9CC6-2418-1B4F-D2D79BE72435}"/>
              </a:ext>
            </a:extLst>
          </p:cNvPr>
          <p:cNvGrpSpPr/>
          <p:nvPr/>
        </p:nvGrpSpPr>
        <p:grpSpPr>
          <a:xfrm>
            <a:off x="-446754" y="1124744"/>
            <a:ext cx="13091592" cy="4874002"/>
            <a:chOff x="-446754" y="1124744"/>
            <a:chExt cx="13091592" cy="4874002"/>
          </a:xfrm>
        </p:grpSpPr>
        <p:sp>
          <p:nvSpPr>
            <p:cNvPr id="2" name="Rectangle 3">
              <a:extLst>
                <a:ext uri="{FF2B5EF4-FFF2-40B4-BE49-F238E27FC236}">
                  <a16:creationId xmlns:a16="http://schemas.microsoft.com/office/drawing/2014/main" id="{FDAE5617-1E79-943B-EA63-9567B1BA1467}"/>
                </a:ext>
              </a:extLst>
            </p:cNvPr>
            <p:cNvSpPr/>
            <p:nvPr/>
          </p:nvSpPr>
          <p:spPr>
            <a:xfrm rot="663322">
              <a:off x="-446754" y="1170459"/>
              <a:ext cx="13091592" cy="4828287"/>
            </a:xfrm>
            <a:custGeom>
              <a:avLst/>
              <a:gdLst>
                <a:gd name="connsiteX0" fmla="*/ 0 w 10520671"/>
                <a:gd name="connsiteY0" fmla="*/ 0 h 3989040"/>
                <a:gd name="connsiteX1" fmla="*/ 10520671 w 10520671"/>
                <a:gd name="connsiteY1" fmla="*/ 0 h 3989040"/>
                <a:gd name="connsiteX2" fmla="*/ 10520671 w 10520671"/>
                <a:gd name="connsiteY2" fmla="*/ 3989040 h 3989040"/>
                <a:gd name="connsiteX3" fmla="*/ 0 w 10520671"/>
                <a:gd name="connsiteY3" fmla="*/ 3989040 h 3989040"/>
                <a:gd name="connsiteX4" fmla="*/ 0 w 10520671"/>
                <a:gd name="connsiteY4" fmla="*/ 0 h 3989040"/>
                <a:gd name="connsiteX0" fmla="*/ 0 w 10520671"/>
                <a:gd name="connsiteY0" fmla="*/ 13539 h 4002579"/>
                <a:gd name="connsiteX1" fmla="*/ 9329318 w 10520671"/>
                <a:gd name="connsiteY1" fmla="*/ 0 h 4002579"/>
                <a:gd name="connsiteX2" fmla="*/ 10520671 w 10520671"/>
                <a:gd name="connsiteY2" fmla="*/ 4002579 h 4002579"/>
                <a:gd name="connsiteX3" fmla="*/ 0 w 10520671"/>
                <a:gd name="connsiteY3" fmla="*/ 4002579 h 4002579"/>
                <a:gd name="connsiteX4" fmla="*/ 0 w 10520671"/>
                <a:gd name="connsiteY4" fmla="*/ 13539 h 4002579"/>
                <a:gd name="connsiteX0" fmla="*/ 0 w 10110551"/>
                <a:gd name="connsiteY0" fmla="*/ 13539 h 4002579"/>
                <a:gd name="connsiteX1" fmla="*/ 9329318 w 10110551"/>
                <a:gd name="connsiteY1" fmla="*/ 0 h 4002579"/>
                <a:gd name="connsiteX2" fmla="*/ 10110551 w 10110551"/>
                <a:gd name="connsiteY2" fmla="*/ 3986328 h 4002579"/>
                <a:gd name="connsiteX3" fmla="*/ 0 w 10110551"/>
                <a:gd name="connsiteY3" fmla="*/ 4002579 h 4002579"/>
                <a:gd name="connsiteX4" fmla="*/ 0 w 10110551"/>
                <a:gd name="connsiteY4" fmla="*/ 13539 h 4002579"/>
                <a:gd name="connsiteX0" fmla="*/ 0 w 10110551"/>
                <a:gd name="connsiteY0" fmla="*/ 13539 h 4014212"/>
                <a:gd name="connsiteX1" fmla="*/ 9329318 w 10110551"/>
                <a:gd name="connsiteY1" fmla="*/ 0 h 4014212"/>
                <a:gd name="connsiteX2" fmla="*/ 10110551 w 10110551"/>
                <a:gd name="connsiteY2" fmla="*/ 3986328 h 4014212"/>
                <a:gd name="connsiteX3" fmla="*/ 762618 w 10110551"/>
                <a:gd name="connsiteY3" fmla="*/ 4014212 h 4014212"/>
                <a:gd name="connsiteX4" fmla="*/ 0 w 10110551"/>
                <a:gd name="connsiteY4" fmla="*/ 13539 h 4014212"/>
                <a:gd name="connsiteX0" fmla="*/ 0 w 9567805"/>
                <a:gd name="connsiteY0" fmla="*/ 998608 h 4014212"/>
                <a:gd name="connsiteX1" fmla="*/ 8786572 w 9567805"/>
                <a:gd name="connsiteY1" fmla="*/ 0 h 4014212"/>
                <a:gd name="connsiteX2" fmla="*/ 9567805 w 9567805"/>
                <a:gd name="connsiteY2" fmla="*/ 3986328 h 4014212"/>
                <a:gd name="connsiteX3" fmla="*/ 219872 w 9567805"/>
                <a:gd name="connsiteY3" fmla="*/ 4014212 h 4014212"/>
                <a:gd name="connsiteX4" fmla="*/ 0 w 9567805"/>
                <a:gd name="connsiteY4" fmla="*/ 998608 h 4014212"/>
                <a:gd name="connsiteX0" fmla="*/ 0 w 9761129"/>
                <a:gd name="connsiteY0" fmla="*/ 664140 h 4014212"/>
                <a:gd name="connsiteX1" fmla="*/ 8979896 w 9761129"/>
                <a:gd name="connsiteY1" fmla="*/ 0 h 4014212"/>
                <a:gd name="connsiteX2" fmla="*/ 9761129 w 9761129"/>
                <a:gd name="connsiteY2" fmla="*/ 3986328 h 4014212"/>
                <a:gd name="connsiteX3" fmla="*/ 413196 w 9761129"/>
                <a:gd name="connsiteY3" fmla="*/ 4014212 h 4014212"/>
                <a:gd name="connsiteX4" fmla="*/ 0 w 9761129"/>
                <a:gd name="connsiteY4" fmla="*/ 664140 h 4014212"/>
                <a:gd name="connsiteX0" fmla="*/ 0 w 9761129"/>
                <a:gd name="connsiteY0" fmla="*/ 664140 h 4795988"/>
                <a:gd name="connsiteX1" fmla="*/ 8979896 w 9761129"/>
                <a:gd name="connsiteY1" fmla="*/ 0 h 4795988"/>
                <a:gd name="connsiteX2" fmla="*/ 9761129 w 9761129"/>
                <a:gd name="connsiteY2" fmla="*/ 3986328 h 4795988"/>
                <a:gd name="connsiteX3" fmla="*/ 587747 w 9761129"/>
                <a:gd name="connsiteY3" fmla="*/ 4795988 h 4795988"/>
                <a:gd name="connsiteX4" fmla="*/ 0 w 9761129"/>
                <a:gd name="connsiteY4" fmla="*/ 664140 h 4795988"/>
                <a:gd name="connsiteX0" fmla="*/ 0 w 9761129"/>
                <a:gd name="connsiteY0" fmla="*/ 533270 h 4665118"/>
                <a:gd name="connsiteX1" fmla="*/ 9054040 w 9761129"/>
                <a:gd name="connsiteY1" fmla="*/ 0 h 4665118"/>
                <a:gd name="connsiteX2" fmla="*/ 9761129 w 9761129"/>
                <a:gd name="connsiteY2" fmla="*/ 3855458 h 4665118"/>
                <a:gd name="connsiteX3" fmla="*/ 587747 w 9761129"/>
                <a:gd name="connsiteY3" fmla="*/ 4665118 h 4665118"/>
                <a:gd name="connsiteX4" fmla="*/ 0 w 9761129"/>
                <a:gd name="connsiteY4" fmla="*/ 533270 h 4665118"/>
                <a:gd name="connsiteX0" fmla="*/ 0 w 9761129"/>
                <a:gd name="connsiteY0" fmla="*/ 696439 h 4828287"/>
                <a:gd name="connsiteX1" fmla="*/ 9030605 w 9761129"/>
                <a:gd name="connsiteY1" fmla="*/ 0 h 4828287"/>
                <a:gd name="connsiteX2" fmla="*/ 9761129 w 9761129"/>
                <a:gd name="connsiteY2" fmla="*/ 4018627 h 4828287"/>
                <a:gd name="connsiteX3" fmla="*/ 587747 w 9761129"/>
                <a:gd name="connsiteY3" fmla="*/ 4828287 h 4828287"/>
                <a:gd name="connsiteX4" fmla="*/ 0 w 9761129"/>
                <a:gd name="connsiteY4" fmla="*/ 696439 h 4828287"/>
                <a:gd name="connsiteX0" fmla="*/ 0 w 9603954"/>
                <a:gd name="connsiteY0" fmla="*/ 696439 h 4828287"/>
                <a:gd name="connsiteX1" fmla="*/ 9030605 w 9603954"/>
                <a:gd name="connsiteY1" fmla="*/ 0 h 4828287"/>
                <a:gd name="connsiteX2" fmla="*/ 9603954 w 9603954"/>
                <a:gd name="connsiteY2" fmla="*/ 4032168 h 4828287"/>
                <a:gd name="connsiteX3" fmla="*/ 587747 w 9603954"/>
                <a:gd name="connsiteY3" fmla="*/ 4828287 h 4828287"/>
                <a:gd name="connsiteX4" fmla="*/ 0 w 9603954"/>
                <a:gd name="connsiteY4" fmla="*/ 696439 h 4828287"/>
                <a:gd name="connsiteX0" fmla="*/ 0 w 9623946"/>
                <a:gd name="connsiteY0" fmla="*/ 696439 h 4828287"/>
                <a:gd name="connsiteX1" fmla="*/ 9030605 w 9623946"/>
                <a:gd name="connsiteY1" fmla="*/ 0 h 4828287"/>
                <a:gd name="connsiteX2" fmla="*/ 9623946 w 9623946"/>
                <a:gd name="connsiteY2" fmla="*/ 4026855 h 4828287"/>
                <a:gd name="connsiteX3" fmla="*/ 587747 w 9623946"/>
                <a:gd name="connsiteY3" fmla="*/ 4828287 h 4828287"/>
                <a:gd name="connsiteX4" fmla="*/ 0 w 9623946"/>
                <a:gd name="connsiteY4" fmla="*/ 696439 h 482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3946" h="4828287">
                  <a:moveTo>
                    <a:pt x="0" y="696439"/>
                  </a:moveTo>
                  <a:lnTo>
                    <a:pt x="9030605" y="0"/>
                  </a:lnTo>
                  <a:lnTo>
                    <a:pt x="9623946" y="4026855"/>
                  </a:lnTo>
                  <a:lnTo>
                    <a:pt x="587747" y="4828287"/>
                  </a:lnTo>
                  <a:lnTo>
                    <a:pt x="0" y="696439"/>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21C67FB4-969F-2189-C7B9-4F751F8F9442}"/>
                </a:ext>
              </a:extLst>
            </p:cNvPr>
            <p:cNvSpPr/>
            <p:nvPr/>
          </p:nvSpPr>
          <p:spPr>
            <a:xfrm>
              <a:off x="7010507" y="1124744"/>
              <a:ext cx="5181493" cy="2881347"/>
            </a:xfrm>
            <a:prstGeom prst="rect">
              <a:avLst/>
            </a:pr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descr="A black background with white text&#10;&#10;AI-generated content may be incorrect.">
            <a:extLst>
              <a:ext uri="{FF2B5EF4-FFF2-40B4-BE49-F238E27FC236}">
                <a16:creationId xmlns:a16="http://schemas.microsoft.com/office/drawing/2014/main" id="{8CBD6252-759C-461F-51F5-1238BC578D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776" y="2404490"/>
            <a:ext cx="3751847" cy="1601601"/>
          </a:xfrm>
          <a:prstGeom prst="rect">
            <a:avLst/>
          </a:prstGeom>
        </p:spPr>
      </p:pic>
    </p:spTree>
    <p:extLst>
      <p:ext uri="{BB962C8B-B14F-4D97-AF65-F5344CB8AC3E}">
        <p14:creationId xmlns:p14="http://schemas.microsoft.com/office/powerpoint/2010/main" val="2467660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9D785E10-2C1B-9B04-726F-4BF82DEB0127}"/>
              </a:ext>
            </a:extLst>
          </p:cNvPr>
          <p:cNvSpPr>
            <a:spLocks noGrp="1"/>
          </p:cNvSpPr>
          <p:nvPr>
            <p:ph type="body" sz="half" idx="2"/>
          </p:nvPr>
        </p:nvSpPr>
        <p:spPr>
          <a:xfrm>
            <a:off x="551384" y="2348880"/>
            <a:ext cx="4618856" cy="1872207"/>
          </a:xfrm>
        </p:spPr>
        <p:txBody>
          <a:bodyPr>
            <a:normAutofit/>
          </a:bodyPr>
          <a:lstStyle/>
          <a:p>
            <a:pPr marL="342900" indent="-342900">
              <a:buFont typeface="Arial" panose="020B0604020202020204" pitchFamily="34" charset="0"/>
              <a:buChar char="•"/>
            </a:pPr>
            <a:r>
              <a:rPr lang="en-GB" sz="2000" dirty="0"/>
              <a:t>Black</a:t>
            </a:r>
          </a:p>
          <a:p>
            <a:pPr marL="342900" indent="-342900">
              <a:buFont typeface="Arial" panose="020B0604020202020204" pitchFamily="34" charset="0"/>
              <a:buChar char="•"/>
            </a:pPr>
            <a:r>
              <a:rPr lang="en-GB" sz="2000" dirty="0"/>
              <a:t>No grains or crystals visible</a:t>
            </a:r>
          </a:p>
          <a:p>
            <a:pPr marL="342900" indent="-342900">
              <a:buFont typeface="Arial" panose="020B0604020202020204" pitchFamily="34" charset="0"/>
              <a:buChar char="•"/>
            </a:pPr>
            <a:r>
              <a:rPr lang="en-GB" sz="2000" dirty="0"/>
              <a:t>Glassy exterior, with small bubbles</a:t>
            </a:r>
            <a:endParaRPr lang="en-GB" sz="2000" dirty="0">
              <a:highlight>
                <a:srgbClr val="FFFF00"/>
              </a:highlight>
            </a:endParaRPr>
          </a:p>
          <a:p>
            <a:pPr marL="342900" indent="-342900">
              <a:buFont typeface="Arial" panose="020B0604020202020204" pitchFamily="34" charset="0"/>
              <a:buChar char="•"/>
            </a:pPr>
            <a:endParaRPr lang="en-GB" sz="2000" dirty="0"/>
          </a:p>
          <a:p>
            <a:endParaRPr lang="en-GB" sz="2000" dirty="0"/>
          </a:p>
          <a:p>
            <a:endParaRPr lang="en-GB" sz="2000" dirty="0"/>
          </a:p>
        </p:txBody>
      </p:sp>
      <p:sp>
        <p:nvSpPr>
          <p:cNvPr id="10" name="Text Placeholder 4">
            <a:extLst>
              <a:ext uri="{FF2B5EF4-FFF2-40B4-BE49-F238E27FC236}">
                <a16:creationId xmlns:a16="http://schemas.microsoft.com/office/drawing/2014/main" id="{066C69C2-CEBE-A842-1726-A53B50A6E54B}"/>
              </a:ext>
            </a:extLst>
          </p:cNvPr>
          <p:cNvSpPr txBox="1">
            <a:spLocks/>
          </p:cNvSpPr>
          <p:nvPr/>
        </p:nvSpPr>
        <p:spPr>
          <a:xfrm>
            <a:off x="561371" y="3997716"/>
            <a:ext cx="5571353" cy="2271389"/>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400" b="1" dirty="0"/>
              <a:t>What is it?</a:t>
            </a:r>
            <a:endParaRPr lang="en-GB" sz="2400" b="1" dirty="0">
              <a:highlight>
                <a:srgbClr val="FFFF00"/>
              </a:highlight>
            </a:endParaRPr>
          </a:p>
          <a:p>
            <a:r>
              <a:rPr lang="en-GB" sz="2000" dirty="0"/>
              <a:t>A </a:t>
            </a:r>
            <a:r>
              <a:rPr lang="en-GB" sz="2000" dirty="0" err="1"/>
              <a:t>bicolite</a:t>
            </a:r>
            <a:r>
              <a:rPr lang="en-GB" sz="2000" dirty="0"/>
              <a:t> is an </a:t>
            </a:r>
            <a:r>
              <a:rPr lang="en-GB" sz="2000" b="1" dirty="0"/>
              <a:t>impact glass.</a:t>
            </a:r>
          </a:p>
          <a:p>
            <a:r>
              <a:rPr lang="en-GB" sz="2000" dirty="0"/>
              <a:t>It forms when rocks from a crater melt and then cool down very quickly.</a:t>
            </a:r>
          </a:p>
          <a:p>
            <a:endParaRPr lang="en-GB" sz="2000" dirty="0"/>
          </a:p>
          <a:p>
            <a:r>
              <a:rPr lang="en-GB" sz="2000" b="1" dirty="0">
                <a:latin typeface="PT Sans Narrow"/>
              </a:rPr>
              <a:t>Fun fact: </a:t>
            </a:r>
            <a:r>
              <a:rPr lang="en-GB" sz="2000" dirty="0">
                <a:latin typeface="PT Sans Narrow"/>
              </a:rPr>
              <a:t>this rock is very similar to obsidian because they were both liquid rock that cooled very quickly </a:t>
            </a:r>
          </a:p>
          <a:p>
            <a:endParaRPr lang="en-GB" sz="2000" dirty="0"/>
          </a:p>
        </p:txBody>
      </p:sp>
      <p:pic>
        <p:nvPicPr>
          <p:cNvPr id="11" name="Content Placeholder 5" descr="A close-up of some black balls&#10;&#10;AI-generated content may be incorrect.">
            <a:extLst>
              <a:ext uri="{FF2B5EF4-FFF2-40B4-BE49-F238E27FC236}">
                <a16:creationId xmlns:a16="http://schemas.microsoft.com/office/drawing/2014/main" id="{9954E351-AD35-0215-4318-7F9BD6DF9065}"/>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33253" b="65495" l="25054" r="63820">
                        <a14:foregroundMark x1="28798" y1="59192" x2="44720" y2="62263"/>
                        <a14:foregroundMark x1="44720" y1="62263" x2="55630" y2="59717"/>
                        <a14:foregroundMark x1="55630" y1="59717" x2="59617" y2="51232"/>
                        <a14:foregroundMark x1="59617" y1="51232" x2="60372" y2="42747"/>
                        <a14:foregroundMark x1="60372" y1="42747" x2="55496" y2="36081"/>
                        <a14:foregroundMark x1="55496" y1="36081" x2="29203" y2="36404"/>
                        <a14:foregroundMark x1="29203" y1="36404" x2="25323" y2="41051"/>
                        <a14:foregroundMark x1="25323" y1="41051" x2="25054" y2="49616"/>
                        <a14:foregroundMark x1="25054" y1="49616" x2="27748" y2="59677"/>
                        <a14:foregroundMark x1="48869" y1="33576" x2="59860" y2="36404"/>
                        <a14:foregroundMark x1="59860" y1="36404" x2="64682" y2="42949"/>
                        <a14:foregroundMark x1="64682" y1="42949" x2="64574" y2="52202"/>
                        <a14:foregroundMark x1="64574" y1="52202" x2="61853" y2="60242"/>
                        <a14:foregroundMark x1="61853" y1="60242" x2="55199" y2="65535"/>
                        <a14:foregroundMark x1="55199" y1="65535" x2="39197" y2="64768"/>
                        <a14:foregroundMark x1="39197" y1="64768" x2="39197" y2="64768"/>
                        <a14:foregroundMark x1="33702" y1="34384" x2="50189" y2="31394"/>
                        <a14:foregroundMark x1="50189" y1="31394" x2="56950" y2="32162"/>
                        <a14:foregroundMark x1="56950" y1="32162" x2="63578" y2="49212"/>
                        <a14:foregroundMark x1="63578" y1="49212" x2="63820" y2="53172"/>
                      </a14:backgroundRemoval>
                    </a14:imgEffect>
                    <a14:imgEffect>
                      <a14:brightnessContrast bright="40000"/>
                    </a14:imgEffect>
                  </a14:imgLayer>
                </a14:imgProps>
              </a:ext>
              <a:ext uri="{28A0092B-C50C-407E-A947-70E740481C1C}">
                <a14:useLocalDpi xmlns:a14="http://schemas.microsoft.com/office/drawing/2010/main" val="0"/>
              </a:ext>
            </a:extLst>
          </a:blip>
          <a:srcRect l="22320" t="29262" r="34010" b="30591"/>
          <a:stretch/>
        </p:blipFill>
        <p:spPr>
          <a:xfrm>
            <a:off x="6120514" y="1775832"/>
            <a:ext cx="6105320" cy="3741974"/>
          </a:xfrm>
          <a:effectLst>
            <a:softEdge rad="127000"/>
          </a:effectLst>
        </p:spPr>
      </p:pic>
      <p:pic>
        <p:nvPicPr>
          <p:cNvPr id="12" name="Content Placeholder 5" descr="A group of brown rocks&#10;&#10;AI-generated content may be incorrect.">
            <a:extLst>
              <a:ext uri="{FF2B5EF4-FFF2-40B4-BE49-F238E27FC236}">
                <a16:creationId xmlns:a16="http://schemas.microsoft.com/office/drawing/2014/main" id="{6C9238F6-F999-B752-6A25-20A411F9FE9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18083" t="67982" r="38056" b="22395"/>
          <a:stretch/>
        </p:blipFill>
        <p:spPr>
          <a:xfrm>
            <a:off x="6977739" y="4798112"/>
            <a:ext cx="4534885" cy="670599"/>
          </a:xfrm>
          <a:prstGeom prst="rect">
            <a:avLst/>
          </a:prstGeom>
        </p:spPr>
      </p:pic>
      <p:sp>
        <p:nvSpPr>
          <p:cNvPr id="14" name="TextBox 13">
            <a:extLst>
              <a:ext uri="{FF2B5EF4-FFF2-40B4-BE49-F238E27FC236}">
                <a16:creationId xmlns:a16="http://schemas.microsoft.com/office/drawing/2014/main" id="{76B49144-2C11-1057-FF98-4460FABF71C4}"/>
              </a:ext>
            </a:extLst>
          </p:cNvPr>
          <p:cNvSpPr txBox="1"/>
          <p:nvPr/>
        </p:nvSpPr>
        <p:spPr>
          <a:xfrm>
            <a:off x="10776520" y="5357688"/>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pic>
        <p:nvPicPr>
          <p:cNvPr id="15" name="Picture 14" descr="A black background with white text&#10;&#10;AI-generated content may be incorrect.">
            <a:extLst>
              <a:ext uri="{FF2B5EF4-FFF2-40B4-BE49-F238E27FC236}">
                <a16:creationId xmlns:a16="http://schemas.microsoft.com/office/drawing/2014/main" id="{2F8C0935-9118-132E-35BB-1C1D4F19EF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78" y="116632"/>
            <a:ext cx="9116379" cy="1454741"/>
          </a:xfrm>
          <a:prstGeom prst="rect">
            <a:avLst/>
          </a:prstGeom>
        </p:spPr>
      </p:pic>
    </p:spTree>
    <p:extLst>
      <p:ext uri="{BB962C8B-B14F-4D97-AF65-F5344CB8AC3E}">
        <p14:creationId xmlns:p14="http://schemas.microsoft.com/office/powerpoint/2010/main" val="46329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5D6F4-AB5B-4E0B-8D7B-D0C49BDA32AB}"/>
            </a:ext>
          </a:extLst>
        </p:cNvPr>
        <p:cNvGrpSpPr/>
        <p:nvPr/>
      </p:nvGrpSpPr>
      <p:grpSpPr>
        <a:xfrm>
          <a:off x="0" y="0"/>
          <a:ext cx="0" cy="0"/>
          <a:chOff x="0" y="0"/>
          <a:chExt cx="0" cy="0"/>
        </a:xfrm>
      </p:grpSpPr>
      <p:sp>
        <p:nvSpPr>
          <p:cNvPr id="10" name="Text Placeholder 4">
            <a:extLst>
              <a:ext uri="{FF2B5EF4-FFF2-40B4-BE49-F238E27FC236}">
                <a16:creationId xmlns:a16="http://schemas.microsoft.com/office/drawing/2014/main" id="{F670C5E5-A7F7-2F62-7114-FE9971A2F5F8}"/>
              </a:ext>
            </a:extLst>
          </p:cNvPr>
          <p:cNvSpPr>
            <a:spLocks noGrp="1"/>
          </p:cNvSpPr>
          <p:nvPr>
            <p:ph type="body" sz="half" idx="2"/>
          </p:nvPr>
        </p:nvSpPr>
        <p:spPr>
          <a:xfrm>
            <a:off x="634175" y="2351723"/>
            <a:ext cx="4618856" cy="1872207"/>
          </a:xfrm>
        </p:spPr>
        <p:txBody>
          <a:bodyPr>
            <a:normAutofit/>
          </a:bodyPr>
          <a:lstStyle/>
          <a:p>
            <a:pPr marL="342900" indent="-342900">
              <a:buFont typeface="Arial" panose="020B0604020202020204" pitchFamily="34" charset="0"/>
              <a:buChar char="•"/>
            </a:pPr>
            <a:r>
              <a:rPr lang="en-GB" sz="2000" dirty="0"/>
              <a:t>Yellow/light green</a:t>
            </a:r>
          </a:p>
          <a:p>
            <a:pPr marL="342900" indent="-342900">
              <a:buFont typeface="Arial" panose="020B0604020202020204" pitchFamily="34" charset="0"/>
              <a:buChar char="•"/>
            </a:pPr>
            <a:r>
              <a:rPr lang="en-GB" sz="2000" dirty="0"/>
              <a:t>No grains or crystals visible</a:t>
            </a:r>
          </a:p>
          <a:p>
            <a:pPr marL="342900" indent="-342900">
              <a:buFont typeface="Arial" panose="020B0604020202020204" pitchFamily="34" charset="0"/>
              <a:buChar char="•"/>
            </a:pPr>
            <a:r>
              <a:rPr lang="en-GB" sz="2000" dirty="0"/>
              <a:t>Smooth, glassy exterior</a:t>
            </a:r>
          </a:p>
          <a:p>
            <a:pPr marL="342900" indent="-342900">
              <a:buFont typeface="Arial" panose="020B0604020202020204" pitchFamily="34" charset="0"/>
              <a:buChar char="•"/>
            </a:pPr>
            <a:r>
              <a:rPr lang="en-GB" sz="2000" dirty="0"/>
              <a:t>Partially transparent</a:t>
            </a:r>
          </a:p>
          <a:p>
            <a:pPr marL="342900" indent="-342900">
              <a:buFont typeface="Arial" panose="020B0604020202020204" pitchFamily="34" charset="0"/>
              <a:buChar char="•"/>
            </a:pPr>
            <a:endParaRPr lang="en-GB" sz="2000" dirty="0"/>
          </a:p>
          <a:p>
            <a:endParaRPr lang="en-GB" sz="2000" dirty="0"/>
          </a:p>
          <a:p>
            <a:endParaRPr lang="en-GB" sz="2000" dirty="0"/>
          </a:p>
        </p:txBody>
      </p:sp>
      <p:sp>
        <p:nvSpPr>
          <p:cNvPr id="11" name="Text Placeholder 4">
            <a:extLst>
              <a:ext uri="{FF2B5EF4-FFF2-40B4-BE49-F238E27FC236}">
                <a16:creationId xmlns:a16="http://schemas.microsoft.com/office/drawing/2014/main" id="{438350E4-2507-5377-DDBA-61FCB9C1F26D}"/>
              </a:ext>
            </a:extLst>
          </p:cNvPr>
          <p:cNvSpPr txBox="1">
            <a:spLocks/>
          </p:cNvSpPr>
          <p:nvPr/>
        </p:nvSpPr>
        <p:spPr>
          <a:xfrm>
            <a:off x="637134" y="4316038"/>
            <a:ext cx="8082066" cy="2270248"/>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400" b="1" dirty="0"/>
              <a:t>What is it?</a:t>
            </a:r>
            <a:endParaRPr lang="en-GB" sz="2400" b="1" dirty="0">
              <a:highlight>
                <a:srgbClr val="FFFF00"/>
              </a:highlight>
            </a:endParaRPr>
          </a:p>
          <a:p>
            <a:r>
              <a:rPr lang="en-GB" sz="2000" dirty="0"/>
              <a:t>Libyan desert glass is an </a:t>
            </a:r>
            <a:r>
              <a:rPr lang="en-GB" sz="2000" b="1" dirty="0"/>
              <a:t>impact glass</a:t>
            </a:r>
            <a:r>
              <a:rPr lang="en-GB" sz="2000" dirty="0"/>
              <a:t>, like </a:t>
            </a:r>
            <a:r>
              <a:rPr lang="en-GB" sz="2000" dirty="0" err="1"/>
              <a:t>bicolite</a:t>
            </a:r>
            <a:r>
              <a:rPr lang="en-GB" sz="2000" dirty="0"/>
              <a:t>.</a:t>
            </a:r>
          </a:p>
          <a:p>
            <a:r>
              <a:rPr lang="en-GB" sz="2000" dirty="0"/>
              <a:t>It forms when rocks from a crater melt and then cool down very quickly.</a:t>
            </a:r>
          </a:p>
          <a:p>
            <a:endParaRPr lang="en-GB" sz="2000" dirty="0"/>
          </a:p>
          <a:p>
            <a:r>
              <a:rPr lang="en-GB" sz="2000" b="1" dirty="0"/>
              <a:t>Fun fact: </a:t>
            </a:r>
            <a:r>
              <a:rPr lang="en-GB" sz="2000" dirty="0"/>
              <a:t>the colour of impact glasses is determined by the contents of the bedrock. Desert glass is yellowish-green because it’s formed out of sand.</a:t>
            </a:r>
          </a:p>
          <a:p>
            <a:endParaRPr lang="en-GB" sz="2000" dirty="0"/>
          </a:p>
        </p:txBody>
      </p:sp>
      <p:pic>
        <p:nvPicPr>
          <p:cNvPr id="12" name="Content Placeholder 5" descr="A group of brown rocks&#10;&#10;AI-generated content may be incorrect.">
            <a:extLst>
              <a:ext uri="{FF2B5EF4-FFF2-40B4-BE49-F238E27FC236}">
                <a16:creationId xmlns:a16="http://schemas.microsoft.com/office/drawing/2014/main" id="{7A9596C8-6BF4-D668-428F-93343D65CA50}"/>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5038" t="28941" r="8654" b="22552"/>
          <a:stretch/>
        </p:blipFill>
        <p:spPr>
          <a:xfrm>
            <a:off x="5447928" y="2060848"/>
            <a:ext cx="6397928" cy="2741273"/>
          </a:xfrm>
        </p:spPr>
      </p:pic>
      <p:sp>
        <p:nvSpPr>
          <p:cNvPr id="14" name="TextBox 13">
            <a:extLst>
              <a:ext uri="{FF2B5EF4-FFF2-40B4-BE49-F238E27FC236}">
                <a16:creationId xmlns:a16="http://schemas.microsoft.com/office/drawing/2014/main" id="{2EB979BA-AC30-354D-C8CC-D1709BABB1AC}"/>
              </a:ext>
            </a:extLst>
          </p:cNvPr>
          <p:cNvSpPr txBox="1"/>
          <p:nvPr/>
        </p:nvSpPr>
        <p:spPr>
          <a:xfrm>
            <a:off x="10616863" y="4695830"/>
            <a:ext cx="612668" cy="400110"/>
          </a:xfrm>
          <a:prstGeom prst="rect">
            <a:avLst/>
          </a:prstGeom>
          <a:noFill/>
        </p:spPr>
        <p:txBody>
          <a:bodyPr wrap="none" rtlCol="0">
            <a:spAutoFit/>
          </a:bodyPr>
          <a:lstStyle/>
          <a:p>
            <a:r>
              <a:rPr lang="en-GB" sz="2000" dirty="0">
                <a:latin typeface="PT Sans Narrow" panose="020B0506020203020204" pitchFamily="34" charset="0"/>
              </a:rPr>
              <a:t>1 cm</a:t>
            </a:r>
          </a:p>
        </p:txBody>
      </p:sp>
      <p:pic>
        <p:nvPicPr>
          <p:cNvPr id="15" name="Picture 14">
            <a:extLst>
              <a:ext uri="{FF2B5EF4-FFF2-40B4-BE49-F238E27FC236}">
                <a16:creationId xmlns:a16="http://schemas.microsoft.com/office/drawing/2014/main" id="{61C18B21-13A5-35F3-F783-9F3A0BFB44E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1778" y="116632"/>
            <a:ext cx="9116379" cy="1454741"/>
          </a:xfrm>
          <a:prstGeom prst="rect">
            <a:avLst/>
          </a:prstGeom>
        </p:spPr>
      </p:pic>
    </p:spTree>
    <p:extLst>
      <p:ext uri="{BB962C8B-B14F-4D97-AF65-F5344CB8AC3E}">
        <p14:creationId xmlns:p14="http://schemas.microsoft.com/office/powerpoint/2010/main" val="40466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5A9C7-B569-0B12-59FF-C7DCDCD66F59}"/>
            </a:ext>
          </a:extLst>
        </p:cNvPr>
        <p:cNvGrpSpPr/>
        <p:nvPr/>
      </p:nvGrpSpPr>
      <p:grpSpPr>
        <a:xfrm>
          <a:off x="0" y="0"/>
          <a:ext cx="0" cy="0"/>
          <a:chOff x="0" y="0"/>
          <a:chExt cx="0" cy="0"/>
        </a:xfrm>
      </p:grpSpPr>
      <p:sp>
        <p:nvSpPr>
          <p:cNvPr id="7" name="Text Placeholder 4">
            <a:extLst>
              <a:ext uri="{FF2B5EF4-FFF2-40B4-BE49-F238E27FC236}">
                <a16:creationId xmlns:a16="http://schemas.microsoft.com/office/drawing/2014/main" id="{FD870828-B29B-303C-F3FC-2C709A196BCE}"/>
              </a:ext>
            </a:extLst>
          </p:cNvPr>
          <p:cNvSpPr>
            <a:spLocks noGrp="1"/>
          </p:cNvSpPr>
          <p:nvPr>
            <p:ph type="body" sz="half" idx="2"/>
          </p:nvPr>
        </p:nvSpPr>
        <p:spPr>
          <a:xfrm>
            <a:off x="608971" y="2204865"/>
            <a:ext cx="4618856" cy="2448271"/>
          </a:xfrm>
        </p:spPr>
        <p:txBody>
          <a:bodyPr>
            <a:normAutofit/>
          </a:bodyPr>
          <a:lstStyle/>
          <a:p>
            <a:pPr marL="342900" indent="-342900">
              <a:buFont typeface="Arial" panose="020B0604020202020204" pitchFamily="34" charset="0"/>
              <a:buChar char="•"/>
            </a:pPr>
            <a:r>
              <a:rPr lang="en-GB" sz="2000" dirty="0">
                <a:highlight>
                  <a:srgbClr val="FFFFFF"/>
                </a:highlight>
              </a:rPr>
              <a:t>Grey, green, white</a:t>
            </a:r>
          </a:p>
          <a:p>
            <a:pPr marL="342900" indent="-342900">
              <a:buFont typeface="Arial" panose="020B0604020202020204" pitchFamily="34" charset="0"/>
              <a:buChar char="•"/>
            </a:pPr>
            <a:r>
              <a:rPr lang="en-GB" sz="2000" dirty="0">
                <a:highlight>
                  <a:srgbClr val="FFFFFF"/>
                </a:highlight>
              </a:rPr>
              <a:t>Grains and clasts</a:t>
            </a:r>
          </a:p>
          <a:p>
            <a:pPr marL="342900" indent="-342900">
              <a:buFont typeface="Arial" panose="020B0604020202020204" pitchFamily="34" charset="0"/>
              <a:buChar char="•"/>
            </a:pPr>
            <a:r>
              <a:rPr lang="en-GB" sz="2000" dirty="0"/>
              <a:t>Made out of clasts of different sizes and compositions</a:t>
            </a:r>
          </a:p>
          <a:p>
            <a:pPr marL="342900" indent="-342900">
              <a:buFont typeface="Arial" panose="020B0604020202020204" pitchFamily="34" charset="0"/>
              <a:buChar char="•"/>
            </a:pPr>
            <a:r>
              <a:rPr lang="en-GB" sz="2000" dirty="0"/>
              <a:t>Fuzzy clast outlines and undulating features indicate that some of it was molten</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endParaRPr lang="en-GB" sz="2000" dirty="0"/>
          </a:p>
          <a:p>
            <a:endParaRPr lang="en-GB" sz="2000" dirty="0"/>
          </a:p>
        </p:txBody>
      </p:sp>
      <p:sp>
        <p:nvSpPr>
          <p:cNvPr id="9" name="Text Placeholder 4">
            <a:extLst>
              <a:ext uri="{FF2B5EF4-FFF2-40B4-BE49-F238E27FC236}">
                <a16:creationId xmlns:a16="http://schemas.microsoft.com/office/drawing/2014/main" id="{A5CBD070-BB1D-58DF-490F-11F6B95BD126}"/>
              </a:ext>
            </a:extLst>
          </p:cNvPr>
          <p:cNvSpPr txBox="1">
            <a:spLocks/>
          </p:cNvSpPr>
          <p:nvPr/>
        </p:nvSpPr>
        <p:spPr>
          <a:xfrm>
            <a:off x="479376" y="4725144"/>
            <a:ext cx="8036054" cy="1987879"/>
          </a:xfrm>
          <a:prstGeom prst="rect">
            <a:avLst/>
          </a:prstGeom>
        </p:spPr>
        <p:txBody>
          <a:bodyPr vert="horz" lIns="91440" tIns="45720" rIns="91440" bIns="45720" rtlCol="0" anchor="t">
            <a:normAutofit lnSpcReduction="10000"/>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400" b="1" dirty="0"/>
              <a:t>What is it?</a:t>
            </a:r>
            <a:endParaRPr lang="en-GB" sz="2400" b="1" dirty="0">
              <a:highlight>
                <a:srgbClr val="FFFF00"/>
              </a:highlight>
            </a:endParaRPr>
          </a:p>
          <a:p>
            <a:r>
              <a:rPr lang="en-GB" sz="2000" dirty="0"/>
              <a:t>This is a </a:t>
            </a:r>
            <a:r>
              <a:rPr lang="en-GB" sz="2000" b="1" dirty="0" err="1"/>
              <a:t>suevite</a:t>
            </a:r>
            <a:r>
              <a:rPr lang="en-GB" sz="2000" dirty="0"/>
              <a:t>. It is an impact breccia (rock made when the bedrock was broken up and reassembled by an impact) which contains parts that were molten.</a:t>
            </a:r>
          </a:p>
          <a:p>
            <a:endParaRPr lang="en-GB" sz="2000" dirty="0"/>
          </a:p>
          <a:p>
            <a:r>
              <a:rPr lang="en-GB" sz="2000" b="1" dirty="0">
                <a:latin typeface="PT Sans Narrow"/>
              </a:rPr>
              <a:t>Fun fact: </a:t>
            </a:r>
            <a:r>
              <a:rPr lang="en-GB" sz="2000" dirty="0">
                <a:highlight>
                  <a:srgbClr val="FFFFFF"/>
                </a:highlight>
                <a:latin typeface="PT Sans Narrow"/>
              </a:rPr>
              <a:t>this rock came from the </a:t>
            </a:r>
            <a:r>
              <a:rPr lang="en-GB" sz="2000" b="1" dirty="0">
                <a:highlight>
                  <a:srgbClr val="FFFFFF"/>
                </a:highlight>
                <a:latin typeface="PT Sans Narrow"/>
              </a:rPr>
              <a:t>Ries crater </a:t>
            </a:r>
            <a:r>
              <a:rPr lang="en-GB" sz="2000" dirty="0">
                <a:highlight>
                  <a:srgbClr val="FFFFFF"/>
                </a:highlight>
                <a:latin typeface="PT Sans Narrow"/>
              </a:rPr>
              <a:t>in Germany, the town of </a:t>
            </a:r>
            <a:r>
              <a:rPr lang="en-GB" sz="2000" dirty="0" err="1">
                <a:highlight>
                  <a:srgbClr val="FFFFFF"/>
                </a:highlight>
                <a:latin typeface="PT Sans Narrow"/>
              </a:rPr>
              <a:t>Nördlingen</a:t>
            </a:r>
            <a:r>
              <a:rPr lang="en-GB" sz="2000" dirty="0">
                <a:highlight>
                  <a:srgbClr val="FFFFFF"/>
                </a:highlight>
                <a:latin typeface="PT Sans Narrow"/>
              </a:rPr>
              <a:t> was built in the crater!</a:t>
            </a:r>
            <a:endParaRPr lang="en-GB" sz="2000" dirty="0">
              <a:highlight>
                <a:srgbClr val="FFFFFF"/>
              </a:highlight>
            </a:endParaRPr>
          </a:p>
        </p:txBody>
      </p:sp>
      <p:grpSp>
        <p:nvGrpSpPr>
          <p:cNvPr id="10" name="Group 9">
            <a:extLst>
              <a:ext uri="{FF2B5EF4-FFF2-40B4-BE49-F238E27FC236}">
                <a16:creationId xmlns:a16="http://schemas.microsoft.com/office/drawing/2014/main" id="{05ED72BB-DF47-8F1C-9834-6B5AB0CD9DB1}"/>
              </a:ext>
            </a:extLst>
          </p:cNvPr>
          <p:cNvGrpSpPr/>
          <p:nvPr/>
        </p:nvGrpSpPr>
        <p:grpSpPr>
          <a:xfrm>
            <a:off x="6743544" y="1988840"/>
            <a:ext cx="4804908" cy="3076069"/>
            <a:chOff x="6528048" y="1956852"/>
            <a:chExt cx="4804908" cy="3076069"/>
          </a:xfrm>
        </p:grpSpPr>
        <p:pic>
          <p:nvPicPr>
            <p:cNvPr id="11" name="Picture 10" descr="A piece of stone with black specks&#10;&#10;AI-generated content may be incorrect.">
              <a:extLst>
                <a:ext uri="{FF2B5EF4-FFF2-40B4-BE49-F238E27FC236}">
                  <a16:creationId xmlns:a16="http://schemas.microsoft.com/office/drawing/2014/main" id="{EF84772F-BA5F-795A-7402-8461494A59E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0381" t="14707" r="21785" b="35313"/>
            <a:stretch/>
          </p:blipFill>
          <p:spPr>
            <a:xfrm>
              <a:off x="6528048" y="1956852"/>
              <a:ext cx="4804908" cy="2768292"/>
            </a:xfrm>
            <a:prstGeom prst="rect">
              <a:avLst/>
            </a:prstGeom>
          </p:spPr>
        </p:pic>
        <p:sp>
          <p:nvSpPr>
            <p:cNvPr id="12" name="TextBox 11">
              <a:extLst>
                <a:ext uri="{FF2B5EF4-FFF2-40B4-BE49-F238E27FC236}">
                  <a16:creationId xmlns:a16="http://schemas.microsoft.com/office/drawing/2014/main" id="{E24B6345-D169-9DFD-402F-272E41BAA16C}"/>
                </a:ext>
              </a:extLst>
            </p:cNvPr>
            <p:cNvSpPr txBox="1"/>
            <p:nvPr/>
          </p:nvSpPr>
          <p:spPr>
            <a:xfrm>
              <a:off x="10848528" y="4725144"/>
              <a:ext cx="484428" cy="307777"/>
            </a:xfrm>
            <a:prstGeom prst="rect">
              <a:avLst/>
            </a:prstGeom>
            <a:noFill/>
          </p:spPr>
          <p:txBody>
            <a:bodyPr wrap="none" rtlCol="0">
              <a:spAutoFit/>
            </a:bodyPr>
            <a:lstStyle/>
            <a:p>
              <a:r>
                <a:rPr lang="en-GB" sz="1400" dirty="0">
                  <a:latin typeface="PT Sans Narrow" panose="020B0506020203020204" pitchFamily="34" charset="0"/>
                </a:rPr>
                <a:t>1 cm</a:t>
              </a:r>
            </a:p>
          </p:txBody>
        </p:sp>
      </p:grpSp>
      <p:pic>
        <p:nvPicPr>
          <p:cNvPr id="14" name="Picture 13">
            <a:extLst>
              <a:ext uri="{FF2B5EF4-FFF2-40B4-BE49-F238E27FC236}">
                <a16:creationId xmlns:a16="http://schemas.microsoft.com/office/drawing/2014/main" id="{8CEC4957-BA14-68E4-3B26-21A8314B6B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1778" y="116632"/>
            <a:ext cx="9116379" cy="1454741"/>
          </a:xfrm>
          <a:prstGeom prst="rect">
            <a:avLst/>
          </a:prstGeom>
        </p:spPr>
      </p:pic>
    </p:spTree>
    <p:extLst>
      <p:ext uri="{BB962C8B-B14F-4D97-AF65-F5344CB8AC3E}">
        <p14:creationId xmlns:p14="http://schemas.microsoft.com/office/powerpoint/2010/main" val="40026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A5519-ABFF-8A2E-D52A-58E1E60847CE}"/>
            </a:ext>
          </a:extLst>
        </p:cNvPr>
        <p:cNvGrpSpPr/>
        <p:nvPr/>
      </p:nvGrpSpPr>
      <p:grpSpPr>
        <a:xfrm>
          <a:off x="0" y="0"/>
          <a:ext cx="0" cy="0"/>
          <a:chOff x="0" y="0"/>
          <a:chExt cx="0" cy="0"/>
        </a:xfrm>
      </p:grpSpPr>
      <p:sp>
        <p:nvSpPr>
          <p:cNvPr id="7" name="Text Placeholder 4">
            <a:extLst>
              <a:ext uri="{FF2B5EF4-FFF2-40B4-BE49-F238E27FC236}">
                <a16:creationId xmlns:a16="http://schemas.microsoft.com/office/drawing/2014/main" id="{13B4BBB3-20A4-5CBD-D792-2416F8AD287E}"/>
              </a:ext>
            </a:extLst>
          </p:cNvPr>
          <p:cNvSpPr>
            <a:spLocks noGrp="1"/>
          </p:cNvSpPr>
          <p:nvPr>
            <p:ph type="body" sz="half" idx="2"/>
          </p:nvPr>
        </p:nvSpPr>
        <p:spPr>
          <a:xfrm>
            <a:off x="549018" y="2492896"/>
            <a:ext cx="4618856" cy="2448271"/>
          </a:xfrm>
        </p:spPr>
        <p:txBody>
          <a:bodyPr>
            <a:normAutofit/>
          </a:bodyPr>
          <a:lstStyle/>
          <a:p>
            <a:pPr marL="342900" indent="-342900">
              <a:buFont typeface="Arial" panose="020B0604020202020204" pitchFamily="34" charset="0"/>
              <a:buChar char="•"/>
            </a:pPr>
            <a:r>
              <a:rPr lang="en-GB" sz="2000" dirty="0">
                <a:highlight>
                  <a:srgbClr val="FFFFFF"/>
                </a:highlight>
              </a:rPr>
              <a:t>Dark grey-greenish</a:t>
            </a:r>
          </a:p>
          <a:p>
            <a:pPr marL="342900" indent="-342900">
              <a:buFont typeface="Arial" panose="020B0604020202020204" pitchFamily="34" charset="0"/>
              <a:buChar char="•"/>
            </a:pPr>
            <a:r>
              <a:rPr lang="en-GB" sz="2000" dirty="0">
                <a:highlight>
                  <a:srgbClr val="FFFFFF"/>
                </a:highlight>
              </a:rPr>
              <a:t>Grains </a:t>
            </a:r>
          </a:p>
          <a:p>
            <a:pPr marL="342900" indent="-342900">
              <a:buFont typeface="Arial" panose="020B0604020202020204" pitchFamily="34" charset="0"/>
              <a:buChar char="•"/>
            </a:pPr>
            <a:r>
              <a:rPr lang="en-GB" sz="2000" dirty="0"/>
              <a:t>Undulating bands and laminations (‘flow banding’) indicate that some of it was molten</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endParaRPr lang="en-GB" sz="2000" dirty="0"/>
          </a:p>
          <a:p>
            <a:endParaRPr lang="en-GB" sz="2000" dirty="0"/>
          </a:p>
        </p:txBody>
      </p:sp>
      <p:sp>
        <p:nvSpPr>
          <p:cNvPr id="9" name="Text Placeholder 4">
            <a:extLst>
              <a:ext uri="{FF2B5EF4-FFF2-40B4-BE49-F238E27FC236}">
                <a16:creationId xmlns:a16="http://schemas.microsoft.com/office/drawing/2014/main" id="{B7DD02C9-D9E8-713E-E96C-CA8277054574}"/>
              </a:ext>
            </a:extLst>
          </p:cNvPr>
          <p:cNvSpPr txBox="1">
            <a:spLocks/>
          </p:cNvSpPr>
          <p:nvPr/>
        </p:nvSpPr>
        <p:spPr>
          <a:xfrm>
            <a:off x="549018" y="4365104"/>
            <a:ext cx="6192688" cy="1987879"/>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400" b="1" dirty="0"/>
              <a:t>What is it?</a:t>
            </a:r>
            <a:endParaRPr lang="en-GB" sz="2400" b="1" dirty="0">
              <a:highlight>
                <a:srgbClr val="FFFF00"/>
              </a:highlight>
            </a:endParaRPr>
          </a:p>
          <a:p>
            <a:r>
              <a:rPr lang="en-GB" sz="2000" dirty="0">
                <a:latin typeface="PT Sans Narrow"/>
              </a:rPr>
              <a:t>This is a </a:t>
            </a:r>
            <a:r>
              <a:rPr lang="en-GB" sz="2000" b="1" err="1">
                <a:latin typeface="PT Sans Narrow"/>
              </a:rPr>
              <a:t>suevite</a:t>
            </a:r>
            <a:r>
              <a:rPr lang="en-GB" sz="2000" dirty="0">
                <a:latin typeface="PT Sans Narrow"/>
              </a:rPr>
              <a:t>. Like the previous rock, parts of this </a:t>
            </a:r>
            <a:r>
              <a:rPr lang="en-GB" sz="2000" err="1">
                <a:latin typeface="PT Sans Narrow"/>
              </a:rPr>
              <a:t>suevite</a:t>
            </a:r>
            <a:r>
              <a:rPr lang="en-GB" sz="2000" dirty="0">
                <a:latin typeface="PT Sans Narrow"/>
              </a:rPr>
              <a:t> were molten, which caused the flow banding.(visible bands or layers caused by friction of melted rock in contact with solid rock). </a:t>
            </a:r>
            <a:endParaRPr lang="en-GB" sz="2000" dirty="0"/>
          </a:p>
          <a:p>
            <a:endParaRPr lang="en-GB" sz="2000" dirty="0">
              <a:latin typeface="PT Sans Narrow"/>
            </a:endParaRPr>
          </a:p>
          <a:p>
            <a:r>
              <a:rPr lang="en-GB" sz="2000" b="1" dirty="0">
                <a:latin typeface="PT Sans Narrow"/>
              </a:rPr>
              <a:t>Fun fact: </a:t>
            </a:r>
            <a:r>
              <a:rPr lang="en-GB" sz="2000" dirty="0">
                <a:highlight>
                  <a:srgbClr val="FFFFFF"/>
                </a:highlight>
                <a:latin typeface="PT Sans Narrow"/>
              </a:rPr>
              <a:t>this rock came from the </a:t>
            </a:r>
            <a:r>
              <a:rPr lang="en-GB" sz="2000" b="1" dirty="0">
                <a:highlight>
                  <a:srgbClr val="FFFFFF"/>
                </a:highlight>
                <a:latin typeface="PT Sans Narrow"/>
              </a:rPr>
              <a:t>Mien crater </a:t>
            </a:r>
            <a:r>
              <a:rPr lang="en-GB" sz="2000" dirty="0">
                <a:highlight>
                  <a:srgbClr val="FFFFFF"/>
                </a:highlight>
                <a:latin typeface="PT Sans Narrow"/>
              </a:rPr>
              <a:t>in Sweden, Lake Mien lies within the meteorite crater!</a:t>
            </a:r>
            <a:endParaRPr lang="en-GB" sz="2000" dirty="0">
              <a:highlight>
                <a:srgbClr val="FFFFFF"/>
              </a:highlight>
            </a:endParaRPr>
          </a:p>
        </p:txBody>
      </p:sp>
      <p:grpSp>
        <p:nvGrpSpPr>
          <p:cNvPr id="10" name="Group 9">
            <a:extLst>
              <a:ext uri="{FF2B5EF4-FFF2-40B4-BE49-F238E27FC236}">
                <a16:creationId xmlns:a16="http://schemas.microsoft.com/office/drawing/2014/main" id="{AFD9AB70-0F62-E807-9CD4-5C4C050EB8C0}"/>
              </a:ext>
            </a:extLst>
          </p:cNvPr>
          <p:cNvGrpSpPr/>
          <p:nvPr/>
        </p:nvGrpSpPr>
        <p:grpSpPr>
          <a:xfrm>
            <a:off x="7192856" y="1772816"/>
            <a:ext cx="4447760" cy="4695711"/>
            <a:chOff x="5447929" y="1768740"/>
            <a:chExt cx="4447760" cy="4695711"/>
          </a:xfrm>
        </p:grpSpPr>
        <p:pic>
          <p:nvPicPr>
            <p:cNvPr id="11" name="Picture 10" descr="A black rectangular object with black text&#10;&#10;AI-generated content may be incorrect.">
              <a:extLst>
                <a:ext uri="{FF2B5EF4-FFF2-40B4-BE49-F238E27FC236}">
                  <a16:creationId xmlns:a16="http://schemas.microsoft.com/office/drawing/2014/main" id="{E53FB543-62F3-E27A-87C0-1354BBDA17C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4800" t="1569" r="32675" b="34644"/>
            <a:stretch/>
          </p:blipFill>
          <p:spPr>
            <a:xfrm>
              <a:off x="5447929" y="1768740"/>
              <a:ext cx="4447760" cy="4447760"/>
            </a:xfrm>
            <a:prstGeom prst="rect">
              <a:avLst/>
            </a:prstGeom>
          </p:spPr>
        </p:pic>
        <p:sp>
          <p:nvSpPr>
            <p:cNvPr id="12" name="TextBox 11">
              <a:extLst>
                <a:ext uri="{FF2B5EF4-FFF2-40B4-BE49-F238E27FC236}">
                  <a16:creationId xmlns:a16="http://schemas.microsoft.com/office/drawing/2014/main" id="{F002DAF0-A5B5-5EFC-793F-C852EAF8EC3C}"/>
                </a:ext>
              </a:extLst>
            </p:cNvPr>
            <p:cNvSpPr txBox="1"/>
            <p:nvPr/>
          </p:nvSpPr>
          <p:spPr>
            <a:xfrm>
              <a:off x="9264352" y="6095119"/>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grpSp>
      <p:pic>
        <p:nvPicPr>
          <p:cNvPr id="14" name="Picture 13">
            <a:extLst>
              <a:ext uri="{FF2B5EF4-FFF2-40B4-BE49-F238E27FC236}">
                <a16:creationId xmlns:a16="http://schemas.microsoft.com/office/drawing/2014/main" id="{72DC2FEA-CC6D-188A-18C5-DF4BA7CB271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1778" y="116632"/>
            <a:ext cx="9116379" cy="1454741"/>
          </a:xfrm>
          <a:prstGeom prst="rect">
            <a:avLst/>
          </a:prstGeom>
        </p:spPr>
      </p:pic>
    </p:spTree>
    <p:extLst>
      <p:ext uri="{BB962C8B-B14F-4D97-AF65-F5344CB8AC3E}">
        <p14:creationId xmlns:p14="http://schemas.microsoft.com/office/powerpoint/2010/main" val="372277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ree Earth Globe photo and picture">
            <a:extLst>
              <a:ext uri="{FF2B5EF4-FFF2-40B4-BE49-F238E27FC236}">
                <a16:creationId xmlns:a16="http://schemas.microsoft.com/office/drawing/2014/main" id="{60731474-9E47-0CB6-49B9-5AEE0F9ECF5E}"/>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75520" y="2278293"/>
            <a:ext cx="3432311" cy="351750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Free Moon Lunar Craters photo and picture">
            <a:extLst>
              <a:ext uri="{FF2B5EF4-FFF2-40B4-BE49-F238E27FC236}">
                <a16:creationId xmlns:a16="http://schemas.microsoft.com/office/drawing/2014/main" id="{FC098658-27B1-AAF0-5BA9-40CE8040D80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74" t="17567" r="11106" b="13765"/>
          <a:stretch/>
        </p:blipFill>
        <p:spPr bwMode="auto">
          <a:xfrm>
            <a:off x="6384032" y="2278293"/>
            <a:ext cx="3899164" cy="3517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CB2AC5-F3FE-C708-78BA-14B491AD79E5}"/>
              </a:ext>
            </a:extLst>
          </p:cNvPr>
          <p:cNvSpPr txBox="1"/>
          <p:nvPr/>
        </p:nvSpPr>
        <p:spPr>
          <a:xfrm>
            <a:off x="2645192" y="6022707"/>
            <a:ext cx="1462260" cy="369332"/>
          </a:xfrm>
          <a:prstGeom prst="rect">
            <a:avLst/>
          </a:prstGeom>
          <a:noFill/>
        </p:spPr>
        <p:txBody>
          <a:bodyPr wrap="none" rtlCol="0">
            <a:spAutoFit/>
          </a:bodyPr>
          <a:lstStyle/>
          <a:p>
            <a:r>
              <a:rPr lang="en-GB" dirty="0">
                <a:latin typeface="PT Sans Narrow" panose="020B0506020203020204" pitchFamily="34" charset="0"/>
              </a:rPr>
              <a:t>Very few craters</a:t>
            </a:r>
          </a:p>
        </p:txBody>
      </p:sp>
      <p:sp>
        <p:nvSpPr>
          <p:cNvPr id="8" name="TextBox 7">
            <a:extLst>
              <a:ext uri="{FF2B5EF4-FFF2-40B4-BE49-F238E27FC236}">
                <a16:creationId xmlns:a16="http://schemas.microsoft.com/office/drawing/2014/main" id="{8172BF4E-A246-1669-18E9-171E4C00FB82}"/>
              </a:ext>
            </a:extLst>
          </p:cNvPr>
          <p:cNvSpPr txBox="1"/>
          <p:nvPr/>
        </p:nvSpPr>
        <p:spPr>
          <a:xfrm>
            <a:off x="6966894" y="6010665"/>
            <a:ext cx="2733441" cy="369332"/>
          </a:xfrm>
          <a:prstGeom prst="rect">
            <a:avLst/>
          </a:prstGeom>
          <a:noFill/>
        </p:spPr>
        <p:txBody>
          <a:bodyPr wrap="none" rtlCol="0">
            <a:spAutoFit/>
          </a:bodyPr>
          <a:lstStyle/>
          <a:p>
            <a:r>
              <a:rPr lang="en-GB" dirty="0">
                <a:latin typeface="PT Sans Narrow" panose="020B0506020203020204" pitchFamily="34" charset="0"/>
              </a:rPr>
              <a:t>Entire surface covered in craters</a:t>
            </a:r>
          </a:p>
        </p:txBody>
      </p:sp>
      <p:pic>
        <p:nvPicPr>
          <p:cNvPr id="6" name="Picture 5" descr="A white text on a black background&#10;&#10;AI-generated content may be incorrect.">
            <a:extLst>
              <a:ext uri="{FF2B5EF4-FFF2-40B4-BE49-F238E27FC236}">
                <a16:creationId xmlns:a16="http://schemas.microsoft.com/office/drawing/2014/main" id="{30AE1A55-5C30-E2A3-5F06-DC51F8BDE0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316" y="332656"/>
            <a:ext cx="6957820" cy="1302340"/>
          </a:xfrm>
          <a:prstGeom prst="rect">
            <a:avLst/>
          </a:prstGeom>
        </p:spPr>
      </p:pic>
    </p:spTree>
    <p:extLst>
      <p:ext uri="{BB962C8B-B14F-4D97-AF65-F5344CB8AC3E}">
        <p14:creationId xmlns:p14="http://schemas.microsoft.com/office/powerpoint/2010/main" val="290987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25D6260-58E3-9A32-1423-587BC32828A2}"/>
              </a:ext>
            </a:extLst>
          </p:cNvPr>
          <p:cNvSpPr txBox="1">
            <a:spLocks/>
          </p:cNvSpPr>
          <p:nvPr/>
        </p:nvSpPr>
        <p:spPr>
          <a:xfrm>
            <a:off x="2078564" y="2276873"/>
            <a:ext cx="7859216" cy="288031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4300"/>
              <a:t>Thank you for your attention!</a:t>
            </a:r>
          </a:p>
          <a:p>
            <a:pPr marL="0" indent="0" algn="ctr">
              <a:buNone/>
            </a:pPr>
            <a:endParaRPr lang="en-GB"/>
          </a:p>
          <a:p>
            <a:pPr marL="0" indent="0" algn="ctr">
              <a:buNone/>
            </a:pPr>
            <a:r>
              <a:rPr lang="en-GB" sz="2200"/>
              <a:t>Contact our education team at </a:t>
            </a:r>
            <a:r>
              <a:rPr lang="en-GB" sz="2200">
                <a:solidFill>
                  <a:schemeClr val="tx2"/>
                </a:solidFill>
                <a:hlinkClick r:id="rId2">
                  <a:extLst>
                    <a:ext uri="{A12FA001-AC4F-418D-AE19-62706E023703}">
                      <ahyp:hlinkClr xmlns:ahyp="http://schemas.microsoft.com/office/drawing/2018/hyperlinkcolor" val="tx"/>
                    </a:ext>
                  </a:extLst>
                </a:hlinkClick>
              </a:rPr>
              <a:t>education@geolsoc.org.uk</a:t>
            </a:r>
            <a:r>
              <a:rPr lang="en-GB" sz="2200">
                <a:solidFill>
                  <a:schemeClr val="tx2"/>
                </a:solidFill>
              </a:rPr>
              <a:t> </a:t>
            </a:r>
          </a:p>
          <a:p>
            <a:pPr marL="0" indent="0" algn="ctr">
              <a:buNone/>
            </a:pPr>
            <a:endParaRPr lang="en-GB" sz="2600"/>
          </a:p>
          <a:p>
            <a:pPr marL="0" indent="0" algn="ctr">
              <a:buNone/>
            </a:pPr>
            <a:r>
              <a:rPr lang="en-GB" sz="2600"/>
              <a:t>This lesson was created as part of a project funded by the </a:t>
            </a:r>
          </a:p>
          <a:p>
            <a:pPr marL="0" indent="0" algn="ctr">
              <a:buNone/>
            </a:pPr>
            <a:r>
              <a:rPr lang="en-GB" sz="2600"/>
              <a:t>UK Space Agency ‘Space for All’ fund</a:t>
            </a:r>
            <a:endParaRPr lang="en-GB" sz="2600" dirty="0"/>
          </a:p>
        </p:txBody>
      </p:sp>
      <p:pic>
        <p:nvPicPr>
          <p:cNvPr id="5" name="Picture 4" descr="A close up of a logo&#10;&#10;Description automatically generated">
            <a:extLst>
              <a:ext uri="{FF2B5EF4-FFF2-40B4-BE49-F238E27FC236}">
                <a16:creationId xmlns:a16="http://schemas.microsoft.com/office/drawing/2014/main" id="{325E88A9-3788-1DB0-5622-8C8F8E826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024" y="5445225"/>
            <a:ext cx="2664296" cy="746003"/>
          </a:xfrm>
          <a:prstGeom prst="rect">
            <a:avLst/>
          </a:prstGeom>
        </p:spPr>
      </p:pic>
    </p:spTree>
    <p:extLst>
      <p:ext uri="{BB962C8B-B14F-4D97-AF65-F5344CB8AC3E}">
        <p14:creationId xmlns:p14="http://schemas.microsoft.com/office/powerpoint/2010/main" val="3255957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white letters&#10;&#10;AI-generated content may be incorrect.">
            <a:extLst>
              <a:ext uri="{FF2B5EF4-FFF2-40B4-BE49-F238E27FC236}">
                <a16:creationId xmlns:a16="http://schemas.microsoft.com/office/drawing/2014/main" id="{B667ACB5-128B-8985-DF71-24BB4089A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20" y="260648"/>
            <a:ext cx="9479372" cy="1305111"/>
          </a:xfrm>
          <a:prstGeom prst="rect">
            <a:avLst/>
          </a:prstGeom>
        </p:spPr>
      </p:pic>
      <p:pic>
        <p:nvPicPr>
          <p:cNvPr id="5" name="Online Media 4" title="Moonlight (Clair de Lune)">
            <a:hlinkClick r:id="" action="ppaction://media"/>
            <a:extLst>
              <a:ext uri="{FF2B5EF4-FFF2-40B4-BE49-F238E27FC236}">
                <a16:creationId xmlns:a16="http://schemas.microsoft.com/office/drawing/2014/main" id="{4FF78AFB-DDB8-2BA0-3A24-FCF042178BB4}"/>
              </a:ext>
            </a:extLst>
          </p:cNvPr>
          <p:cNvPicPr>
            <a:picLocks noRot="1" noChangeAspect="1"/>
          </p:cNvPicPr>
          <p:nvPr>
            <a:videoFile r:link="rId1"/>
          </p:nvPr>
        </p:nvPicPr>
        <p:blipFill>
          <a:blip r:embed="rId5"/>
          <a:stretch>
            <a:fillRect/>
          </a:stretch>
        </p:blipFill>
        <p:spPr>
          <a:xfrm>
            <a:off x="2128528" y="2073322"/>
            <a:ext cx="7936530" cy="4531057"/>
          </a:xfrm>
          <a:prstGeom prst="rect">
            <a:avLst/>
          </a:prstGeom>
        </p:spPr>
      </p:pic>
    </p:spTree>
    <p:extLst>
      <p:ext uri="{BB962C8B-B14F-4D97-AF65-F5344CB8AC3E}">
        <p14:creationId xmlns:p14="http://schemas.microsoft.com/office/powerpoint/2010/main" val="2003374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22232-47A0-B6CF-D46A-0A3D9162CAF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4E2D5C5-75D8-0339-FE02-E93EFFCB6568}"/>
              </a:ext>
            </a:extLst>
          </p:cNvPr>
          <p:cNvPicPr>
            <a:picLocks noChangeAspect="1"/>
          </p:cNvPicPr>
          <p:nvPr/>
        </p:nvPicPr>
        <p:blipFill>
          <a:blip r:embed="rId3"/>
          <a:srcRect l="85851"/>
          <a:stretch/>
        </p:blipFill>
        <p:spPr>
          <a:xfrm>
            <a:off x="0" y="594101"/>
            <a:ext cx="1072871" cy="7613440"/>
          </a:xfrm>
          <a:prstGeom prst="rect">
            <a:avLst/>
          </a:prstGeom>
        </p:spPr>
      </p:pic>
      <p:pic>
        <p:nvPicPr>
          <p:cNvPr id="9" name="Picture 8">
            <a:extLst>
              <a:ext uri="{FF2B5EF4-FFF2-40B4-BE49-F238E27FC236}">
                <a16:creationId xmlns:a16="http://schemas.microsoft.com/office/drawing/2014/main" id="{D04CBE56-AC29-EC08-2843-5CEC3771EF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639" t="10856" r="22237" b="11187"/>
          <a:stretch/>
        </p:blipFill>
        <p:spPr>
          <a:xfrm flipH="1">
            <a:off x="2733767" y="2376947"/>
            <a:ext cx="538877" cy="538877"/>
          </a:xfrm>
          <a:prstGeom prst="rect">
            <a:avLst/>
          </a:prstGeom>
        </p:spPr>
      </p:pic>
      <p:pic>
        <p:nvPicPr>
          <p:cNvPr id="11" name="Picture 10">
            <a:extLst>
              <a:ext uri="{FF2B5EF4-FFF2-40B4-BE49-F238E27FC236}">
                <a16:creationId xmlns:a16="http://schemas.microsoft.com/office/drawing/2014/main" id="{43E92020-655D-43D5-A891-C2A880AA41D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998" t="8536" r="21515" b="9053"/>
          <a:stretch/>
        </p:blipFill>
        <p:spPr>
          <a:xfrm flipH="1">
            <a:off x="5602643" y="2857837"/>
            <a:ext cx="1648192" cy="1670769"/>
          </a:xfrm>
          <a:prstGeom prst="rect">
            <a:avLst/>
          </a:prstGeom>
        </p:spPr>
      </p:pic>
      <p:pic>
        <p:nvPicPr>
          <p:cNvPr id="12" name="Picture 11">
            <a:extLst>
              <a:ext uri="{FF2B5EF4-FFF2-40B4-BE49-F238E27FC236}">
                <a16:creationId xmlns:a16="http://schemas.microsoft.com/office/drawing/2014/main" id="{71E0FC58-56D9-E565-C576-8C1C20DB519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0145" t="11784" r="23155" b="11372"/>
          <a:stretch/>
        </p:blipFill>
        <p:spPr>
          <a:xfrm flipH="1">
            <a:off x="3538884" y="3149533"/>
            <a:ext cx="520169" cy="498495"/>
          </a:xfrm>
          <a:prstGeom prst="rect">
            <a:avLst/>
          </a:prstGeom>
        </p:spPr>
      </p:pic>
      <p:pic>
        <p:nvPicPr>
          <p:cNvPr id="13" name="Picture 12">
            <a:extLst>
              <a:ext uri="{FF2B5EF4-FFF2-40B4-BE49-F238E27FC236}">
                <a16:creationId xmlns:a16="http://schemas.microsoft.com/office/drawing/2014/main" id="{DA2E1040-F46D-A7DA-CFE2-C4C1CB435C2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725" b="86311" l="19455" r="78500"/>
                    </a14:imgEffect>
                  </a14:imgLayer>
                </a14:imgProps>
              </a:ext>
              <a:ext uri="{28A0092B-C50C-407E-A947-70E740481C1C}">
                <a14:useLocalDpi xmlns:a14="http://schemas.microsoft.com/office/drawing/2010/main" val="0"/>
              </a:ext>
            </a:extLst>
          </a:blip>
          <a:srcRect l="24017" t="13920" r="24008" b="14806"/>
          <a:stretch/>
        </p:blipFill>
        <p:spPr>
          <a:xfrm flipH="1">
            <a:off x="836257" y="2159121"/>
            <a:ext cx="408338" cy="395964"/>
          </a:xfrm>
          <a:prstGeom prst="rect">
            <a:avLst/>
          </a:prstGeom>
        </p:spPr>
      </p:pic>
      <p:pic>
        <p:nvPicPr>
          <p:cNvPr id="15" name="Picture 14">
            <a:extLst>
              <a:ext uri="{FF2B5EF4-FFF2-40B4-BE49-F238E27FC236}">
                <a16:creationId xmlns:a16="http://schemas.microsoft.com/office/drawing/2014/main" id="{C072217B-51DD-E2C8-F2B0-2D4EACCB2CC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270" b="92674" l="10000" r="91364">
                        <a14:foregroundMark x1="47591" y1="49293" x2="47591" y2="49293"/>
                        <a14:foregroundMark x1="51045" y1="50193" x2="54955" y2="49743"/>
                        <a14:foregroundMark x1="57136" y1="50193" x2="61955" y2="50064"/>
                        <a14:foregroundMark x1="64273" y1="49293" x2="64273" y2="49293"/>
                        <a14:foregroundMark x1="46045" y1="41710" x2="43500" y2="42995"/>
                        <a14:foregroundMark x1="43500" y1="43766" x2="50591" y2="47879"/>
                        <a14:foregroundMark x1="50591" y1="47879" x2="50591" y2="47879"/>
                      </a14:backgroundRemoval>
                    </a14:imgEffect>
                  </a14:imgLayer>
                </a14:imgProps>
              </a:ext>
              <a:ext uri="{28A0092B-C50C-407E-A947-70E740481C1C}">
                <a14:useLocalDpi xmlns:a14="http://schemas.microsoft.com/office/drawing/2010/main" val="0"/>
              </a:ext>
            </a:extLst>
          </a:blip>
          <a:srcRect l="19950" t="7053" r="18626" b="7195"/>
          <a:stretch/>
        </p:blipFill>
        <p:spPr>
          <a:xfrm flipH="1">
            <a:off x="10498086" y="4400821"/>
            <a:ext cx="1461893" cy="1443151"/>
          </a:xfrm>
          <a:prstGeom prst="rect">
            <a:avLst/>
          </a:prstGeom>
        </p:spPr>
      </p:pic>
      <p:pic>
        <p:nvPicPr>
          <p:cNvPr id="16" name="Picture 15">
            <a:extLst>
              <a:ext uri="{FF2B5EF4-FFF2-40B4-BE49-F238E27FC236}">
                <a16:creationId xmlns:a16="http://schemas.microsoft.com/office/drawing/2014/main" id="{187C7B62-F7A9-C5C1-9398-90CC615247A4}"/>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897" b="89910" l="0" r="99409">
                        <a14:foregroundMark x1="29182" y1="51028" x2="12409" y2="59704"/>
                      </a14:backgroundRemoval>
                    </a14:imgEffect>
                  </a14:imgLayer>
                </a14:imgProps>
              </a:ext>
              <a:ext uri="{28A0092B-C50C-407E-A947-70E740481C1C}">
                <a14:useLocalDpi xmlns:a14="http://schemas.microsoft.com/office/drawing/2010/main" val="0"/>
              </a:ext>
            </a:extLst>
          </a:blip>
          <a:srcRect l="1772" t="20324" r="1367" b="7288"/>
          <a:stretch/>
        </p:blipFill>
        <p:spPr>
          <a:xfrm rot="18964791">
            <a:off x="6302516" y="3859649"/>
            <a:ext cx="4135622" cy="2185491"/>
          </a:xfrm>
          <a:prstGeom prst="rect">
            <a:avLst/>
          </a:prstGeom>
        </p:spPr>
      </p:pic>
      <p:pic>
        <p:nvPicPr>
          <p:cNvPr id="20" name="Picture 19">
            <a:extLst>
              <a:ext uri="{FF2B5EF4-FFF2-40B4-BE49-F238E27FC236}">
                <a16:creationId xmlns:a16="http://schemas.microsoft.com/office/drawing/2014/main" id="{9CF05CF3-3175-5283-CA7E-30EA7F9043FA}"/>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985" b="97172" l="10000" r="90000"/>
                    </a14:imgEffect>
                  </a14:imgLayer>
                </a14:imgProps>
              </a:ext>
              <a:ext uri="{28A0092B-C50C-407E-A947-70E740481C1C}">
                <a14:useLocalDpi xmlns:a14="http://schemas.microsoft.com/office/drawing/2010/main" val="0"/>
              </a:ext>
            </a:extLst>
          </a:blip>
          <a:srcRect l="31570" t="2536" r="27887"/>
          <a:stretch/>
        </p:blipFill>
        <p:spPr>
          <a:xfrm rot="21294556" flipH="1">
            <a:off x="9311392" y="1446977"/>
            <a:ext cx="1728191" cy="2937692"/>
          </a:xfrm>
          <a:prstGeom prst="rect">
            <a:avLst/>
          </a:prstGeom>
        </p:spPr>
      </p:pic>
      <p:pic>
        <p:nvPicPr>
          <p:cNvPr id="21" name="Picture 20">
            <a:extLst>
              <a:ext uri="{FF2B5EF4-FFF2-40B4-BE49-F238E27FC236}">
                <a16:creationId xmlns:a16="http://schemas.microsoft.com/office/drawing/2014/main" id="{FAA5CA45-9032-3A3B-3133-E04FB1B3F0EF}"/>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961" b="89974" l="7636" r="82682"/>
                    </a14:imgEffect>
                  </a14:imgLayer>
                </a14:imgProps>
              </a:ext>
              <a:ext uri="{28A0092B-C50C-407E-A947-70E740481C1C}">
                <a14:useLocalDpi xmlns:a14="http://schemas.microsoft.com/office/drawing/2010/main" val="0"/>
              </a:ext>
            </a:extLst>
          </a:blip>
          <a:srcRect r="23614"/>
          <a:stretch/>
        </p:blipFill>
        <p:spPr>
          <a:xfrm flipH="1">
            <a:off x="1600330" y="2587767"/>
            <a:ext cx="777000" cy="719275"/>
          </a:xfrm>
          <a:prstGeom prst="rect">
            <a:avLst/>
          </a:prstGeom>
        </p:spPr>
      </p:pic>
      <p:pic>
        <p:nvPicPr>
          <p:cNvPr id="22" name="Picture 21">
            <a:extLst>
              <a:ext uri="{FF2B5EF4-FFF2-40B4-BE49-F238E27FC236}">
                <a16:creationId xmlns:a16="http://schemas.microsoft.com/office/drawing/2014/main" id="{152A7E13-67E6-02C7-26DC-CA9783BA8133}"/>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7742" t="5380" r="31299" b="5526"/>
          <a:stretch/>
        </p:blipFill>
        <p:spPr>
          <a:xfrm rot="12534143">
            <a:off x="4298424" y="1969130"/>
            <a:ext cx="1021666" cy="1055856"/>
          </a:xfrm>
          <a:prstGeom prst="rect">
            <a:avLst/>
          </a:prstGeom>
        </p:spPr>
      </p:pic>
      <p:pic>
        <p:nvPicPr>
          <p:cNvPr id="27" name="Picture 26">
            <a:extLst>
              <a:ext uri="{FF2B5EF4-FFF2-40B4-BE49-F238E27FC236}">
                <a16:creationId xmlns:a16="http://schemas.microsoft.com/office/drawing/2014/main" id="{CFF9E015-173B-51FF-10DB-CEF32D32D7DA}"/>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63851" t="27697" r="3704" b="4223"/>
          <a:stretch/>
        </p:blipFill>
        <p:spPr>
          <a:xfrm rot="1327130">
            <a:off x="4597776" y="3360837"/>
            <a:ext cx="510796" cy="757892"/>
          </a:xfrm>
          <a:prstGeom prst="rect">
            <a:avLst/>
          </a:prstGeom>
        </p:spPr>
      </p:pic>
      <p:pic>
        <p:nvPicPr>
          <p:cNvPr id="28" name="Picture 27">
            <a:extLst>
              <a:ext uri="{FF2B5EF4-FFF2-40B4-BE49-F238E27FC236}">
                <a16:creationId xmlns:a16="http://schemas.microsoft.com/office/drawing/2014/main" id="{B0F4EA6C-3860-23A8-8DE1-53462E6B0516}"/>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7742" t="5380" r="59485" b="5526"/>
          <a:stretch/>
        </p:blipFill>
        <p:spPr>
          <a:xfrm rot="2572167">
            <a:off x="4331104" y="4725500"/>
            <a:ext cx="653986" cy="1257132"/>
          </a:xfrm>
          <a:prstGeom prst="rect">
            <a:avLst/>
          </a:prstGeom>
        </p:spPr>
      </p:pic>
      <p:pic>
        <p:nvPicPr>
          <p:cNvPr id="29" name="Picture 28">
            <a:extLst>
              <a:ext uri="{FF2B5EF4-FFF2-40B4-BE49-F238E27FC236}">
                <a16:creationId xmlns:a16="http://schemas.microsoft.com/office/drawing/2014/main" id="{E8144CF2-1EA5-4B67-E1CA-BD4D5B4A3130}"/>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35786" t="5380" r="4847" b="42890"/>
          <a:stretch/>
        </p:blipFill>
        <p:spPr>
          <a:xfrm rot="18489602">
            <a:off x="4216754" y="4191302"/>
            <a:ext cx="849343" cy="528078"/>
          </a:xfrm>
          <a:prstGeom prst="rect">
            <a:avLst/>
          </a:prstGeom>
        </p:spPr>
      </p:pic>
      <p:sp>
        <p:nvSpPr>
          <p:cNvPr id="30" name="TextBox 29">
            <a:extLst>
              <a:ext uri="{FF2B5EF4-FFF2-40B4-BE49-F238E27FC236}">
                <a16:creationId xmlns:a16="http://schemas.microsoft.com/office/drawing/2014/main" id="{FB1C6FE9-34E2-73F3-1081-0035C1E51221}"/>
              </a:ext>
            </a:extLst>
          </p:cNvPr>
          <p:cNvSpPr txBox="1"/>
          <p:nvPr/>
        </p:nvSpPr>
        <p:spPr>
          <a:xfrm>
            <a:off x="1848701" y="3703478"/>
            <a:ext cx="1887370" cy="369332"/>
          </a:xfrm>
          <a:prstGeom prst="rect">
            <a:avLst/>
          </a:prstGeom>
          <a:noFill/>
        </p:spPr>
        <p:txBody>
          <a:bodyPr wrap="square" rtlCol="0">
            <a:spAutoFit/>
          </a:bodyPr>
          <a:lstStyle/>
          <a:p>
            <a:r>
              <a:rPr lang="en-US" dirty="0">
                <a:latin typeface="PT Sans Narrow" panose="020B0506020203020204" pitchFamily="34" charset="0"/>
              </a:rPr>
              <a:t>INNER PLANETS</a:t>
            </a:r>
            <a:endParaRPr lang="en-GB" dirty="0">
              <a:latin typeface="PT Sans Narrow" panose="020B0506020203020204" pitchFamily="34" charset="0"/>
            </a:endParaRPr>
          </a:p>
        </p:txBody>
      </p:sp>
      <p:sp>
        <p:nvSpPr>
          <p:cNvPr id="32" name="TextBox 31">
            <a:extLst>
              <a:ext uri="{FF2B5EF4-FFF2-40B4-BE49-F238E27FC236}">
                <a16:creationId xmlns:a16="http://schemas.microsoft.com/office/drawing/2014/main" id="{E5D92B05-4799-AD3C-B070-3FF3A349116C}"/>
              </a:ext>
            </a:extLst>
          </p:cNvPr>
          <p:cNvSpPr txBox="1"/>
          <p:nvPr/>
        </p:nvSpPr>
        <p:spPr>
          <a:xfrm rot="17235724">
            <a:off x="4274718" y="5464014"/>
            <a:ext cx="1887370" cy="369332"/>
          </a:xfrm>
          <a:prstGeom prst="rect">
            <a:avLst/>
          </a:prstGeom>
          <a:noFill/>
        </p:spPr>
        <p:txBody>
          <a:bodyPr wrap="square" rtlCol="0">
            <a:spAutoFit/>
          </a:bodyPr>
          <a:lstStyle/>
          <a:p>
            <a:r>
              <a:rPr lang="en-US" dirty="0">
                <a:latin typeface="PT Sans Narrow" panose="020B0506020203020204" pitchFamily="34" charset="0"/>
              </a:rPr>
              <a:t>ASTEROID BELT</a:t>
            </a:r>
            <a:endParaRPr lang="en-GB" dirty="0">
              <a:latin typeface="PT Sans Narrow" panose="020B0506020203020204" pitchFamily="34" charset="0"/>
            </a:endParaRPr>
          </a:p>
        </p:txBody>
      </p:sp>
      <p:sp>
        <p:nvSpPr>
          <p:cNvPr id="33" name="TextBox 32">
            <a:extLst>
              <a:ext uri="{FF2B5EF4-FFF2-40B4-BE49-F238E27FC236}">
                <a16:creationId xmlns:a16="http://schemas.microsoft.com/office/drawing/2014/main" id="{09863FC0-05CB-1424-E8A8-3A29596543AF}"/>
              </a:ext>
            </a:extLst>
          </p:cNvPr>
          <p:cNvSpPr txBox="1"/>
          <p:nvPr/>
        </p:nvSpPr>
        <p:spPr>
          <a:xfrm>
            <a:off x="7426642" y="2242501"/>
            <a:ext cx="1887370" cy="369332"/>
          </a:xfrm>
          <a:prstGeom prst="rect">
            <a:avLst/>
          </a:prstGeom>
          <a:noFill/>
        </p:spPr>
        <p:txBody>
          <a:bodyPr wrap="square" rtlCol="0">
            <a:spAutoFit/>
          </a:bodyPr>
          <a:lstStyle/>
          <a:p>
            <a:r>
              <a:rPr lang="en-US" dirty="0">
                <a:latin typeface="PT Sans Narrow" panose="020B0506020203020204" pitchFamily="34" charset="0"/>
              </a:rPr>
              <a:t>OUTER PLANETS</a:t>
            </a:r>
            <a:endParaRPr lang="en-GB" dirty="0">
              <a:latin typeface="PT Sans Narrow" panose="020B0506020203020204" pitchFamily="34" charset="0"/>
            </a:endParaRPr>
          </a:p>
        </p:txBody>
      </p:sp>
      <p:pic>
        <p:nvPicPr>
          <p:cNvPr id="35" name="Graphic 34">
            <a:extLst>
              <a:ext uri="{FF2B5EF4-FFF2-40B4-BE49-F238E27FC236}">
                <a16:creationId xmlns:a16="http://schemas.microsoft.com/office/drawing/2014/main" id="{8A8E9E24-3315-DE36-3A5A-63215CEA925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193528" y="2108055"/>
            <a:ext cx="268892" cy="268892"/>
          </a:xfrm>
          <a:prstGeom prst="rect">
            <a:avLst/>
          </a:prstGeom>
        </p:spPr>
      </p:pic>
      <p:sp>
        <p:nvSpPr>
          <p:cNvPr id="38" name="TextBox 37">
            <a:extLst>
              <a:ext uri="{FF2B5EF4-FFF2-40B4-BE49-F238E27FC236}">
                <a16:creationId xmlns:a16="http://schemas.microsoft.com/office/drawing/2014/main" id="{0D9E9EEC-600D-B504-45BB-58B7A41311E1}"/>
              </a:ext>
            </a:extLst>
          </p:cNvPr>
          <p:cNvSpPr txBox="1"/>
          <p:nvPr/>
        </p:nvSpPr>
        <p:spPr>
          <a:xfrm>
            <a:off x="10907504" y="6488668"/>
            <a:ext cx="1136850" cy="369332"/>
          </a:xfrm>
          <a:prstGeom prst="rect">
            <a:avLst/>
          </a:prstGeom>
          <a:noFill/>
        </p:spPr>
        <p:txBody>
          <a:bodyPr wrap="none" rtlCol="0">
            <a:spAutoFit/>
          </a:bodyPr>
          <a:lstStyle/>
          <a:p>
            <a:r>
              <a:rPr lang="en-GB" dirty="0">
                <a:latin typeface="PT Sans Narrow" panose="020B0506020203020204" pitchFamily="34" charset="0"/>
              </a:rPr>
              <a:t>Not to scale</a:t>
            </a:r>
          </a:p>
        </p:txBody>
      </p:sp>
      <p:grpSp>
        <p:nvGrpSpPr>
          <p:cNvPr id="40" name="Group 39">
            <a:extLst>
              <a:ext uri="{FF2B5EF4-FFF2-40B4-BE49-F238E27FC236}">
                <a16:creationId xmlns:a16="http://schemas.microsoft.com/office/drawing/2014/main" id="{DEBCD8E6-3359-53B7-6F83-6087C1875489}"/>
              </a:ext>
            </a:extLst>
          </p:cNvPr>
          <p:cNvGrpSpPr/>
          <p:nvPr/>
        </p:nvGrpSpPr>
        <p:grpSpPr>
          <a:xfrm>
            <a:off x="4192284" y="5786772"/>
            <a:ext cx="569739" cy="1071228"/>
            <a:chOff x="4192284" y="5786772"/>
            <a:chExt cx="569739" cy="1071228"/>
          </a:xfrm>
        </p:grpSpPr>
        <p:pic>
          <p:nvPicPr>
            <p:cNvPr id="41" name="Picture 40">
              <a:extLst>
                <a:ext uri="{FF2B5EF4-FFF2-40B4-BE49-F238E27FC236}">
                  <a16:creationId xmlns:a16="http://schemas.microsoft.com/office/drawing/2014/main" id="{953E01A1-E962-78EF-F8BA-F134A188026C}"/>
                </a:ext>
              </a:extLst>
            </p:cNvPr>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Mark x1="74045" y1="48650" x2="74045" y2="48650"/>
                          <a14:backgroundMark x1="87136" y1="49871" x2="73182" y2="49871"/>
                        </a14:backgroundRemoval>
                      </a14:imgEffect>
                    </a14:imgLayer>
                  </a14:imgProps>
                </a:ext>
                <a:ext uri="{28A0092B-C50C-407E-A947-70E740481C1C}">
                  <a14:useLocalDpi xmlns:a14="http://schemas.microsoft.com/office/drawing/2010/main" val="0"/>
                </a:ext>
              </a:extLst>
            </a:blip>
            <a:srcRect l="7742" t="43507" r="4847" b="5525"/>
            <a:stretch/>
          </p:blipFill>
          <p:spPr>
            <a:xfrm rot="5400000">
              <a:off x="3883280" y="6095776"/>
              <a:ext cx="1051576" cy="433567"/>
            </a:xfrm>
            <a:prstGeom prst="rect">
              <a:avLst/>
            </a:prstGeom>
          </p:spPr>
        </p:pic>
        <p:sp>
          <p:nvSpPr>
            <p:cNvPr id="42" name="Rectangle 41">
              <a:extLst>
                <a:ext uri="{FF2B5EF4-FFF2-40B4-BE49-F238E27FC236}">
                  <a16:creationId xmlns:a16="http://schemas.microsoft.com/office/drawing/2014/main" id="{4E4FE9F3-419C-83B3-B809-3102DD39CE6A}"/>
                </a:ext>
              </a:extLst>
            </p:cNvPr>
            <p:cNvSpPr/>
            <p:nvPr/>
          </p:nvSpPr>
          <p:spPr>
            <a:xfrm>
              <a:off x="4511824" y="6488668"/>
              <a:ext cx="25019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3" name="Picture 42" descr="A black background with white text&#10;&#10;AI-generated content may be incorrect.">
            <a:extLst>
              <a:ext uri="{FF2B5EF4-FFF2-40B4-BE49-F238E27FC236}">
                <a16:creationId xmlns:a16="http://schemas.microsoft.com/office/drawing/2014/main" id="{C0F0F9BE-0027-B7FC-B0E4-730774082479}"/>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25805" y="332656"/>
            <a:ext cx="9138547" cy="1302340"/>
          </a:xfrm>
          <a:prstGeom prst="rect">
            <a:avLst/>
          </a:prstGeom>
        </p:spPr>
      </p:pic>
    </p:spTree>
    <p:extLst>
      <p:ext uri="{BB962C8B-B14F-4D97-AF65-F5344CB8AC3E}">
        <p14:creationId xmlns:p14="http://schemas.microsoft.com/office/powerpoint/2010/main" val="1238410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2BD80-D973-B1AC-F522-877177A6A5C9}"/>
            </a:ext>
          </a:extLst>
        </p:cNvPr>
        <p:cNvGrpSpPr/>
        <p:nvPr/>
      </p:nvGrpSpPr>
      <p:grpSpPr>
        <a:xfrm>
          <a:off x="0" y="0"/>
          <a:ext cx="0" cy="0"/>
          <a:chOff x="0" y="0"/>
          <a:chExt cx="0" cy="0"/>
        </a:xfrm>
      </p:grpSpPr>
      <p:pic>
        <p:nvPicPr>
          <p:cNvPr id="68" name="Picture 16" descr="undefined">
            <a:extLst>
              <a:ext uri="{FF2B5EF4-FFF2-40B4-BE49-F238E27FC236}">
                <a16:creationId xmlns:a16="http://schemas.microsoft.com/office/drawing/2014/main" id="{782D0D65-637E-EE4E-C40A-C8691C3B15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60" t="21" r="5900" b="-21"/>
          <a:stretch/>
        </p:blipFill>
        <p:spPr bwMode="auto">
          <a:xfrm>
            <a:off x="3896408" y="2397722"/>
            <a:ext cx="2450742" cy="18386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2" descr="Jezero crater, Mars | U.S. Geological Survey">
            <a:extLst>
              <a:ext uri="{FF2B5EF4-FFF2-40B4-BE49-F238E27FC236}">
                <a16:creationId xmlns:a16="http://schemas.microsoft.com/office/drawing/2014/main" id="{BD37B173-EA73-5CCC-A5B7-0628C4D323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8514" y="4550820"/>
            <a:ext cx="3108025" cy="169052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28 Months on Mars - The New York Times">
            <a:extLst>
              <a:ext uri="{FF2B5EF4-FFF2-40B4-BE49-F238E27FC236}">
                <a16:creationId xmlns:a16="http://schemas.microsoft.com/office/drawing/2014/main" id="{5C33D166-E036-1FC7-E7BE-3A0EB0EEEB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7701" y="2693031"/>
            <a:ext cx="3108024" cy="156966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7CB40C7C-D6AD-71F6-BFB0-213907998845}"/>
              </a:ext>
            </a:extLst>
          </p:cNvPr>
          <p:cNvSpPr txBox="1"/>
          <p:nvPr/>
        </p:nvSpPr>
        <p:spPr>
          <a:xfrm>
            <a:off x="625377" y="2009487"/>
            <a:ext cx="808235" cy="461665"/>
          </a:xfrm>
          <a:prstGeom prst="rect">
            <a:avLst/>
          </a:prstGeom>
          <a:noFill/>
        </p:spPr>
        <p:txBody>
          <a:bodyPr wrap="none" rtlCol="0">
            <a:spAutoFit/>
          </a:bodyPr>
          <a:lstStyle/>
          <a:p>
            <a:r>
              <a:rPr lang="en-GB" sz="2400" dirty="0">
                <a:latin typeface="PT Sans Narrow" panose="020B0506020203020204" pitchFamily="34" charset="0"/>
              </a:rPr>
              <a:t>Earth:</a:t>
            </a:r>
          </a:p>
        </p:txBody>
      </p:sp>
      <p:sp>
        <p:nvSpPr>
          <p:cNvPr id="72" name="TextBox 71">
            <a:extLst>
              <a:ext uri="{FF2B5EF4-FFF2-40B4-BE49-F238E27FC236}">
                <a16:creationId xmlns:a16="http://schemas.microsoft.com/office/drawing/2014/main" id="{91CDD424-64D4-3C1D-6A0A-FBDA197E80BB}"/>
              </a:ext>
            </a:extLst>
          </p:cNvPr>
          <p:cNvSpPr txBox="1"/>
          <p:nvPr/>
        </p:nvSpPr>
        <p:spPr>
          <a:xfrm>
            <a:off x="7677144" y="2231366"/>
            <a:ext cx="756938" cy="461665"/>
          </a:xfrm>
          <a:prstGeom prst="rect">
            <a:avLst/>
          </a:prstGeom>
          <a:noFill/>
        </p:spPr>
        <p:txBody>
          <a:bodyPr wrap="none" rtlCol="0">
            <a:spAutoFit/>
          </a:bodyPr>
          <a:lstStyle/>
          <a:p>
            <a:r>
              <a:rPr lang="en-GB" sz="2400" dirty="0">
                <a:latin typeface="PT Sans Narrow" panose="020B0506020203020204" pitchFamily="34" charset="0"/>
              </a:rPr>
              <a:t>Mars:</a:t>
            </a:r>
          </a:p>
        </p:txBody>
      </p:sp>
      <p:sp>
        <p:nvSpPr>
          <p:cNvPr id="73" name="TextBox 72">
            <a:extLst>
              <a:ext uri="{FF2B5EF4-FFF2-40B4-BE49-F238E27FC236}">
                <a16:creationId xmlns:a16="http://schemas.microsoft.com/office/drawing/2014/main" id="{9327F0ED-DC33-25D8-4B02-D38910C0E00F}"/>
              </a:ext>
            </a:extLst>
          </p:cNvPr>
          <p:cNvSpPr txBox="1"/>
          <p:nvPr/>
        </p:nvSpPr>
        <p:spPr>
          <a:xfrm>
            <a:off x="9947263" y="6210302"/>
            <a:ext cx="973472" cy="276999"/>
          </a:xfrm>
          <a:prstGeom prst="rect">
            <a:avLst/>
          </a:prstGeom>
          <a:noFill/>
        </p:spPr>
        <p:txBody>
          <a:bodyPr wrap="none" rtlCol="0">
            <a:spAutoFit/>
          </a:bodyPr>
          <a:lstStyle/>
          <a:p>
            <a:r>
              <a:rPr lang="en-GB" sz="1200" i="1" dirty="0"/>
              <a:t>Photo: USGS</a:t>
            </a:r>
          </a:p>
        </p:txBody>
      </p:sp>
      <p:sp>
        <p:nvSpPr>
          <p:cNvPr id="74" name="TextBox 73">
            <a:extLst>
              <a:ext uri="{FF2B5EF4-FFF2-40B4-BE49-F238E27FC236}">
                <a16:creationId xmlns:a16="http://schemas.microsoft.com/office/drawing/2014/main" id="{57214DF1-7C36-3544-34FA-C1D015829714}"/>
              </a:ext>
            </a:extLst>
          </p:cNvPr>
          <p:cNvSpPr txBox="1"/>
          <p:nvPr/>
        </p:nvSpPr>
        <p:spPr>
          <a:xfrm>
            <a:off x="9935773" y="4231656"/>
            <a:ext cx="973856" cy="276999"/>
          </a:xfrm>
          <a:prstGeom prst="rect">
            <a:avLst/>
          </a:prstGeom>
          <a:noFill/>
        </p:spPr>
        <p:txBody>
          <a:bodyPr wrap="none" rtlCol="0">
            <a:spAutoFit/>
          </a:bodyPr>
          <a:lstStyle/>
          <a:p>
            <a:r>
              <a:rPr lang="en-GB" sz="1200" i="1" dirty="0"/>
              <a:t>Photo: NASA</a:t>
            </a:r>
          </a:p>
        </p:txBody>
      </p:sp>
      <p:pic>
        <p:nvPicPr>
          <p:cNvPr id="75" name="Picture 14" descr="Clearwater Lakes double impact crater in Quebec, Canada, seen from space.">
            <a:extLst>
              <a:ext uri="{FF2B5EF4-FFF2-40B4-BE49-F238E27FC236}">
                <a16:creationId xmlns:a16="http://schemas.microsoft.com/office/drawing/2014/main" id="{5ADF032F-88E3-1D91-F6B2-97601BB110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1" t="16400" r="6381" b="26865"/>
          <a:stretch/>
        </p:blipFill>
        <p:spPr bwMode="auto">
          <a:xfrm>
            <a:off x="574092" y="2394121"/>
            <a:ext cx="3003829" cy="1838604"/>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44C5AEC1-561C-639A-B4BE-75A31CB0A061}"/>
              </a:ext>
            </a:extLst>
          </p:cNvPr>
          <p:cNvSpPr txBox="1"/>
          <p:nvPr/>
        </p:nvSpPr>
        <p:spPr>
          <a:xfrm>
            <a:off x="2669292" y="4184566"/>
            <a:ext cx="973856" cy="276999"/>
          </a:xfrm>
          <a:prstGeom prst="rect">
            <a:avLst/>
          </a:prstGeom>
          <a:noFill/>
        </p:spPr>
        <p:txBody>
          <a:bodyPr wrap="none" rtlCol="0">
            <a:spAutoFit/>
          </a:bodyPr>
          <a:lstStyle/>
          <a:p>
            <a:r>
              <a:rPr lang="en-GB" sz="1200" i="1" dirty="0"/>
              <a:t>Photo: NASA</a:t>
            </a:r>
          </a:p>
        </p:txBody>
      </p:sp>
      <p:sp>
        <p:nvSpPr>
          <p:cNvPr id="77" name="TextBox 76">
            <a:extLst>
              <a:ext uri="{FF2B5EF4-FFF2-40B4-BE49-F238E27FC236}">
                <a16:creationId xmlns:a16="http://schemas.microsoft.com/office/drawing/2014/main" id="{593AC052-5EBE-30A5-75CC-0DC8F88B1270}"/>
              </a:ext>
            </a:extLst>
          </p:cNvPr>
          <p:cNvSpPr txBox="1"/>
          <p:nvPr/>
        </p:nvSpPr>
        <p:spPr>
          <a:xfrm>
            <a:off x="574091" y="3885046"/>
            <a:ext cx="2310248"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Clearwater craters, Canada</a:t>
            </a:r>
          </a:p>
        </p:txBody>
      </p:sp>
      <p:sp>
        <p:nvSpPr>
          <p:cNvPr id="78" name="TextBox 77">
            <a:extLst>
              <a:ext uri="{FF2B5EF4-FFF2-40B4-BE49-F238E27FC236}">
                <a16:creationId xmlns:a16="http://schemas.microsoft.com/office/drawing/2014/main" id="{6FF7EDB4-6F6E-7845-09AE-264D10EE4FC7}"/>
              </a:ext>
            </a:extLst>
          </p:cNvPr>
          <p:cNvSpPr txBox="1"/>
          <p:nvPr/>
        </p:nvSpPr>
        <p:spPr>
          <a:xfrm>
            <a:off x="3896409" y="3902069"/>
            <a:ext cx="1848583"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Barringer crater, USA</a:t>
            </a:r>
          </a:p>
        </p:txBody>
      </p:sp>
      <p:sp>
        <p:nvSpPr>
          <p:cNvPr id="79" name="TextBox 78">
            <a:extLst>
              <a:ext uri="{FF2B5EF4-FFF2-40B4-BE49-F238E27FC236}">
                <a16:creationId xmlns:a16="http://schemas.microsoft.com/office/drawing/2014/main" id="{2B7DEDC1-C30A-9474-175F-E9D7327F497F}"/>
              </a:ext>
            </a:extLst>
          </p:cNvPr>
          <p:cNvSpPr txBox="1"/>
          <p:nvPr/>
        </p:nvSpPr>
        <p:spPr>
          <a:xfrm>
            <a:off x="7740993" y="3893359"/>
            <a:ext cx="1048685"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Gale crater</a:t>
            </a:r>
          </a:p>
        </p:txBody>
      </p:sp>
      <p:sp>
        <p:nvSpPr>
          <p:cNvPr id="80" name="TextBox 79">
            <a:extLst>
              <a:ext uri="{FF2B5EF4-FFF2-40B4-BE49-F238E27FC236}">
                <a16:creationId xmlns:a16="http://schemas.microsoft.com/office/drawing/2014/main" id="{2B6F4971-86D6-A9A9-384D-6E2037B0DF6E}"/>
              </a:ext>
            </a:extLst>
          </p:cNvPr>
          <p:cNvSpPr txBox="1"/>
          <p:nvPr/>
        </p:nvSpPr>
        <p:spPr>
          <a:xfrm>
            <a:off x="7740993" y="5872016"/>
            <a:ext cx="1183337"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Jezero crater</a:t>
            </a:r>
          </a:p>
        </p:txBody>
      </p:sp>
      <p:sp>
        <p:nvSpPr>
          <p:cNvPr id="82" name="TextBox 81">
            <a:extLst>
              <a:ext uri="{FF2B5EF4-FFF2-40B4-BE49-F238E27FC236}">
                <a16:creationId xmlns:a16="http://schemas.microsoft.com/office/drawing/2014/main" id="{56EBDCA5-18FC-1B0E-CF92-29DDE490EC1C}"/>
              </a:ext>
            </a:extLst>
          </p:cNvPr>
          <p:cNvSpPr txBox="1"/>
          <p:nvPr/>
        </p:nvSpPr>
        <p:spPr>
          <a:xfrm>
            <a:off x="5464579" y="4180777"/>
            <a:ext cx="973856" cy="276999"/>
          </a:xfrm>
          <a:prstGeom prst="rect">
            <a:avLst/>
          </a:prstGeom>
          <a:noFill/>
        </p:spPr>
        <p:txBody>
          <a:bodyPr wrap="none" rtlCol="0">
            <a:spAutoFit/>
          </a:bodyPr>
          <a:lstStyle/>
          <a:p>
            <a:r>
              <a:rPr lang="en-GB" sz="1200" i="1" dirty="0"/>
              <a:t>Photo: NASA</a:t>
            </a:r>
          </a:p>
        </p:txBody>
      </p:sp>
      <p:sp>
        <p:nvSpPr>
          <p:cNvPr id="83" name="TextBox 82">
            <a:extLst>
              <a:ext uri="{FF2B5EF4-FFF2-40B4-BE49-F238E27FC236}">
                <a16:creationId xmlns:a16="http://schemas.microsoft.com/office/drawing/2014/main" id="{BD3AC356-7D7A-031F-548E-78C0BFBA8806}"/>
              </a:ext>
            </a:extLst>
          </p:cNvPr>
          <p:cNvSpPr txBox="1"/>
          <p:nvPr/>
        </p:nvSpPr>
        <p:spPr>
          <a:xfrm>
            <a:off x="607772" y="4278693"/>
            <a:ext cx="845103" cy="461665"/>
          </a:xfrm>
          <a:prstGeom prst="rect">
            <a:avLst/>
          </a:prstGeom>
          <a:noFill/>
        </p:spPr>
        <p:txBody>
          <a:bodyPr wrap="none" rtlCol="0">
            <a:spAutoFit/>
          </a:bodyPr>
          <a:lstStyle/>
          <a:p>
            <a:r>
              <a:rPr lang="en-GB" sz="2400" dirty="0">
                <a:latin typeface="PT Sans Narrow" panose="020B0506020203020204" pitchFamily="34" charset="0"/>
              </a:rPr>
              <a:t>Moon:</a:t>
            </a:r>
          </a:p>
        </p:txBody>
      </p:sp>
      <p:pic>
        <p:nvPicPr>
          <p:cNvPr id="84" name="Picture 2">
            <a:extLst>
              <a:ext uri="{FF2B5EF4-FFF2-40B4-BE49-F238E27FC236}">
                <a16:creationId xmlns:a16="http://schemas.microsoft.com/office/drawing/2014/main" id="{F6B8ED1E-4651-EB6F-2830-2BE46674EB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019" y="4647085"/>
            <a:ext cx="2523855" cy="2019084"/>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69ED5928-08B0-3178-9641-61E9BCE3A4BB}"/>
              </a:ext>
            </a:extLst>
          </p:cNvPr>
          <p:cNvPicPr>
            <a:picLocks noChangeAspect="1"/>
          </p:cNvPicPr>
          <p:nvPr/>
        </p:nvPicPr>
        <p:blipFill>
          <a:blip r:embed="rId8"/>
          <a:stretch>
            <a:fillRect/>
          </a:stretch>
        </p:blipFill>
        <p:spPr>
          <a:xfrm>
            <a:off x="3433644" y="4653136"/>
            <a:ext cx="2932333" cy="2019085"/>
          </a:xfrm>
          <a:prstGeom prst="rect">
            <a:avLst/>
          </a:prstGeom>
        </p:spPr>
      </p:pic>
      <p:cxnSp>
        <p:nvCxnSpPr>
          <p:cNvPr id="86" name="Straight Arrow Connector 85">
            <a:extLst>
              <a:ext uri="{FF2B5EF4-FFF2-40B4-BE49-F238E27FC236}">
                <a16:creationId xmlns:a16="http://schemas.microsoft.com/office/drawing/2014/main" id="{C41584DF-A078-6A40-216F-6F52CA802A2F}"/>
              </a:ext>
            </a:extLst>
          </p:cNvPr>
          <p:cNvCxnSpPr/>
          <p:nvPr/>
        </p:nvCxnSpPr>
        <p:spPr>
          <a:xfrm>
            <a:off x="4899810" y="5662678"/>
            <a:ext cx="0" cy="32419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87" name="TextBox 86">
            <a:extLst>
              <a:ext uri="{FF2B5EF4-FFF2-40B4-BE49-F238E27FC236}">
                <a16:creationId xmlns:a16="http://schemas.microsoft.com/office/drawing/2014/main" id="{4D2A2175-46FE-623F-8895-58EFFB38578B}"/>
              </a:ext>
            </a:extLst>
          </p:cNvPr>
          <p:cNvSpPr txBox="1"/>
          <p:nvPr/>
        </p:nvSpPr>
        <p:spPr>
          <a:xfrm>
            <a:off x="2235240" y="6652999"/>
            <a:ext cx="973856" cy="276999"/>
          </a:xfrm>
          <a:prstGeom prst="rect">
            <a:avLst/>
          </a:prstGeom>
          <a:noFill/>
        </p:spPr>
        <p:txBody>
          <a:bodyPr wrap="none" rtlCol="0">
            <a:spAutoFit/>
          </a:bodyPr>
          <a:lstStyle/>
          <a:p>
            <a:r>
              <a:rPr lang="en-GB" sz="1200" i="1" dirty="0"/>
              <a:t>Photo: NASA</a:t>
            </a:r>
          </a:p>
        </p:txBody>
      </p:sp>
      <p:sp>
        <p:nvSpPr>
          <p:cNvPr id="88" name="TextBox 87">
            <a:extLst>
              <a:ext uri="{FF2B5EF4-FFF2-40B4-BE49-F238E27FC236}">
                <a16:creationId xmlns:a16="http://schemas.microsoft.com/office/drawing/2014/main" id="{0E9C4F9F-03DB-D410-CF30-2687EDE1D070}"/>
              </a:ext>
            </a:extLst>
          </p:cNvPr>
          <p:cNvSpPr txBox="1"/>
          <p:nvPr/>
        </p:nvSpPr>
        <p:spPr>
          <a:xfrm>
            <a:off x="5470571" y="6633220"/>
            <a:ext cx="973856" cy="276999"/>
          </a:xfrm>
          <a:prstGeom prst="rect">
            <a:avLst/>
          </a:prstGeom>
          <a:noFill/>
        </p:spPr>
        <p:txBody>
          <a:bodyPr wrap="none" rtlCol="0">
            <a:spAutoFit/>
          </a:bodyPr>
          <a:lstStyle/>
          <a:p>
            <a:r>
              <a:rPr lang="en-GB" sz="1200" i="1" dirty="0"/>
              <a:t>Photo: NASA</a:t>
            </a:r>
          </a:p>
        </p:txBody>
      </p:sp>
      <p:sp>
        <p:nvSpPr>
          <p:cNvPr id="89" name="TextBox 88">
            <a:extLst>
              <a:ext uri="{FF2B5EF4-FFF2-40B4-BE49-F238E27FC236}">
                <a16:creationId xmlns:a16="http://schemas.microsoft.com/office/drawing/2014/main" id="{BFC74161-0F32-8080-9C29-1574F3399329}"/>
              </a:ext>
            </a:extLst>
          </p:cNvPr>
          <p:cNvSpPr txBox="1"/>
          <p:nvPr/>
        </p:nvSpPr>
        <p:spPr>
          <a:xfrm>
            <a:off x="575867" y="6309751"/>
            <a:ext cx="1566454"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Copernicus crater</a:t>
            </a:r>
          </a:p>
        </p:txBody>
      </p:sp>
      <p:sp>
        <p:nvSpPr>
          <p:cNvPr id="90" name="TextBox 89">
            <a:extLst>
              <a:ext uri="{FF2B5EF4-FFF2-40B4-BE49-F238E27FC236}">
                <a16:creationId xmlns:a16="http://schemas.microsoft.com/office/drawing/2014/main" id="{31E05E45-977E-FB61-4758-6B2989CB7FBE}"/>
              </a:ext>
            </a:extLst>
          </p:cNvPr>
          <p:cNvSpPr txBox="1"/>
          <p:nvPr/>
        </p:nvSpPr>
        <p:spPr>
          <a:xfrm>
            <a:off x="3433645" y="6302888"/>
            <a:ext cx="1164101"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Tycho crater</a:t>
            </a:r>
          </a:p>
        </p:txBody>
      </p:sp>
      <p:pic>
        <p:nvPicPr>
          <p:cNvPr id="91" name="Picture 90" descr="A black background with white text&#10;&#10;AI-generated content may be incorrect.">
            <a:extLst>
              <a:ext uri="{FF2B5EF4-FFF2-40B4-BE49-F238E27FC236}">
                <a16:creationId xmlns:a16="http://schemas.microsoft.com/office/drawing/2014/main" id="{6D603666-09F6-EBB4-341A-4994B93A95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805" y="332656"/>
            <a:ext cx="9138547" cy="1302340"/>
          </a:xfrm>
          <a:prstGeom prst="rect">
            <a:avLst/>
          </a:prstGeom>
        </p:spPr>
      </p:pic>
    </p:spTree>
    <p:extLst>
      <p:ext uri="{BB962C8B-B14F-4D97-AF65-F5344CB8AC3E}">
        <p14:creationId xmlns:p14="http://schemas.microsoft.com/office/powerpoint/2010/main" val="48521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500"/>
                                        <p:tgtEl>
                                          <p:spTgt spid="76"/>
                                        </p:tgtEl>
                                      </p:cBhvr>
                                    </p:animEffect>
                                  </p:childTnLst>
                                </p:cTn>
                              </p:par>
                              <p:par>
                                <p:cTn id="17" presetID="10"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500"/>
                                        <p:tgtEl>
                                          <p:spTgt spid="6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500"/>
                                        <p:tgtEl>
                                          <p:spTgt spid="8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500"/>
                                        <p:tgtEl>
                                          <p:spTgt spid="8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500"/>
                                        <p:tgtEl>
                                          <p:spTgt spid="8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fade">
                                      <p:cBhvr>
                                        <p:cTn id="36" dur="500"/>
                                        <p:tgtEl>
                                          <p:spTgt spid="8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500"/>
                                        <p:tgtEl>
                                          <p:spTgt spid="87"/>
                                        </p:tgtEl>
                                      </p:cBhvr>
                                    </p:animEffect>
                                  </p:childTnLst>
                                </p:cTn>
                              </p:par>
                              <p:par>
                                <p:cTn id="40" presetID="10" presetClass="entr" presetSubtype="0" fill="hold" nodeType="with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fade">
                                      <p:cBhvr>
                                        <p:cTn id="42" dur="500"/>
                                        <p:tgtEl>
                                          <p:spTgt spid="8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fade">
                                      <p:cBhvr>
                                        <p:cTn id="45" dur="500"/>
                                        <p:tgtEl>
                                          <p:spTgt spid="9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500"/>
                                        <p:tgtEl>
                                          <p:spTgt spid="88"/>
                                        </p:tgtEl>
                                      </p:cBhvr>
                                    </p:animEffect>
                                  </p:childTnLst>
                                </p:cTn>
                              </p:par>
                              <p:par>
                                <p:cTn id="49" presetID="10" presetClass="entr" presetSubtype="0" fill="hold" nodeType="with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500"/>
                                        <p:tgtEl>
                                          <p:spTgt spid="8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500"/>
                                        <p:tgtEl>
                                          <p:spTgt spid="72"/>
                                        </p:tgtEl>
                                      </p:cBhvr>
                                    </p:animEffect>
                                  </p:childTnLst>
                                </p:cTn>
                              </p:par>
                              <p:par>
                                <p:cTn id="57" presetID="10"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9"/>
                                        </p:tgtEl>
                                        <p:attrNameLst>
                                          <p:attrName>style.visibility</p:attrName>
                                        </p:attrNameLst>
                                      </p:cBhvr>
                                      <p:to>
                                        <p:strVal val="visible"/>
                                      </p:to>
                                    </p:set>
                                    <p:animEffect transition="in" filter="fade">
                                      <p:cBhvr>
                                        <p:cTn id="62" dur="500"/>
                                        <p:tgtEl>
                                          <p:spTgt spid="7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4"/>
                                        </p:tgtEl>
                                        <p:attrNameLst>
                                          <p:attrName>style.visibility</p:attrName>
                                        </p:attrNameLst>
                                      </p:cBhvr>
                                      <p:to>
                                        <p:strVal val="visible"/>
                                      </p:to>
                                    </p:set>
                                    <p:animEffect transition="in" filter="fade">
                                      <p:cBhvr>
                                        <p:cTn id="65" dur="500"/>
                                        <p:tgtEl>
                                          <p:spTgt spid="74"/>
                                        </p:tgtEl>
                                      </p:cBhvr>
                                    </p:animEffect>
                                  </p:childTnLst>
                                </p:cTn>
                              </p:par>
                              <p:par>
                                <p:cTn id="66" presetID="10" presetClass="entr" presetSubtype="0"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fade">
                                      <p:cBhvr>
                                        <p:cTn id="68" dur="500"/>
                                        <p:tgtEl>
                                          <p:spTgt spid="6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fade">
                                      <p:cBhvr>
                                        <p:cTn id="71" dur="500"/>
                                        <p:tgtEl>
                                          <p:spTgt spid="8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3"/>
                                        </p:tgtEl>
                                        <p:attrNameLst>
                                          <p:attrName>style.visibility</p:attrName>
                                        </p:attrNameLst>
                                      </p:cBhvr>
                                      <p:to>
                                        <p:strVal val="visible"/>
                                      </p:to>
                                    </p:set>
                                    <p:animEffect transition="in" filter="fade">
                                      <p:cBhvr>
                                        <p:cTn id="7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3" grpId="0"/>
      <p:bldP spid="74" grpId="0"/>
      <p:bldP spid="76" grpId="0"/>
      <p:bldP spid="77" grpId="0" animBg="1"/>
      <p:bldP spid="78" grpId="0" animBg="1"/>
      <p:bldP spid="79" grpId="0" animBg="1"/>
      <p:bldP spid="80" grpId="0" animBg="1"/>
      <p:bldP spid="82" grpId="0"/>
      <p:bldP spid="83" grpId="0"/>
      <p:bldP spid="87" grpId="0"/>
      <p:bldP spid="88" grpId="0"/>
      <p:bldP spid="89" grpId="0" animBg="1"/>
      <p:bldP spid="9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1F771D4-DEEA-8A45-8588-263643372DC3}"/>
              </a:ext>
            </a:extLst>
          </p:cNvPr>
          <p:cNvSpPr txBox="1">
            <a:spLocks/>
          </p:cNvSpPr>
          <p:nvPr/>
        </p:nvSpPr>
        <p:spPr>
          <a:xfrm>
            <a:off x="609600" y="2118866"/>
            <a:ext cx="10972800" cy="40072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800"/>
              <a:t>1. Have a look and feel of the craters on your tables. Can you find the features below on the samples?</a:t>
            </a:r>
            <a:endParaRPr lang="en-GB" sz="1800" dirty="0"/>
          </a:p>
        </p:txBody>
      </p:sp>
      <p:pic>
        <p:nvPicPr>
          <p:cNvPr id="8" name="Picture 7" descr="Space Virtual workshop page 2 — GeoBus | Free STEM workshops for schools">
            <a:extLst>
              <a:ext uri="{FF2B5EF4-FFF2-40B4-BE49-F238E27FC236}">
                <a16:creationId xmlns:a16="http://schemas.microsoft.com/office/drawing/2014/main" id="{4AFFBFEC-E9A1-6F8A-2D2F-0A89906975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1624" y="2924806"/>
            <a:ext cx="6570476" cy="29156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6">
            <a:extLst>
              <a:ext uri="{FF2B5EF4-FFF2-40B4-BE49-F238E27FC236}">
                <a16:creationId xmlns:a16="http://schemas.microsoft.com/office/drawing/2014/main" id="{8802634B-9ECD-E801-B7EF-7C11F0788688}"/>
              </a:ext>
            </a:extLst>
          </p:cNvPr>
          <p:cNvSpPr txBox="1"/>
          <p:nvPr/>
        </p:nvSpPr>
        <p:spPr>
          <a:xfrm>
            <a:off x="7844395" y="5838133"/>
            <a:ext cx="1489510"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PT Sans Narrow" panose="020B0506020203020204" pitchFamily="34" charset="0"/>
              </a:rPr>
              <a:t>Image credit: </a:t>
            </a:r>
            <a:r>
              <a:rPr lang="en-GB" sz="1400" dirty="0" err="1">
                <a:latin typeface="PT Sans Narrow" panose="020B0506020203020204" pitchFamily="34" charset="0"/>
              </a:rPr>
              <a:t>Geobus</a:t>
            </a:r>
            <a:endParaRPr lang="en-GB" sz="1400" dirty="0">
              <a:latin typeface="PT Sans Narrow" panose="020B0506020203020204" pitchFamily="34" charset="0"/>
            </a:endParaRPr>
          </a:p>
        </p:txBody>
      </p:sp>
      <p:sp>
        <p:nvSpPr>
          <p:cNvPr id="11" name="Content Placeholder 2">
            <a:extLst>
              <a:ext uri="{FF2B5EF4-FFF2-40B4-BE49-F238E27FC236}">
                <a16:creationId xmlns:a16="http://schemas.microsoft.com/office/drawing/2014/main" id="{DDF2751A-5B64-EEDC-CEF8-AA6624E09B9A}"/>
              </a:ext>
            </a:extLst>
          </p:cNvPr>
          <p:cNvSpPr txBox="1">
            <a:spLocks/>
          </p:cNvSpPr>
          <p:nvPr/>
        </p:nvSpPr>
        <p:spPr>
          <a:xfrm>
            <a:off x="596262" y="6064912"/>
            <a:ext cx="8229600" cy="4658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t>2. Pick a crater and sketch it!</a:t>
            </a:r>
          </a:p>
        </p:txBody>
      </p:sp>
      <p:pic>
        <p:nvPicPr>
          <p:cNvPr id="12" name="Picture 11" descr="A black background with white text&#10;&#10;AI-generated content may be incorrect.">
            <a:extLst>
              <a:ext uri="{FF2B5EF4-FFF2-40B4-BE49-F238E27FC236}">
                <a16:creationId xmlns:a16="http://schemas.microsoft.com/office/drawing/2014/main" id="{DAE7F505-BC33-9812-FD0B-47AD41151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925" y="293548"/>
            <a:ext cx="9124692" cy="1305111"/>
          </a:xfrm>
          <a:prstGeom prst="rect">
            <a:avLst/>
          </a:prstGeom>
        </p:spPr>
      </p:pic>
    </p:spTree>
    <p:extLst>
      <p:ext uri="{BB962C8B-B14F-4D97-AF65-F5344CB8AC3E}">
        <p14:creationId xmlns:p14="http://schemas.microsoft.com/office/powerpoint/2010/main" val="2999204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37F8BF9-E107-F39B-97CC-8A3E62D28E1A}"/>
              </a:ext>
            </a:extLst>
          </p:cNvPr>
          <p:cNvGrpSpPr/>
          <p:nvPr/>
        </p:nvGrpSpPr>
        <p:grpSpPr>
          <a:xfrm>
            <a:off x="772942" y="1960630"/>
            <a:ext cx="2554974" cy="2388712"/>
            <a:chOff x="772942" y="1960630"/>
            <a:chExt cx="2554974" cy="2388712"/>
          </a:xfrm>
        </p:grpSpPr>
        <p:grpSp>
          <p:nvGrpSpPr>
            <p:cNvPr id="4" name="Group 3">
              <a:extLst>
                <a:ext uri="{FF2B5EF4-FFF2-40B4-BE49-F238E27FC236}">
                  <a16:creationId xmlns:a16="http://schemas.microsoft.com/office/drawing/2014/main" id="{26C27B0B-EB39-A22F-FB2D-A4F26E4CDB46}"/>
                </a:ext>
              </a:extLst>
            </p:cNvPr>
            <p:cNvGrpSpPr/>
            <p:nvPr/>
          </p:nvGrpSpPr>
          <p:grpSpPr>
            <a:xfrm>
              <a:off x="772942" y="1960630"/>
              <a:ext cx="2554974" cy="2388712"/>
              <a:chOff x="-40904" y="4533948"/>
              <a:chExt cx="2554974" cy="2388712"/>
            </a:xfrm>
          </p:grpSpPr>
          <p:sp>
            <p:nvSpPr>
              <p:cNvPr id="7" name="TextBox 6">
                <a:extLst>
                  <a:ext uri="{FF2B5EF4-FFF2-40B4-BE49-F238E27FC236}">
                    <a16:creationId xmlns:a16="http://schemas.microsoft.com/office/drawing/2014/main" id="{8940FBFA-2863-351E-334D-2B2627234D38}"/>
                  </a:ext>
                </a:extLst>
              </p:cNvPr>
              <p:cNvSpPr txBox="1"/>
              <p:nvPr/>
            </p:nvSpPr>
            <p:spPr>
              <a:xfrm>
                <a:off x="-40904" y="4533948"/>
                <a:ext cx="845103" cy="461665"/>
              </a:xfrm>
              <a:prstGeom prst="rect">
                <a:avLst/>
              </a:prstGeom>
              <a:noFill/>
            </p:spPr>
            <p:txBody>
              <a:bodyPr wrap="none" rtlCol="0">
                <a:spAutoFit/>
              </a:bodyPr>
              <a:lstStyle/>
              <a:p>
                <a:r>
                  <a:rPr lang="en-GB" sz="2400" dirty="0">
                    <a:latin typeface="PT Sans Narrow" panose="020B0506020203020204" pitchFamily="34" charset="0"/>
                  </a:rPr>
                  <a:t>Moon:</a:t>
                </a:r>
              </a:p>
            </p:txBody>
          </p:sp>
          <p:pic>
            <p:nvPicPr>
              <p:cNvPr id="9" name="Picture 2">
                <a:extLst>
                  <a:ext uri="{FF2B5EF4-FFF2-40B4-BE49-F238E27FC236}">
                    <a16:creationId xmlns:a16="http://schemas.microsoft.com/office/drawing/2014/main" id="{5F63438A-91F3-7D1E-151F-2FFDC18610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85" y="4903576"/>
                <a:ext cx="2523855" cy="201908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B16B7018-19EC-595C-0659-B8F6337B5B67}"/>
                </a:ext>
              </a:extLst>
            </p:cNvPr>
            <p:cNvSpPr txBox="1"/>
            <p:nvPr/>
          </p:nvSpPr>
          <p:spPr>
            <a:xfrm>
              <a:off x="805909" y="3980010"/>
              <a:ext cx="1566454"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Copernicus crater</a:t>
              </a:r>
            </a:p>
          </p:txBody>
        </p:sp>
      </p:grpSp>
      <p:grpSp>
        <p:nvGrpSpPr>
          <p:cNvPr id="11" name="Group 10">
            <a:extLst>
              <a:ext uri="{FF2B5EF4-FFF2-40B4-BE49-F238E27FC236}">
                <a16:creationId xmlns:a16="http://schemas.microsoft.com/office/drawing/2014/main" id="{F1CB8B2E-1B84-6E25-9198-B9AD32CEF75A}"/>
              </a:ext>
            </a:extLst>
          </p:cNvPr>
          <p:cNvGrpSpPr/>
          <p:nvPr/>
        </p:nvGrpSpPr>
        <p:grpSpPr>
          <a:xfrm>
            <a:off x="3840897" y="2330269"/>
            <a:ext cx="2358001" cy="2019101"/>
            <a:chOff x="3840897" y="2330269"/>
            <a:chExt cx="2358001" cy="2019101"/>
          </a:xfrm>
        </p:grpSpPr>
        <p:pic>
          <p:nvPicPr>
            <p:cNvPr id="12" name="Picture 6" descr="A guide to the Moon's Tycho Crater | BBC Sky at Night Magazine">
              <a:extLst>
                <a:ext uri="{FF2B5EF4-FFF2-40B4-BE49-F238E27FC236}">
                  <a16:creationId xmlns:a16="http://schemas.microsoft.com/office/drawing/2014/main" id="{0840FA79-2415-1CAB-EC60-5ED57A06FC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88" t="2885" r="5120" b="3691"/>
            <a:stretch/>
          </p:blipFill>
          <p:spPr bwMode="auto">
            <a:xfrm>
              <a:off x="3843626" y="2330269"/>
              <a:ext cx="2355272" cy="201907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2734D9-566F-15BC-D91C-469136D12F00}"/>
                </a:ext>
              </a:extLst>
            </p:cNvPr>
            <p:cNvSpPr txBox="1"/>
            <p:nvPr/>
          </p:nvSpPr>
          <p:spPr>
            <a:xfrm>
              <a:off x="3840897" y="3980038"/>
              <a:ext cx="1164101"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Tycho crater</a:t>
              </a:r>
            </a:p>
          </p:txBody>
        </p:sp>
      </p:grpSp>
      <p:grpSp>
        <p:nvGrpSpPr>
          <p:cNvPr id="19" name="Group 18">
            <a:extLst>
              <a:ext uri="{FF2B5EF4-FFF2-40B4-BE49-F238E27FC236}">
                <a16:creationId xmlns:a16="http://schemas.microsoft.com/office/drawing/2014/main" id="{8E2D209A-F6E5-DD24-BBE6-FA95BA95F535}"/>
              </a:ext>
            </a:extLst>
          </p:cNvPr>
          <p:cNvGrpSpPr/>
          <p:nvPr/>
        </p:nvGrpSpPr>
        <p:grpSpPr>
          <a:xfrm>
            <a:off x="6749804" y="2336785"/>
            <a:ext cx="2019073" cy="2019101"/>
            <a:chOff x="6749804" y="2336785"/>
            <a:chExt cx="2019073" cy="2019101"/>
          </a:xfrm>
        </p:grpSpPr>
        <p:pic>
          <p:nvPicPr>
            <p:cNvPr id="20" name="Picture 4" descr="Gassendi (crater) - Wikipedia">
              <a:extLst>
                <a:ext uri="{FF2B5EF4-FFF2-40B4-BE49-F238E27FC236}">
                  <a16:creationId xmlns:a16="http://schemas.microsoft.com/office/drawing/2014/main" id="{A7AA6B46-DFC4-30CB-33B6-BF255C804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9804" y="2336785"/>
              <a:ext cx="2019073" cy="201907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A29831E-1800-B6AD-4907-37F52B95214C}"/>
                </a:ext>
              </a:extLst>
            </p:cNvPr>
            <p:cNvSpPr txBox="1"/>
            <p:nvPr/>
          </p:nvSpPr>
          <p:spPr>
            <a:xfrm>
              <a:off x="6749804" y="3986554"/>
              <a:ext cx="1401346"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Gassendi crater</a:t>
              </a:r>
            </a:p>
          </p:txBody>
        </p:sp>
      </p:grpSp>
      <p:grpSp>
        <p:nvGrpSpPr>
          <p:cNvPr id="24" name="Group 23">
            <a:extLst>
              <a:ext uri="{FF2B5EF4-FFF2-40B4-BE49-F238E27FC236}">
                <a16:creationId xmlns:a16="http://schemas.microsoft.com/office/drawing/2014/main" id="{4DBF8DA2-88B6-E53D-0D50-45F72009F52A}"/>
              </a:ext>
            </a:extLst>
          </p:cNvPr>
          <p:cNvGrpSpPr/>
          <p:nvPr/>
        </p:nvGrpSpPr>
        <p:grpSpPr>
          <a:xfrm>
            <a:off x="9336360" y="2336418"/>
            <a:ext cx="1885473" cy="2019836"/>
            <a:chOff x="9336360" y="2336418"/>
            <a:chExt cx="1885473" cy="2019836"/>
          </a:xfrm>
        </p:grpSpPr>
        <p:pic>
          <p:nvPicPr>
            <p:cNvPr id="28" name="Picture 2" descr="2010 photomosaic by Lunar Reconnaissance Orbiter">
              <a:extLst>
                <a:ext uri="{FF2B5EF4-FFF2-40B4-BE49-F238E27FC236}">
                  <a16:creationId xmlns:a16="http://schemas.microsoft.com/office/drawing/2014/main" id="{042779F5-BB81-C3E7-78EA-962CC325A8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28" t="8183" b="9895"/>
            <a:stretch/>
          </p:blipFill>
          <p:spPr bwMode="auto">
            <a:xfrm>
              <a:off x="9336360" y="2336418"/>
              <a:ext cx="1885473" cy="20198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E948C89-78B7-876A-82AA-6BA713D2DABE}"/>
                </a:ext>
              </a:extLst>
            </p:cNvPr>
            <p:cNvSpPr txBox="1"/>
            <p:nvPr/>
          </p:nvSpPr>
          <p:spPr>
            <a:xfrm>
              <a:off x="9336360" y="3986171"/>
              <a:ext cx="1372492"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Mare Orientale</a:t>
              </a:r>
            </a:p>
          </p:txBody>
        </p:sp>
      </p:grpSp>
      <p:sp>
        <p:nvSpPr>
          <p:cNvPr id="36" name="TextBox 35">
            <a:extLst>
              <a:ext uri="{FF2B5EF4-FFF2-40B4-BE49-F238E27FC236}">
                <a16:creationId xmlns:a16="http://schemas.microsoft.com/office/drawing/2014/main" id="{4BF11B29-BCEA-9C0D-7CC1-4F4FEF0FBFE0}"/>
              </a:ext>
            </a:extLst>
          </p:cNvPr>
          <p:cNvSpPr txBox="1"/>
          <p:nvPr/>
        </p:nvSpPr>
        <p:spPr>
          <a:xfrm>
            <a:off x="1456261" y="4400343"/>
            <a:ext cx="756938" cy="461665"/>
          </a:xfrm>
          <a:prstGeom prst="rect">
            <a:avLst/>
          </a:prstGeom>
          <a:noFill/>
        </p:spPr>
        <p:txBody>
          <a:bodyPr wrap="none" rtlCol="0">
            <a:spAutoFit/>
          </a:bodyPr>
          <a:lstStyle/>
          <a:p>
            <a:r>
              <a:rPr lang="en-GB" sz="2400" dirty="0">
                <a:latin typeface="PT Sans Narrow" panose="020B0506020203020204" pitchFamily="34" charset="0"/>
              </a:rPr>
              <a:t>Mars:</a:t>
            </a:r>
          </a:p>
        </p:txBody>
      </p:sp>
      <p:grpSp>
        <p:nvGrpSpPr>
          <p:cNvPr id="37" name="Group 36">
            <a:extLst>
              <a:ext uri="{FF2B5EF4-FFF2-40B4-BE49-F238E27FC236}">
                <a16:creationId xmlns:a16="http://schemas.microsoft.com/office/drawing/2014/main" id="{FD4A2939-F60B-FB65-56E7-C801AE0FD5E5}"/>
              </a:ext>
            </a:extLst>
          </p:cNvPr>
          <p:cNvGrpSpPr/>
          <p:nvPr/>
        </p:nvGrpSpPr>
        <p:grpSpPr>
          <a:xfrm>
            <a:off x="3840897" y="4778790"/>
            <a:ext cx="1685325" cy="1821114"/>
            <a:chOff x="3704224" y="4779910"/>
            <a:chExt cx="1685325" cy="1821114"/>
          </a:xfrm>
        </p:grpSpPr>
        <p:pic>
          <p:nvPicPr>
            <p:cNvPr id="38" name="Picture 10" descr="Astropedia - Gusev Crater MER Landing Site Ellipse THEMIS IR Mosaic">
              <a:extLst>
                <a:ext uri="{FF2B5EF4-FFF2-40B4-BE49-F238E27FC236}">
                  <a16:creationId xmlns:a16="http://schemas.microsoft.com/office/drawing/2014/main" id="{95686705-57A6-3869-DAB8-CC4D044AFF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4224" y="4779910"/>
              <a:ext cx="1685325" cy="181199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AA65DCD7-FC9D-BCC4-C46E-0FEA6D67D63C}"/>
                </a:ext>
              </a:extLst>
            </p:cNvPr>
            <p:cNvSpPr txBox="1"/>
            <p:nvPr/>
          </p:nvSpPr>
          <p:spPr>
            <a:xfrm>
              <a:off x="3704224" y="6231692"/>
              <a:ext cx="1168910"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Gusev crater</a:t>
              </a:r>
            </a:p>
          </p:txBody>
        </p:sp>
      </p:grpSp>
      <p:grpSp>
        <p:nvGrpSpPr>
          <p:cNvPr id="40" name="Group 39">
            <a:extLst>
              <a:ext uri="{FF2B5EF4-FFF2-40B4-BE49-F238E27FC236}">
                <a16:creationId xmlns:a16="http://schemas.microsoft.com/office/drawing/2014/main" id="{A7724B50-DAF7-3FD3-9E2F-DA1632DEE57E}"/>
              </a:ext>
            </a:extLst>
          </p:cNvPr>
          <p:cNvGrpSpPr/>
          <p:nvPr/>
        </p:nvGrpSpPr>
        <p:grpSpPr>
          <a:xfrm>
            <a:off x="1497826" y="4769674"/>
            <a:ext cx="1831415" cy="1830230"/>
            <a:chOff x="1614807" y="4770794"/>
            <a:chExt cx="1831415" cy="1830230"/>
          </a:xfrm>
        </p:grpSpPr>
        <p:pic>
          <p:nvPicPr>
            <p:cNvPr id="41" name="Picture 8" descr="Zoom around Gale Crater using your web browser | Mars Odyssey Mission THEMIS">
              <a:extLst>
                <a:ext uri="{FF2B5EF4-FFF2-40B4-BE49-F238E27FC236}">
                  <a16:creationId xmlns:a16="http://schemas.microsoft.com/office/drawing/2014/main" id="{22574B18-1B47-5277-72ED-D919A21920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5992" y="4770794"/>
              <a:ext cx="1830230" cy="183023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5D00B522-EF69-C27B-368A-94DF1C742C7A}"/>
                </a:ext>
              </a:extLst>
            </p:cNvPr>
            <p:cNvSpPr txBox="1"/>
            <p:nvPr/>
          </p:nvSpPr>
          <p:spPr>
            <a:xfrm>
              <a:off x="1614807" y="6231692"/>
              <a:ext cx="1048685"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Gale crater</a:t>
              </a:r>
            </a:p>
          </p:txBody>
        </p:sp>
      </p:grpSp>
      <p:sp>
        <p:nvSpPr>
          <p:cNvPr id="43" name="TextBox 42">
            <a:extLst>
              <a:ext uri="{FF2B5EF4-FFF2-40B4-BE49-F238E27FC236}">
                <a16:creationId xmlns:a16="http://schemas.microsoft.com/office/drawing/2014/main" id="{EA9D7DCD-DD25-7145-965F-91BC9BBE3B00}"/>
              </a:ext>
            </a:extLst>
          </p:cNvPr>
          <p:cNvSpPr txBox="1"/>
          <p:nvPr/>
        </p:nvSpPr>
        <p:spPr>
          <a:xfrm>
            <a:off x="10151119" y="5945576"/>
            <a:ext cx="1115465" cy="646331"/>
          </a:xfrm>
          <a:prstGeom prst="rect">
            <a:avLst/>
          </a:prstGeom>
          <a:noFill/>
        </p:spPr>
        <p:txBody>
          <a:bodyPr wrap="square" rtlCol="0">
            <a:spAutoFit/>
          </a:bodyPr>
          <a:lstStyle/>
          <a:p>
            <a:pPr algn="ctr"/>
            <a:r>
              <a:rPr lang="en-GB" sz="1200" b="1" i="1" dirty="0"/>
              <a:t>All images courtesy to NASA</a:t>
            </a:r>
          </a:p>
        </p:txBody>
      </p:sp>
      <p:grpSp>
        <p:nvGrpSpPr>
          <p:cNvPr id="44" name="Group 43">
            <a:extLst>
              <a:ext uri="{FF2B5EF4-FFF2-40B4-BE49-F238E27FC236}">
                <a16:creationId xmlns:a16="http://schemas.microsoft.com/office/drawing/2014/main" id="{5CB9E423-1469-C080-7C31-D9F1EF942CAF}"/>
              </a:ext>
            </a:extLst>
          </p:cNvPr>
          <p:cNvGrpSpPr/>
          <p:nvPr/>
        </p:nvGrpSpPr>
        <p:grpSpPr>
          <a:xfrm>
            <a:off x="7659532" y="4767121"/>
            <a:ext cx="2428029" cy="1821114"/>
            <a:chOff x="7127531" y="4776238"/>
            <a:chExt cx="2428029" cy="1821114"/>
          </a:xfrm>
        </p:grpSpPr>
        <p:pic>
          <p:nvPicPr>
            <p:cNvPr id="45" name="Picture 16" descr="undefined">
              <a:extLst>
                <a:ext uri="{FF2B5EF4-FFF2-40B4-BE49-F238E27FC236}">
                  <a16:creationId xmlns:a16="http://schemas.microsoft.com/office/drawing/2014/main" id="{F01FCB08-3525-15C7-3121-E713A4C5B0E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260" t="21" r="5900" b="-21"/>
            <a:stretch/>
          </p:blipFill>
          <p:spPr bwMode="auto">
            <a:xfrm>
              <a:off x="7148002" y="4776238"/>
              <a:ext cx="2407558" cy="180620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A1EF766A-A886-A2CA-3979-93B0912B3AC2}"/>
                </a:ext>
              </a:extLst>
            </p:cNvPr>
            <p:cNvSpPr txBox="1"/>
            <p:nvPr/>
          </p:nvSpPr>
          <p:spPr>
            <a:xfrm>
              <a:off x="7127531" y="6228020"/>
              <a:ext cx="1426994"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Barringer crater</a:t>
              </a:r>
            </a:p>
          </p:txBody>
        </p:sp>
      </p:grpSp>
      <p:sp>
        <p:nvSpPr>
          <p:cNvPr id="47" name="TextBox 46">
            <a:extLst>
              <a:ext uri="{FF2B5EF4-FFF2-40B4-BE49-F238E27FC236}">
                <a16:creationId xmlns:a16="http://schemas.microsoft.com/office/drawing/2014/main" id="{C552A1AB-00F6-957A-E0B4-B2B2EBFB06BA}"/>
              </a:ext>
            </a:extLst>
          </p:cNvPr>
          <p:cNvSpPr txBox="1"/>
          <p:nvPr/>
        </p:nvSpPr>
        <p:spPr>
          <a:xfrm>
            <a:off x="7628814" y="4400343"/>
            <a:ext cx="808235" cy="461665"/>
          </a:xfrm>
          <a:prstGeom prst="rect">
            <a:avLst/>
          </a:prstGeom>
          <a:noFill/>
        </p:spPr>
        <p:txBody>
          <a:bodyPr wrap="none" rtlCol="0">
            <a:spAutoFit/>
          </a:bodyPr>
          <a:lstStyle/>
          <a:p>
            <a:r>
              <a:rPr lang="en-GB" sz="2400" dirty="0">
                <a:latin typeface="PT Sans Narrow" panose="020B0506020203020204" pitchFamily="34" charset="0"/>
              </a:rPr>
              <a:t>Earth:</a:t>
            </a:r>
          </a:p>
        </p:txBody>
      </p:sp>
      <p:pic>
        <p:nvPicPr>
          <p:cNvPr id="48" name="Picture 47" descr="A black background with white text&#10;&#10;AI-generated content may be incorrect.">
            <a:extLst>
              <a:ext uri="{FF2B5EF4-FFF2-40B4-BE49-F238E27FC236}">
                <a16:creationId xmlns:a16="http://schemas.microsoft.com/office/drawing/2014/main" id="{9C090B48-AE8D-ABF0-6F30-58F50AF92A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925" y="293548"/>
            <a:ext cx="9124692" cy="1305111"/>
          </a:xfrm>
          <a:prstGeom prst="rect">
            <a:avLst/>
          </a:prstGeom>
        </p:spPr>
      </p:pic>
    </p:spTree>
    <p:extLst>
      <p:ext uri="{BB962C8B-B14F-4D97-AF65-F5344CB8AC3E}">
        <p14:creationId xmlns:p14="http://schemas.microsoft.com/office/powerpoint/2010/main" val="4189043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BBB4DE30-C8A9-E397-14CC-B836CDB35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85" y="332656"/>
            <a:ext cx="8504003" cy="1305111"/>
          </a:xfrm>
          <a:prstGeom prst="rect">
            <a:avLst/>
          </a:prstGeom>
        </p:spPr>
      </p:pic>
      <p:pic>
        <p:nvPicPr>
          <p:cNvPr id="4" name="Picture 3" descr="A collage of different layers of land&#10;&#10;AI-generated content may be incorrect.">
            <a:extLst>
              <a:ext uri="{FF2B5EF4-FFF2-40B4-BE49-F238E27FC236}">
                <a16:creationId xmlns:a16="http://schemas.microsoft.com/office/drawing/2014/main" id="{3A9AF094-E57E-F569-D8FD-DAB6A79A97F3}"/>
              </a:ext>
            </a:extLst>
          </p:cNvPr>
          <p:cNvPicPr>
            <a:picLocks noChangeAspect="1"/>
          </p:cNvPicPr>
          <p:nvPr/>
        </p:nvPicPr>
        <p:blipFill>
          <a:blip r:embed="rId4">
            <a:extLst>
              <a:ext uri="{28A0092B-C50C-407E-A947-70E740481C1C}">
                <a14:useLocalDpi xmlns:a14="http://schemas.microsoft.com/office/drawing/2010/main" val="0"/>
              </a:ext>
            </a:extLst>
          </a:blip>
          <a:srcRect l="2750" t="2751" r="51051" b="73485"/>
          <a:stretch/>
        </p:blipFill>
        <p:spPr>
          <a:xfrm>
            <a:off x="551384" y="2780928"/>
            <a:ext cx="3168352" cy="1629745"/>
          </a:xfrm>
          <a:prstGeom prst="rect">
            <a:avLst/>
          </a:prstGeom>
        </p:spPr>
      </p:pic>
      <p:grpSp>
        <p:nvGrpSpPr>
          <p:cNvPr id="6" name="Group 5">
            <a:extLst>
              <a:ext uri="{FF2B5EF4-FFF2-40B4-BE49-F238E27FC236}">
                <a16:creationId xmlns:a16="http://schemas.microsoft.com/office/drawing/2014/main" id="{86EDC971-089E-CB6E-7921-7815748B1FB6}"/>
              </a:ext>
            </a:extLst>
          </p:cNvPr>
          <p:cNvGrpSpPr/>
          <p:nvPr/>
        </p:nvGrpSpPr>
        <p:grpSpPr>
          <a:xfrm>
            <a:off x="7220386" y="2225139"/>
            <a:ext cx="4202292" cy="3071944"/>
            <a:chOff x="2225801" y="4484514"/>
            <a:chExt cx="4202292" cy="3071944"/>
          </a:xfrm>
        </p:grpSpPr>
        <p:pic>
          <p:nvPicPr>
            <p:cNvPr id="12" name="Picture 11" descr="A collage of different layers of land&#10;&#10;AI-generated content may be incorrect.">
              <a:extLst>
                <a:ext uri="{FF2B5EF4-FFF2-40B4-BE49-F238E27FC236}">
                  <a16:creationId xmlns:a16="http://schemas.microsoft.com/office/drawing/2014/main" id="{DDEF9B57-4328-D685-805D-F5DB9E3177E2}"/>
                </a:ext>
              </a:extLst>
            </p:cNvPr>
            <p:cNvPicPr>
              <a:picLocks noChangeAspect="1"/>
            </p:cNvPicPr>
            <p:nvPr/>
          </p:nvPicPr>
          <p:blipFill>
            <a:blip r:embed="rId4">
              <a:extLst>
                <a:ext uri="{28A0092B-C50C-407E-A947-70E740481C1C}">
                  <a14:useLocalDpi xmlns:a14="http://schemas.microsoft.com/office/drawing/2010/main" val="0"/>
                </a:ext>
              </a:extLst>
            </a:blip>
            <a:srcRect l="2750" t="51246" r="51051" b="24801"/>
            <a:stretch/>
          </p:blipFill>
          <p:spPr>
            <a:xfrm>
              <a:off x="3259741" y="5101107"/>
              <a:ext cx="3168352" cy="1642687"/>
            </a:xfrm>
            <a:prstGeom prst="rect">
              <a:avLst/>
            </a:prstGeom>
          </p:spPr>
        </p:pic>
        <p:cxnSp>
          <p:nvCxnSpPr>
            <p:cNvPr id="13" name="Straight Arrow Connector 12">
              <a:extLst>
                <a:ext uri="{FF2B5EF4-FFF2-40B4-BE49-F238E27FC236}">
                  <a16:creationId xmlns:a16="http://schemas.microsoft.com/office/drawing/2014/main" id="{3E2166D2-035E-71DB-25A1-A63C99C6AFEA}"/>
                </a:ext>
              </a:extLst>
            </p:cNvPr>
            <p:cNvCxnSpPr>
              <a:cxnSpLocks/>
            </p:cNvCxnSpPr>
            <p:nvPr/>
          </p:nvCxnSpPr>
          <p:spPr>
            <a:xfrm>
              <a:off x="3061639" y="4954207"/>
              <a:ext cx="964362" cy="8001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85439D3-1BC7-4F53-13F5-BB2F792452FA}"/>
                </a:ext>
              </a:extLst>
            </p:cNvPr>
            <p:cNvSpPr txBox="1"/>
            <p:nvPr/>
          </p:nvSpPr>
          <p:spPr>
            <a:xfrm>
              <a:off x="2521054" y="4484514"/>
              <a:ext cx="934941" cy="523220"/>
            </a:xfrm>
            <a:prstGeom prst="rect">
              <a:avLst/>
            </a:prstGeom>
            <a:noFill/>
          </p:spPr>
          <p:txBody>
            <a:bodyPr wrap="square" rtlCol="0">
              <a:spAutoFit/>
            </a:bodyPr>
            <a:lstStyle/>
            <a:p>
              <a:r>
                <a:rPr lang="en-GB" sz="2800" dirty="0">
                  <a:solidFill>
                    <a:srgbClr val="D35241"/>
                  </a:solidFill>
                  <a:latin typeface="PT Sans Narrow" panose="020B0506020203020204" pitchFamily="34" charset="0"/>
                </a:rPr>
                <a:t>Rims</a:t>
              </a:r>
            </a:p>
          </p:txBody>
        </p:sp>
        <p:cxnSp>
          <p:nvCxnSpPr>
            <p:cNvPr id="15" name="Straight Arrow Connector 14">
              <a:extLst>
                <a:ext uri="{FF2B5EF4-FFF2-40B4-BE49-F238E27FC236}">
                  <a16:creationId xmlns:a16="http://schemas.microsoft.com/office/drawing/2014/main" id="{BCB10D54-ED93-9495-5627-842FEB4B4434}"/>
                </a:ext>
              </a:extLst>
            </p:cNvPr>
            <p:cNvCxnSpPr>
              <a:cxnSpLocks/>
            </p:cNvCxnSpPr>
            <p:nvPr/>
          </p:nvCxnSpPr>
          <p:spPr>
            <a:xfrm flipV="1">
              <a:off x="4890097" y="6457950"/>
              <a:ext cx="0" cy="6104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4ABD5D8-304B-993F-51FA-8908C75C7D55}"/>
                </a:ext>
              </a:extLst>
            </p:cNvPr>
            <p:cNvSpPr txBox="1"/>
            <p:nvPr/>
          </p:nvSpPr>
          <p:spPr>
            <a:xfrm>
              <a:off x="4530057" y="7033238"/>
              <a:ext cx="825867" cy="523220"/>
            </a:xfrm>
            <a:prstGeom prst="rect">
              <a:avLst/>
            </a:prstGeom>
            <a:noFill/>
          </p:spPr>
          <p:txBody>
            <a:bodyPr wrap="none" rtlCol="0">
              <a:spAutoFit/>
            </a:bodyPr>
            <a:lstStyle/>
            <a:p>
              <a:r>
                <a:rPr lang="en-GB" sz="2800" dirty="0">
                  <a:solidFill>
                    <a:srgbClr val="D35241"/>
                  </a:solidFill>
                  <a:latin typeface="PT Sans Narrow" panose="020B0506020203020204" pitchFamily="34" charset="0"/>
                </a:rPr>
                <a:t>Floor</a:t>
              </a:r>
            </a:p>
          </p:txBody>
        </p:sp>
        <p:cxnSp>
          <p:nvCxnSpPr>
            <p:cNvPr id="17" name="Straight Arrow Connector 16">
              <a:extLst>
                <a:ext uri="{FF2B5EF4-FFF2-40B4-BE49-F238E27FC236}">
                  <a16:creationId xmlns:a16="http://schemas.microsoft.com/office/drawing/2014/main" id="{F5721623-3A2C-B875-9359-A0D92752A6BD}"/>
                </a:ext>
              </a:extLst>
            </p:cNvPr>
            <p:cNvCxnSpPr>
              <a:cxnSpLocks/>
              <a:stCxn id="18" idx="3"/>
            </p:cNvCxnSpPr>
            <p:nvPr/>
          </p:nvCxnSpPr>
          <p:spPr>
            <a:xfrm flipV="1">
              <a:off x="3175673" y="6149566"/>
              <a:ext cx="1035673" cy="9357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4CDA285-7160-6DDE-5BEA-DBDFDBA1AA8F}"/>
                </a:ext>
              </a:extLst>
            </p:cNvPr>
            <p:cNvSpPr txBox="1"/>
            <p:nvPr/>
          </p:nvSpPr>
          <p:spPr>
            <a:xfrm>
              <a:off x="2225801" y="6823695"/>
              <a:ext cx="949872" cy="523220"/>
            </a:xfrm>
            <a:prstGeom prst="rect">
              <a:avLst/>
            </a:prstGeom>
            <a:noFill/>
          </p:spPr>
          <p:txBody>
            <a:bodyPr wrap="square" rtlCol="0">
              <a:spAutoFit/>
            </a:bodyPr>
            <a:lstStyle/>
            <a:p>
              <a:r>
                <a:rPr lang="en-GB" sz="2800" dirty="0">
                  <a:solidFill>
                    <a:srgbClr val="D35241"/>
                  </a:solidFill>
                  <a:latin typeface="PT Sans Narrow" panose="020B0506020203020204" pitchFamily="34" charset="0"/>
                </a:rPr>
                <a:t>Walls</a:t>
              </a:r>
            </a:p>
          </p:txBody>
        </p:sp>
      </p:grpSp>
      <p:sp>
        <p:nvSpPr>
          <p:cNvPr id="21" name="TextBox 20">
            <a:extLst>
              <a:ext uri="{FF2B5EF4-FFF2-40B4-BE49-F238E27FC236}">
                <a16:creationId xmlns:a16="http://schemas.microsoft.com/office/drawing/2014/main" id="{DD59787C-31E7-15BE-B47D-57EC33380994}"/>
              </a:ext>
            </a:extLst>
          </p:cNvPr>
          <p:cNvSpPr txBox="1"/>
          <p:nvPr/>
        </p:nvSpPr>
        <p:spPr>
          <a:xfrm>
            <a:off x="923764" y="5638374"/>
            <a:ext cx="10344472" cy="769441"/>
          </a:xfrm>
          <a:prstGeom prst="rect">
            <a:avLst/>
          </a:prstGeom>
          <a:noFill/>
        </p:spPr>
        <p:txBody>
          <a:bodyPr wrap="square" rtlCol="0">
            <a:spAutoFit/>
          </a:bodyPr>
          <a:lstStyle/>
          <a:p>
            <a:pPr algn="ctr"/>
            <a:r>
              <a:rPr lang="en-GB" sz="4400" b="1" dirty="0">
                <a:solidFill>
                  <a:srgbClr val="D35241"/>
                </a:solidFill>
                <a:latin typeface="Pompiere " panose="02000000000000000000" pitchFamily="2" charset="0"/>
              </a:rPr>
              <a:t>Have you noticed any other crater features?</a:t>
            </a:r>
          </a:p>
        </p:txBody>
      </p:sp>
      <p:pic>
        <p:nvPicPr>
          <p:cNvPr id="22" name="Picture 21" descr="A collage of different layers of land&#10;&#10;AI-generated content may be incorrect.">
            <a:extLst>
              <a:ext uri="{FF2B5EF4-FFF2-40B4-BE49-F238E27FC236}">
                <a16:creationId xmlns:a16="http://schemas.microsoft.com/office/drawing/2014/main" id="{83C30331-AF84-457A-7507-EBC437C45BE3}"/>
              </a:ext>
            </a:extLst>
          </p:cNvPr>
          <p:cNvPicPr>
            <a:picLocks noChangeAspect="1"/>
          </p:cNvPicPr>
          <p:nvPr/>
        </p:nvPicPr>
        <p:blipFill>
          <a:blip r:embed="rId4">
            <a:extLst>
              <a:ext uri="{28A0092B-C50C-407E-A947-70E740481C1C}">
                <a14:useLocalDpi xmlns:a14="http://schemas.microsoft.com/office/drawing/2010/main" val="0"/>
              </a:ext>
            </a:extLst>
          </a:blip>
          <a:srcRect l="2750" t="26865" r="51051" b="49371"/>
          <a:stretch/>
        </p:blipFill>
        <p:spPr>
          <a:xfrm>
            <a:off x="4412936" y="2780927"/>
            <a:ext cx="3168352" cy="1629746"/>
          </a:xfrm>
          <a:prstGeom prst="rect">
            <a:avLst/>
          </a:prstGeom>
        </p:spPr>
      </p:pic>
    </p:spTree>
    <p:extLst>
      <p:ext uri="{BB962C8B-B14F-4D97-AF65-F5344CB8AC3E}">
        <p14:creationId xmlns:p14="http://schemas.microsoft.com/office/powerpoint/2010/main" val="268553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ypervelocity impact experiment into sand at the NASA Ames Vertical Gun Range">
            <a:hlinkClick r:id="" action="ppaction://media"/>
            <a:extLst>
              <a:ext uri="{FF2B5EF4-FFF2-40B4-BE49-F238E27FC236}">
                <a16:creationId xmlns:a16="http://schemas.microsoft.com/office/drawing/2014/main" id="{513C6905-9E13-18D1-B3BE-E5ECFC62CDDA}"/>
              </a:ext>
            </a:extLst>
          </p:cNvPr>
          <p:cNvPicPr>
            <a:picLocks noGrp="1" noRot="1" noChangeAspect="1"/>
          </p:cNvPicPr>
          <p:nvPr>
            <p:ph idx="1"/>
            <a:videoFile r:link="rId1"/>
          </p:nvPr>
        </p:nvPicPr>
        <p:blipFill>
          <a:blip r:embed="rId4"/>
          <a:stretch>
            <a:fillRect/>
          </a:stretch>
        </p:blipFill>
        <p:spPr>
          <a:xfrm>
            <a:off x="2314352" y="2095656"/>
            <a:ext cx="7563296" cy="4273262"/>
          </a:xfrm>
          <a:prstGeom prst="rect">
            <a:avLst/>
          </a:prstGeom>
        </p:spPr>
      </p:pic>
      <p:pic>
        <p:nvPicPr>
          <p:cNvPr id="2" name="Picture 1" descr="A black background with white text&#10;&#10;AI-generated content may be incorrect.">
            <a:extLst>
              <a:ext uri="{FF2B5EF4-FFF2-40B4-BE49-F238E27FC236}">
                <a16:creationId xmlns:a16="http://schemas.microsoft.com/office/drawing/2014/main" id="{6AF85D35-8692-7DAF-B488-7B1F9FBFCC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285" y="332656"/>
            <a:ext cx="8504003" cy="1305111"/>
          </a:xfrm>
          <a:prstGeom prst="rect">
            <a:avLst/>
          </a:prstGeom>
        </p:spPr>
      </p:pic>
    </p:spTree>
    <p:extLst>
      <p:ext uri="{BB962C8B-B14F-4D97-AF65-F5344CB8AC3E}">
        <p14:creationId xmlns:p14="http://schemas.microsoft.com/office/powerpoint/2010/main" val="256171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7C5D24BC-A1EF-ABBE-42E9-6A98B58A0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85" y="332656"/>
            <a:ext cx="8504003" cy="1305111"/>
          </a:xfrm>
          <a:prstGeom prst="rect">
            <a:avLst/>
          </a:prstGeom>
        </p:spPr>
      </p:pic>
      <p:pic>
        <p:nvPicPr>
          <p:cNvPr id="4" name="Picture 3" descr="A diagram of a layer of land&#10;&#10;AI-generated content may be incorrect.">
            <a:extLst>
              <a:ext uri="{FF2B5EF4-FFF2-40B4-BE49-F238E27FC236}">
                <a16:creationId xmlns:a16="http://schemas.microsoft.com/office/drawing/2014/main" id="{744DB408-73B6-9D9F-A182-962C7BC83F96}"/>
              </a:ext>
            </a:extLst>
          </p:cNvPr>
          <p:cNvPicPr>
            <a:picLocks noChangeAspect="1"/>
          </p:cNvPicPr>
          <p:nvPr/>
        </p:nvPicPr>
        <p:blipFill>
          <a:blip r:embed="rId4">
            <a:extLst>
              <a:ext uri="{28A0092B-C50C-407E-A947-70E740481C1C}">
                <a14:useLocalDpi xmlns:a14="http://schemas.microsoft.com/office/drawing/2010/main" val="0"/>
              </a:ext>
            </a:extLst>
          </a:blip>
          <a:srcRect t="1810" b="65379"/>
          <a:stretch/>
        </p:blipFill>
        <p:spPr>
          <a:xfrm>
            <a:off x="156158" y="3389736"/>
            <a:ext cx="5968090" cy="1852938"/>
          </a:xfrm>
          <a:prstGeom prst="rect">
            <a:avLst/>
          </a:prstGeom>
        </p:spPr>
      </p:pic>
      <p:pic>
        <p:nvPicPr>
          <p:cNvPr id="5" name="Picture 4" descr="A diagram of a layer of land&#10;&#10;AI-generated content may be incorrect.">
            <a:extLst>
              <a:ext uri="{FF2B5EF4-FFF2-40B4-BE49-F238E27FC236}">
                <a16:creationId xmlns:a16="http://schemas.microsoft.com/office/drawing/2014/main" id="{C1DA9EA4-A37B-5A98-2C6A-2652E3440501}"/>
              </a:ext>
            </a:extLst>
          </p:cNvPr>
          <p:cNvPicPr>
            <a:picLocks noChangeAspect="1"/>
          </p:cNvPicPr>
          <p:nvPr/>
        </p:nvPicPr>
        <p:blipFill>
          <a:blip r:embed="rId4">
            <a:extLst>
              <a:ext uri="{28A0092B-C50C-407E-A947-70E740481C1C}">
                <a14:useLocalDpi xmlns:a14="http://schemas.microsoft.com/office/drawing/2010/main" val="0"/>
              </a:ext>
            </a:extLst>
          </a:blip>
          <a:srcRect t="34395" b="34829"/>
          <a:stretch/>
        </p:blipFill>
        <p:spPr>
          <a:xfrm>
            <a:off x="6223912" y="3504701"/>
            <a:ext cx="5968089" cy="1737973"/>
          </a:xfrm>
          <a:prstGeom prst="rect">
            <a:avLst/>
          </a:prstGeom>
        </p:spPr>
      </p:pic>
      <p:sp>
        <p:nvSpPr>
          <p:cNvPr id="6" name="TextBox 5">
            <a:extLst>
              <a:ext uri="{FF2B5EF4-FFF2-40B4-BE49-F238E27FC236}">
                <a16:creationId xmlns:a16="http://schemas.microsoft.com/office/drawing/2014/main" id="{18152228-D539-D8AC-EE6C-03F6F3938554}"/>
              </a:ext>
            </a:extLst>
          </p:cNvPr>
          <p:cNvSpPr txBox="1"/>
          <p:nvPr/>
        </p:nvSpPr>
        <p:spPr>
          <a:xfrm>
            <a:off x="335360" y="3043036"/>
            <a:ext cx="2002471" cy="461665"/>
          </a:xfrm>
          <a:prstGeom prst="rect">
            <a:avLst/>
          </a:prstGeom>
          <a:noFill/>
        </p:spPr>
        <p:txBody>
          <a:bodyPr wrap="none" rtlCol="0">
            <a:spAutoFit/>
          </a:bodyPr>
          <a:lstStyle/>
          <a:p>
            <a:r>
              <a:rPr lang="en-GB" sz="2400" dirty="0">
                <a:latin typeface="PT Sans Narrow" panose="020B0506020203020204" pitchFamily="34" charset="0"/>
              </a:rPr>
              <a:t>Excavation Stage</a:t>
            </a:r>
          </a:p>
        </p:txBody>
      </p:sp>
      <p:sp>
        <p:nvSpPr>
          <p:cNvPr id="7" name="TextBox 6">
            <a:extLst>
              <a:ext uri="{FF2B5EF4-FFF2-40B4-BE49-F238E27FC236}">
                <a16:creationId xmlns:a16="http://schemas.microsoft.com/office/drawing/2014/main" id="{CE92AA0F-1810-8A8A-3B59-F947B1D3882E}"/>
              </a:ext>
            </a:extLst>
          </p:cNvPr>
          <p:cNvSpPr txBox="1"/>
          <p:nvPr/>
        </p:nvSpPr>
        <p:spPr>
          <a:xfrm>
            <a:off x="6370020" y="3076029"/>
            <a:ext cx="2242922" cy="461665"/>
          </a:xfrm>
          <a:prstGeom prst="rect">
            <a:avLst/>
          </a:prstGeom>
          <a:noFill/>
        </p:spPr>
        <p:txBody>
          <a:bodyPr wrap="none" rtlCol="0">
            <a:spAutoFit/>
          </a:bodyPr>
          <a:lstStyle/>
          <a:p>
            <a:r>
              <a:rPr lang="en-GB" sz="2400" dirty="0">
                <a:latin typeface="PT Sans Narrow" panose="020B0506020203020204" pitchFamily="34" charset="0"/>
              </a:rPr>
              <a:t>Modification Stage</a:t>
            </a:r>
          </a:p>
        </p:txBody>
      </p:sp>
      <p:sp>
        <p:nvSpPr>
          <p:cNvPr id="8" name="TextBox 7">
            <a:extLst>
              <a:ext uri="{FF2B5EF4-FFF2-40B4-BE49-F238E27FC236}">
                <a16:creationId xmlns:a16="http://schemas.microsoft.com/office/drawing/2014/main" id="{BAC1C1C0-5D65-8D61-C47C-69B1C625849B}"/>
              </a:ext>
            </a:extLst>
          </p:cNvPr>
          <p:cNvSpPr txBox="1"/>
          <p:nvPr/>
        </p:nvSpPr>
        <p:spPr>
          <a:xfrm>
            <a:off x="8690917" y="5211023"/>
            <a:ext cx="734496" cy="307777"/>
          </a:xfrm>
          <a:prstGeom prst="rect">
            <a:avLst/>
          </a:prstGeom>
          <a:noFill/>
        </p:spPr>
        <p:txBody>
          <a:bodyPr wrap="none" rtlCol="0">
            <a:spAutoFit/>
          </a:bodyPr>
          <a:lstStyle/>
          <a:p>
            <a:r>
              <a:rPr lang="en-GB" sz="1400" dirty="0">
                <a:latin typeface="PT Sans Narrow" panose="020B0506020203020204" pitchFamily="34" charset="0"/>
              </a:rPr>
              <a:t>Rebound</a:t>
            </a:r>
          </a:p>
        </p:txBody>
      </p:sp>
      <p:sp>
        <p:nvSpPr>
          <p:cNvPr id="10" name="TextBox 9">
            <a:extLst>
              <a:ext uri="{FF2B5EF4-FFF2-40B4-BE49-F238E27FC236}">
                <a16:creationId xmlns:a16="http://schemas.microsoft.com/office/drawing/2014/main" id="{C3EF04FF-E01A-2FCA-5AA4-E63E24160F4C}"/>
              </a:ext>
            </a:extLst>
          </p:cNvPr>
          <p:cNvSpPr txBox="1"/>
          <p:nvPr/>
        </p:nvSpPr>
        <p:spPr>
          <a:xfrm>
            <a:off x="8576302" y="4365874"/>
            <a:ext cx="987771" cy="307777"/>
          </a:xfrm>
          <a:prstGeom prst="rect">
            <a:avLst/>
          </a:prstGeom>
          <a:noFill/>
        </p:spPr>
        <p:txBody>
          <a:bodyPr wrap="none" rtlCol="0">
            <a:spAutoFit/>
          </a:bodyPr>
          <a:lstStyle/>
          <a:p>
            <a:r>
              <a:rPr lang="en-GB" sz="1400" b="1" dirty="0">
                <a:latin typeface="PT Sans Narrow" panose="020B0506020203020204" pitchFamily="34" charset="0"/>
              </a:rPr>
              <a:t>Central peak</a:t>
            </a:r>
          </a:p>
        </p:txBody>
      </p:sp>
      <p:sp>
        <p:nvSpPr>
          <p:cNvPr id="11" name="TextBox 10">
            <a:extLst>
              <a:ext uri="{FF2B5EF4-FFF2-40B4-BE49-F238E27FC236}">
                <a16:creationId xmlns:a16="http://schemas.microsoft.com/office/drawing/2014/main" id="{7FA87D35-9417-EB95-F2C1-294F01E720FA}"/>
              </a:ext>
            </a:extLst>
          </p:cNvPr>
          <p:cNvSpPr txBox="1"/>
          <p:nvPr/>
        </p:nvSpPr>
        <p:spPr>
          <a:xfrm>
            <a:off x="8515387" y="3781971"/>
            <a:ext cx="1112805" cy="307777"/>
          </a:xfrm>
          <a:prstGeom prst="rect">
            <a:avLst/>
          </a:prstGeom>
          <a:noFill/>
        </p:spPr>
        <p:txBody>
          <a:bodyPr wrap="none" rtlCol="0">
            <a:spAutoFit/>
          </a:bodyPr>
          <a:lstStyle/>
          <a:p>
            <a:r>
              <a:rPr lang="en-GB" sz="1400" b="1" dirty="0">
                <a:latin typeface="PT Sans Narrow" panose="020B0506020203020204" pitchFamily="34" charset="0"/>
              </a:rPr>
              <a:t>Terraced walls</a:t>
            </a:r>
          </a:p>
        </p:txBody>
      </p:sp>
      <p:cxnSp>
        <p:nvCxnSpPr>
          <p:cNvPr id="13" name="Straight Arrow Connector 12">
            <a:extLst>
              <a:ext uri="{FF2B5EF4-FFF2-40B4-BE49-F238E27FC236}">
                <a16:creationId xmlns:a16="http://schemas.microsoft.com/office/drawing/2014/main" id="{5BCC8453-6A57-F201-2DCC-01123B1266D9}"/>
              </a:ext>
            </a:extLst>
          </p:cNvPr>
          <p:cNvCxnSpPr>
            <a:stCxn id="11" idx="1"/>
          </p:cNvCxnSpPr>
          <p:nvPr/>
        </p:nvCxnSpPr>
        <p:spPr>
          <a:xfrm flipH="1">
            <a:off x="7491481" y="3935860"/>
            <a:ext cx="1023906" cy="4300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ABA288CF-3103-FFF6-A4EA-E905493EA6B9}"/>
              </a:ext>
            </a:extLst>
          </p:cNvPr>
          <p:cNvCxnSpPr>
            <a:cxnSpLocks/>
          </p:cNvCxnSpPr>
          <p:nvPr/>
        </p:nvCxnSpPr>
        <p:spPr>
          <a:xfrm>
            <a:off x="9599388" y="3965419"/>
            <a:ext cx="961108" cy="4082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85F682A0-137A-9C09-5161-98596E83F009}"/>
              </a:ext>
            </a:extLst>
          </p:cNvPr>
          <p:cNvSpPr txBox="1"/>
          <p:nvPr/>
        </p:nvSpPr>
        <p:spPr>
          <a:xfrm>
            <a:off x="2813788" y="4373687"/>
            <a:ext cx="567784" cy="307777"/>
          </a:xfrm>
          <a:prstGeom prst="rect">
            <a:avLst/>
          </a:prstGeom>
          <a:noFill/>
        </p:spPr>
        <p:txBody>
          <a:bodyPr wrap="none" rtlCol="0">
            <a:spAutoFit/>
          </a:bodyPr>
          <a:lstStyle/>
          <a:p>
            <a:r>
              <a:rPr lang="en-GB" sz="1400" b="1" dirty="0">
                <a:latin typeface="PT Sans Narrow" panose="020B0506020203020204" pitchFamily="34" charset="0"/>
              </a:rPr>
              <a:t>Ejecta</a:t>
            </a:r>
          </a:p>
        </p:txBody>
      </p:sp>
      <p:sp>
        <p:nvSpPr>
          <p:cNvPr id="20" name="TextBox 19">
            <a:extLst>
              <a:ext uri="{FF2B5EF4-FFF2-40B4-BE49-F238E27FC236}">
                <a16:creationId xmlns:a16="http://schemas.microsoft.com/office/drawing/2014/main" id="{7D4846B4-06B1-0668-0BF7-98EFBA22ED7F}"/>
              </a:ext>
            </a:extLst>
          </p:cNvPr>
          <p:cNvSpPr txBox="1"/>
          <p:nvPr/>
        </p:nvSpPr>
        <p:spPr>
          <a:xfrm>
            <a:off x="6763439" y="3689512"/>
            <a:ext cx="889619" cy="600164"/>
          </a:xfrm>
          <a:prstGeom prst="rect">
            <a:avLst/>
          </a:prstGeom>
          <a:noFill/>
        </p:spPr>
        <p:txBody>
          <a:bodyPr wrap="square" rtlCol="0">
            <a:spAutoFit/>
          </a:bodyPr>
          <a:lstStyle/>
          <a:p>
            <a:r>
              <a:rPr lang="en-GB" sz="1100" dirty="0">
                <a:latin typeface="PT Sans Narrow" panose="020B0506020203020204" pitchFamily="34" charset="0"/>
              </a:rPr>
              <a:t>Gravitational collapse of unstable walls</a:t>
            </a:r>
          </a:p>
        </p:txBody>
      </p:sp>
    </p:spTree>
    <p:extLst>
      <p:ext uri="{BB962C8B-B14F-4D97-AF65-F5344CB8AC3E}">
        <p14:creationId xmlns:p14="http://schemas.microsoft.com/office/powerpoint/2010/main" val="3745573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AB4D28DC30974F8DF13AF3195573DD" ma:contentTypeVersion="18" ma:contentTypeDescription="Create a new document." ma:contentTypeScope="" ma:versionID="d888e41d3f55a909ebdfc3b00035feb4">
  <xsd:schema xmlns:xsd="http://www.w3.org/2001/XMLSchema" xmlns:xs="http://www.w3.org/2001/XMLSchema" xmlns:p="http://schemas.microsoft.com/office/2006/metadata/properties" xmlns:ns2="f0cced3b-310d-45b8-97bf-d36cbbb5d34b" xmlns:ns3="991330b7-a67c-4846-8b6a-4c888ec2572d" targetNamespace="http://schemas.microsoft.com/office/2006/metadata/properties" ma:root="true" ma:fieldsID="e9229051f1779e83804e81888c05a1b1" ns2:_="" ns3:_="">
    <xsd:import namespace="f0cced3b-310d-45b8-97bf-d36cbbb5d34b"/>
    <xsd:import namespace="991330b7-a67c-4846-8b6a-4c888ec257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ced3b-310d-45b8-97bf-d36cbbb5d3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1330b7-a67c-4846-8b6a-4c888ec2572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0dfe62-da6c-4de2-96a7-2420381ab32d}" ma:internalName="TaxCatchAll" ma:showField="CatchAllData" ma:web="991330b7-a67c-4846-8b6a-4c888ec257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0cced3b-310d-45b8-97bf-d36cbbb5d34b">
      <Terms xmlns="http://schemas.microsoft.com/office/infopath/2007/PartnerControls"/>
    </lcf76f155ced4ddcb4097134ff3c332f>
    <TaxCatchAll xmlns="991330b7-a67c-4846-8b6a-4c888ec2572d" xsi:nil="true"/>
  </documentManagement>
</p:properties>
</file>

<file path=customXml/itemProps1.xml><?xml version="1.0" encoding="utf-8"?>
<ds:datastoreItem xmlns:ds="http://schemas.openxmlformats.org/officeDocument/2006/customXml" ds:itemID="{BD261BE5-87A3-4E42-BA11-65316B363B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cced3b-310d-45b8-97bf-d36cbbb5d34b"/>
    <ds:schemaRef ds:uri="991330b7-a67c-4846-8b6a-4c888ec257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457F0E-97F0-4485-B25F-31A7D2E14150}">
  <ds:schemaRefs>
    <ds:schemaRef ds:uri="http://schemas.microsoft.com/sharepoint/v3/contenttype/forms"/>
  </ds:schemaRefs>
</ds:datastoreItem>
</file>

<file path=customXml/itemProps3.xml><?xml version="1.0" encoding="utf-8"?>
<ds:datastoreItem xmlns:ds="http://schemas.openxmlformats.org/officeDocument/2006/customXml" ds:itemID="{5943A73E-F683-4A3C-906E-C085464C08DA}">
  <ds:schemaRefs>
    <ds:schemaRef ds:uri="http://purl.org/dc/terms/"/>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566e42e7-c805-40ce-84fc-c5f1ad7e7d37"/>
    <ds:schemaRef ds:uri="8475f584-5ee1-4deb-9656-023999baed1f"/>
    <ds:schemaRef ds:uri="http://purl.org/dc/dcmitype/"/>
    <ds:schemaRef ds:uri="f0cced3b-310d-45b8-97bf-d36cbbb5d34b"/>
    <ds:schemaRef ds:uri="991330b7-a67c-4846-8b6a-4c888ec2572d"/>
    <ds:schemaRef ds:uri="2da7201d-d60a-4146-be97-9ea9374f9178"/>
    <ds:schemaRef ds:uri="8fa6a52d-4a5d-4713-9358-4117419ca31e"/>
  </ds:schemaRefs>
</ds:datastoreItem>
</file>

<file path=docProps/app.xml><?xml version="1.0" encoding="utf-8"?>
<Properties xmlns="http://schemas.openxmlformats.org/officeDocument/2006/extended-properties" xmlns:vt="http://schemas.openxmlformats.org/officeDocument/2006/docPropsVTypes">
  <TotalTime>38513</TotalTime>
  <Words>1850</Words>
  <Application>Microsoft Office PowerPoint</Application>
  <PresentationFormat>Widescreen</PresentationFormat>
  <Paragraphs>184</Paragraphs>
  <Slides>19</Slides>
  <Notes>16</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Ana Pagu</cp:lastModifiedBy>
  <cp:revision>214</cp:revision>
  <dcterms:created xsi:type="dcterms:W3CDTF">2017-06-13T09:24:30Z</dcterms:created>
  <dcterms:modified xsi:type="dcterms:W3CDTF">2025-11-06T16:48:35Z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0x0101002AAB4D28DC30974F8DF13AF3195573DD</vt:lpwstr>
  </property>
  <property fmtid="{D5CDD505-2E9C-101B-9397-08002B2CF9AE}" pid="3" name="MediaServiceImageTags">
    <vt:lpwstr/>
  </property>
  <property fmtid="{D5CDD505-2E9C-101B-9397-08002B2CF9AE}" pid="4" name="Order">
    <vt:lpwstr>61200.0000000000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