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VEqt2Qksur4ejB/bFo6AzBgkI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1672FD-ACCF-462B-BACA-987C0BAD574F}">
  <a:tblStyle styleId="{611672FD-ACCF-462B-BACA-987C0BAD574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 b="off" i="off"/>
    </a:band2H>
    <a:band1V>
      <a:tcTxStyle b="off" i="off"/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 b="off" i="off"/>
      <a:tcStyle>
        <a:tcBdr>
          <a:lef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yellow sign with black text&#10;&#10;Description automatically generated" id="15" name="Google Shape;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59849" y="336430"/>
            <a:ext cx="1332151" cy="684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3"/>
          <p:cNvGrpSpPr/>
          <p:nvPr/>
        </p:nvGrpSpPr>
        <p:grpSpPr>
          <a:xfrm>
            <a:off x="10799476" y="-1"/>
            <a:ext cx="1392524" cy="6858001"/>
            <a:chOff x="10799476" y="-1"/>
            <a:chExt cx="1392524" cy="6858001"/>
          </a:xfrm>
        </p:grpSpPr>
        <p:sp>
          <p:nvSpPr>
            <p:cNvPr id="11" name="Google Shape;11;p13"/>
            <p:cNvSpPr/>
            <p:nvPr/>
          </p:nvSpPr>
          <p:spPr>
            <a:xfrm>
              <a:off x="10820400" y="-1"/>
              <a:ext cx="1371600" cy="6857999"/>
            </a:xfrm>
            <a:prstGeom prst="rect">
              <a:avLst/>
            </a:prstGeom>
            <a:solidFill>
              <a:srgbClr val="FBC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" name="Google Shape;12;p13"/>
            <p:cNvCxnSpPr/>
            <p:nvPr/>
          </p:nvCxnSpPr>
          <p:spPr>
            <a:xfrm rot="10800000">
              <a:off x="10799476" y="0"/>
              <a:ext cx="4256" cy="68580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3" name="Google Shape;13;p13"/>
          <p:cNvPicPr preferRelativeResize="0"/>
          <p:nvPr/>
        </p:nvPicPr>
        <p:blipFill rotWithShape="1">
          <a:blip r:embed="rId1">
            <a:alphaModFix/>
          </a:blip>
          <a:srcRect b="7182" l="2542" r="2726" t="1822"/>
          <a:stretch/>
        </p:blipFill>
        <p:spPr>
          <a:xfrm>
            <a:off x="10959096" y="5679492"/>
            <a:ext cx="1132309" cy="107431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5.jpg"/><Relationship Id="rId5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3.png"/><Relationship Id="rId13" Type="http://schemas.openxmlformats.org/officeDocument/2006/relationships/image" Target="../media/image16.jpg"/><Relationship Id="rId1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geolsocecn@gmail.com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7.jpg"/><Relationship Id="rId15" Type="http://schemas.openxmlformats.org/officeDocument/2006/relationships/image" Target="../media/image23.jpg"/><Relationship Id="rId14" Type="http://schemas.openxmlformats.org/officeDocument/2006/relationships/image" Target="../media/image26.jpg"/><Relationship Id="rId16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image" Target="../media/image9.jpg"/><Relationship Id="rId7" Type="http://schemas.openxmlformats.org/officeDocument/2006/relationships/image" Target="../media/image1.png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C3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8"/>
          <p:cNvPicPr preferRelativeResize="0"/>
          <p:nvPr/>
        </p:nvPicPr>
        <p:blipFill rotWithShape="1">
          <a:blip r:embed="rId3">
            <a:alphaModFix/>
          </a:blip>
          <a:srcRect b="0" l="56114" r="-1" t="72291"/>
          <a:stretch/>
        </p:blipFill>
        <p:spPr>
          <a:xfrm rot="10800000">
            <a:off x="7006548" y="3600450"/>
            <a:ext cx="5185452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/>
          <p:nvPr/>
        </p:nvSpPr>
        <p:spPr>
          <a:xfrm>
            <a:off x="328488" y="5229225"/>
            <a:ext cx="8879012" cy="1508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EARLY CAREER NETWORK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 the next generation of geoscientists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28"/>
          <p:cNvPicPr preferRelativeResize="0"/>
          <p:nvPr/>
        </p:nvPicPr>
        <p:blipFill rotWithShape="1">
          <a:blip r:embed="rId4">
            <a:alphaModFix/>
          </a:blip>
          <a:srcRect b="7182" l="2542" r="2726" t="1822"/>
          <a:stretch/>
        </p:blipFill>
        <p:spPr>
          <a:xfrm>
            <a:off x="494444" y="406743"/>
            <a:ext cx="2148012" cy="1845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sign with black text&#10;&#10;Description automatically generated" id="80" name="Google Shape;8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2189" y="406743"/>
            <a:ext cx="3583112" cy="18411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8"/>
          <p:cNvSpPr txBox="1"/>
          <p:nvPr/>
        </p:nvSpPr>
        <p:spPr>
          <a:xfrm>
            <a:off x="1568450" y="2828835"/>
            <a:ext cx="90551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Annual General Meeting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Thursday 23</a:t>
            </a:r>
            <a:r>
              <a:rPr b="1" baseline="30000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rd</a:t>
            </a:r>
            <a:r>
              <a:rPr b="1" i="0" lang="en-GB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May 2024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2"/>
          <p:cNvGrpSpPr/>
          <p:nvPr/>
        </p:nvGrpSpPr>
        <p:grpSpPr>
          <a:xfrm>
            <a:off x="134342" y="290648"/>
            <a:ext cx="10175157" cy="1277699"/>
            <a:chOff x="190583" y="148131"/>
            <a:chExt cx="10175157" cy="1277699"/>
          </a:xfrm>
        </p:grpSpPr>
        <p:sp>
          <p:nvSpPr>
            <p:cNvPr id="87" name="Google Shape;87;p2"/>
            <p:cNvSpPr txBox="1"/>
            <p:nvPr/>
          </p:nvSpPr>
          <p:spPr>
            <a:xfrm>
              <a:off x="278202" y="148131"/>
              <a:ext cx="10087538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fontScale="97500"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Montserrat"/>
                <a:buNone/>
              </a:pPr>
              <a:r>
                <a:rPr b="1" i="0" lang="en-GB" sz="36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is the Early Career Network?</a:t>
              </a:r>
              <a:endParaRPr b="1" i="0" sz="2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88" name="Google Shape;88;p2"/>
            <p:cNvGrpSpPr/>
            <p:nvPr/>
          </p:nvGrpSpPr>
          <p:grpSpPr>
            <a:xfrm>
              <a:off x="190583" y="719066"/>
              <a:ext cx="6947072" cy="706764"/>
              <a:chOff x="161979" y="688189"/>
              <a:chExt cx="3732062" cy="706764"/>
            </a:xfrm>
          </p:grpSpPr>
          <p:cxnSp>
            <p:nvCxnSpPr>
              <p:cNvPr id="89" name="Google Shape;89;p2"/>
              <p:cNvCxnSpPr/>
              <p:nvPr/>
            </p:nvCxnSpPr>
            <p:spPr>
              <a:xfrm>
                <a:off x="161979" y="797672"/>
                <a:ext cx="37320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>
                <a:off x="217249" y="688189"/>
                <a:ext cx="0" cy="7067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91" name="Google Shape;91;p2"/>
          <p:cNvSpPr txBox="1"/>
          <p:nvPr/>
        </p:nvSpPr>
        <p:spPr>
          <a:xfrm>
            <a:off x="398453" y="1115600"/>
            <a:ext cx="9893300" cy="5724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Formed in 2019 as a sub-group of the Geological Society of London, aimed principally at those within 10 years of completion since their first geoscience degree.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Aims &amp;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and support professional development and chartership of its members.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value for money for early career fellows of GSL.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diversity, inclusion and equality across geoscience.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Organise events and activities across the UK, including the annual </a:t>
            </a:r>
            <a:r>
              <a:rPr b="0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Career Geologist Award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with work placements, skill development and other aspects of employability.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Committee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of 10 members 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including 5 </a:t>
            </a:r>
            <a:r>
              <a:rPr b="0" i="1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officers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Chair, Vice-chair, Secretary, Treasurer, External Group Liaison.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fellows of GSL are eligible to stand for election to the committee.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 shall serve for a period of 3 years, and may be re-elected for a second 3-year term.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Officers will be appointed by internal vote on an annual basis.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Vice-Chair will succeed the Chair at the end of their 1-year term in that officer role.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to all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interested in the ECN activities, free of charge.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and/or preferential rates will be given primarily to Fellows or Candidate Fellows of the Geological Society.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7"/>
          <p:cNvGrpSpPr/>
          <p:nvPr/>
        </p:nvGrpSpPr>
        <p:grpSpPr>
          <a:xfrm>
            <a:off x="80780" y="-42334"/>
            <a:ext cx="10175157" cy="1277699"/>
            <a:chOff x="190583" y="148131"/>
            <a:chExt cx="10175157" cy="1277699"/>
          </a:xfrm>
        </p:grpSpPr>
        <p:sp>
          <p:nvSpPr>
            <p:cNvPr id="97" name="Google Shape;97;p7"/>
            <p:cNvSpPr txBox="1"/>
            <p:nvPr/>
          </p:nvSpPr>
          <p:spPr>
            <a:xfrm>
              <a:off x="278202" y="148131"/>
              <a:ext cx="10087538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fontScale="97500"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Montserrat"/>
                <a:buNone/>
              </a:pPr>
              <a:r>
                <a:rPr b="1" i="0" lang="en-GB" sz="36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2023-24 Year In-Review</a:t>
              </a:r>
              <a:endParaRPr b="1" i="0" sz="2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98" name="Google Shape;98;p7"/>
            <p:cNvGrpSpPr/>
            <p:nvPr/>
          </p:nvGrpSpPr>
          <p:grpSpPr>
            <a:xfrm>
              <a:off x="190583" y="719066"/>
              <a:ext cx="6947072" cy="706764"/>
              <a:chOff x="161979" y="688189"/>
              <a:chExt cx="3732062" cy="706764"/>
            </a:xfrm>
          </p:grpSpPr>
          <p:cxnSp>
            <p:nvCxnSpPr>
              <p:cNvPr id="99" name="Google Shape;99;p7"/>
              <p:cNvCxnSpPr/>
              <p:nvPr/>
            </p:nvCxnSpPr>
            <p:spPr>
              <a:xfrm>
                <a:off x="161979" y="797672"/>
                <a:ext cx="37320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00" name="Google Shape;100;p7"/>
              <p:cNvCxnSpPr/>
              <p:nvPr/>
            </p:nvCxnSpPr>
            <p:spPr>
              <a:xfrm>
                <a:off x="217249" y="688189"/>
                <a:ext cx="0" cy="7067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01" name="Google Shape;101;p7"/>
          <p:cNvSpPr txBox="1"/>
          <p:nvPr/>
        </p:nvSpPr>
        <p:spPr>
          <a:xfrm>
            <a:off x="469899" y="1141603"/>
            <a:ext cx="54588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committee members contributed to careers advice, CV workshops, and discussed the various sectors that a career in geoscience can lead 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to the ECN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Terms of Reference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Matthew Johnson resigned from the committee.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September 2023 saw 4 new committee members</a:t>
            </a:r>
            <a:b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 Awei Mabi, Jocelyn Barker, River Adler Stewart and Jean-Jaques Ferguson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Early Career Network attended the Geological Societies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Geoscience Careers Fair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November 2023.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Investing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our outreach capability and secured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funding for the coming year.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831" y="3939294"/>
            <a:ext cx="4391523" cy="2280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4831" y="990371"/>
            <a:ext cx="4440095" cy="243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idx="1" type="body"/>
          </p:nvPr>
        </p:nvSpPr>
        <p:spPr>
          <a:xfrm>
            <a:off x="594359" y="2224540"/>
            <a:ext cx="5700419" cy="4121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Huw has been an integral member of the ECN committee since its formation in 2018.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400"/>
              <a:t>Some achievements…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/>
              <a:t>Introduction to IOGas software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/>
              <a:t>QGIS for Geologists – ECN member discounts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/>
              <a:t>Hosting the Early Career Geologist Award 2022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/>
              <a:t>DeBeers Diamond Foundation Course</a:t>
            </a:r>
            <a:endParaRPr/>
          </a:p>
        </p:txBody>
      </p:sp>
      <p:sp>
        <p:nvSpPr>
          <p:cNvPr id="109" name="Google Shape;109;p29"/>
          <p:cNvSpPr txBox="1"/>
          <p:nvPr/>
        </p:nvSpPr>
        <p:spPr>
          <a:xfrm>
            <a:off x="594360" y="365125"/>
            <a:ext cx="937695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Huw Richards</a:t>
            </a:r>
            <a:b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Member </a:t>
            </a:r>
            <a:br>
              <a:rPr b="1" i="1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GB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2018 - 2024</a:t>
            </a:r>
            <a:endParaRPr b="1" i="1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7975" y="365132"/>
            <a:ext cx="4301847" cy="2599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29"/>
          <p:cNvGrpSpPr/>
          <p:nvPr/>
        </p:nvGrpSpPr>
        <p:grpSpPr>
          <a:xfrm>
            <a:off x="7677016" y="3601940"/>
            <a:ext cx="2952884" cy="2743995"/>
            <a:chOff x="-3668166" y="3229967"/>
            <a:chExt cx="1322227" cy="1228692"/>
          </a:xfrm>
        </p:grpSpPr>
        <p:pic>
          <p:nvPicPr>
            <p:cNvPr descr="A group of people posing for the camera&#10;&#10;Description automatically generated" id="112" name="Google Shape;112;p29"/>
            <p:cNvPicPr preferRelativeResize="0"/>
            <p:nvPr/>
          </p:nvPicPr>
          <p:blipFill rotWithShape="1">
            <a:blip r:embed="rId4">
              <a:alphaModFix/>
            </a:blip>
            <a:srcRect b="51867" l="42139" r="30866" t="27886"/>
            <a:stretch/>
          </p:blipFill>
          <p:spPr>
            <a:xfrm>
              <a:off x="-3442938" y="3229967"/>
              <a:ext cx="923522" cy="923524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3" name="Google Shape;113;p29"/>
            <p:cNvSpPr txBox="1"/>
            <p:nvPr/>
          </p:nvSpPr>
          <p:spPr>
            <a:xfrm>
              <a:off x="-3668166" y="4191266"/>
              <a:ext cx="1322227" cy="267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Huw Richards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Sr. Exploration Geologist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29"/>
            <p:cNvGrpSpPr/>
            <p:nvPr/>
          </p:nvGrpSpPr>
          <p:grpSpPr>
            <a:xfrm>
              <a:off x="-2703667" y="3911634"/>
              <a:ext cx="267392" cy="267393"/>
              <a:chOff x="0" y="0"/>
              <a:chExt cx="688458" cy="688458"/>
            </a:xfrm>
          </p:grpSpPr>
          <p:sp>
            <p:nvSpPr>
              <p:cNvPr id="115" name="Google Shape;115;p29"/>
              <p:cNvSpPr/>
              <p:nvPr/>
            </p:nvSpPr>
            <p:spPr>
              <a:xfrm>
                <a:off x="0" y="0"/>
                <a:ext cx="688458" cy="688458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Mining tools" id="116" name="Google Shape;116;p2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33350" y="127000"/>
                <a:ext cx="431800" cy="431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800100" y="365125"/>
            <a:ext cx="9563100" cy="1710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Matthew Sharp</a:t>
            </a:r>
            <a:br>
              <a:rPr lang="en-GB"/>
            </a:br>
            <a:r>
              <a:rPr b="1" i="1" lang="en-GB" sz="3200"/>
              <a:t>Chair of the ECN 2020 – 2024, Committee Member 2018-2020</a:t>
            </a:r>
            <a:endParaRPr b="1" i="1"/>
          </a:p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685800" y="2075687"/>
            <a:ext cx="6743700" cy="441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Matt has led the ECN as Chair through difficulties of Covid lockdowns and represented the group in the Professional &amp; Chartership committee, Regional Group meetings and steered the group’s activities as well as other GSL events.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Matt has been an unwavering support of the ECN, its committee and its members, providing career and chartership guidance and leading the group’s activities.</a:t>
            </a:r>
            <a:endParaRPr/>
          </a:p>
        </p:txBody>
      </p:sp>
      <p:grpSp>
        <p:nvGrpSpPr>
          <p:cNvPr id="123" name="Google Shape;123;p30"/>
          <p:cNvGrpSpPr/>
          <p:nvPr/>
        </p:nvGrpSpPr>
        <p:grpSpPr>
          <a:xfrm>
            <a:off x="7722487" y="2493501"/>
            <a:ext cx="2907413" cy="3450100"/>
            <a:chOff x="515508" y="1241929"/>
            <a:chExt cx="936117" cy="1110849"/>
          </a:xfrm>
        </p:grpSpPr>
        <p:pic>
          <p:nvPicPr>
            <p:cNvPr descr="A person standing in front of a mountain&#10;&#10;Description automatically generated" id="124" name="Google Shape;124;p30"/>
            <p:cNvPicPr preferRelativeResize="0"/>
            <p:nvPr/>
          </p:nvPicPr>
          <p:blipFill rotWithShape="1">
            <a:blip r:embed="rId3">
              <a:alphaModFix/>
            </a:blip>
            <a:srcRect b="5976" l="1590" r="2262" t="17900"/>
            <a:stretch/>
          </p:blipFill>
          <p:spPr>
            <a:xfrm>
              <a:off x="515508" y="1241929"/>
              <a:ext cx="875009" cy="92354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5" name="Google Shape;125;p30"/>
            <p:cNvSpPr txBox="1"/>
            <p:nvPr/>
          </p:nvSpPr>
          <p:spPr>
            <a:xfrm>
              <a:off x="515508" y="2182846"/>
              <a:ext cx="936117" cy="1699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Matt Sharp</a:t>
              </a:r>
              <a:endParaRPr b="1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CTO, Hotspur Geothermal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" name="Google Shape;126;p30"/>
            <p:cNvGrpSpPr/>
            <p:nvPr/>
          </p:nvGrpSpPr>
          <p:grpSpPr>
            <a:xfrm>
              <a:off x="1168390" y="1904410"/>
              <a:ext cx="267400" cy="267400"/>
              <a:chOff x="0" y="0"/>
              <a:chExt cx="466725" cy="466725"/>
            </a:xfrm>
          </p:grpSpPr>
          <p:sp>
            <p:nvSpPr>
              <p:cNvPr id="127" name="Google Shape;127;p30"/>
              <p:cNvSpPr/>
              <p:nvPr/>
            </p:nvSpPr>
            <p:spPr>
              <a:xfrm>
                <a:off x="0" y="0"/>
                <a:ext cx="466725" cy="466725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Thermometer" id="128" name="Google Shape;128;p3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4951" y="52465"/>
                <a:ext cx="323850" cy="323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31"/>
          <p:cNvGrpSpPr/>
          <p:nvPr/>
        </p:nvGrpSpPr>
        <p:grpSpPr>
          <a:xfrm>
            <a:off x="80780" y="-42334"/>
            <a:ext cx="10175157" cy="1277699"/>
            <a:chOff x="190583" y="148131"/>
            <a:chExt cx="10175157" cy="1277699"/>
          </a:xfrm>
        </p:grpSpPr>
        <p:sp>
          <p:nvSpPr>
            <p:cNvPr id="134" name="Google Shape;134;p31"/>
            <p:cNvSpPr txBox="1"/>
            <p:nvPr/>
          </p:nvSpPr>
          <p:spPr>
            <a:xfrm>
              <a:off x="278202" y="148131"/>
              <a:ext cx="10087538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 fontScale="97500"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Montserrat"/>
                <a:buNone/>
              </a:pPr>
              <a:r>
                <a:rPr b="1" i="0" lang="en-GB" sz="36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2024-25 Year Ahead</a:t>
              </a:r>
              <a:endParaRPr b="1" i="0" sz="2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35" name="Google Shape;135;p31"/>
            <p:cNvGrpSpPr/>
            <p:nvPr/>
          </p:nvGrpSpPr>
          <p:grpSpPr>
            <a:xfrm>
              <a:off x="190583" y="719066"/>
              <a:ext cx="6947072" cy="706764"/>
              <a:chOff x="161979" y="688189"/>
              <a:chExt cx="3732062" cy="706764"/>
            </a:xfrm>
          </p:grpSpPr>
          <p:cxnSp>
            <p:nvCxnSpPr>
              <p:cNvPr id="136" name="Google Shape;136;p31"/>
              <p:cNvCxnSpPr/>
              <p:nvPr/>
            </p:nvCxnSpPr>
            <p:spPr>
              <a:xfrm>
                <a:off x="161979" y="797672"/>
                <a:ext cx="37320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p31"/>
              <p:cNvCxnSpPr/>
              <p:nvPr/>
            </p:nvCxnSpPr>
            <p:spPr>
              <a:xfrm>
                <a:off x="217249" y="688189"/>
                <a:ext cx="0" cy="7067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aphicFrame>
        <p:nvGraphicFramePr>
          <p:cNvPr id="138" name="Google Shape;138;p31"/>
          <p:cNvGraphicFramePr/>
          <p:nvPr/>
        </p:nvGraphicFramePr>
        <p:xfrm>
          <a:off x="328040" y="17679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{611672FD-ACCF-462B-BACA-987C0BAD574F}</a:tableStyleId>
              </a:tblPr>
              <a:tblGrid>
                <a:gridCol w="2572950"/>
                <a:gridCol w="4061275"/>
                <a:gridCol w="2037350"/>
                <a:gridCol w="1620250"/>
              </a:tblGrid>
              <a:tr h="613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Month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Planned Activities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Estimated Costs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3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Remaining Budget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C300"/>
                    </a:solidFill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January 2024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Reset of annual budget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£1000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February / March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Design and purchase of event banners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180.00 (Design)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93.96 (purchase 2#)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£726.80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April 2024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Sponsorship from Arcadis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£833.33 added to budget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£1560.13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May 2024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Early Career Geologist Award 2024 &amp; AGM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£735.12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£825.01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July / August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ECN Careers Advice &amp; Summer Social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£300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£425.01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September 2024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ECN Public Lecture –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</a:rPr>
                        <a:t> Topic &amp; Speaker TBC</a:t>
                      </a:r>
                      <a:b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</a:b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Burlington House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£100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£325.01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November 2024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Geological Society – Careers Day 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£100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£225.01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December 2024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ECN Winter Networking Social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£225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</a:rPr>
                        <a:t>0.01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9" name="Google Shape;139;p31"/>
          <p:cNvSpPr txBox="1"/>
          <p:nvPr/>
        </p:nvSpPr>
        <p:spPr>
          <a:xfrm>
            <a:off x="328040" y="987816"/>
            <a:ext cx="70887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Events &amp; Financial plan presented by ECN Treasurer River</a:t>
            </a:r>
            <a:r>
              <a:rPr b="0" i="0" lang="en-GB" sz="16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Stewart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>
            <a:off x="289401" y="782618"/>
            <a:ext cx="6313655" cy="5727512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1"/>
          <p:cNvGrpSpPr/>
          <p:nvPr/>
        </p:nvGrpSpPr>
        <p:grpSpPr>
          <a:xfrm>
            <a:off x="80780" y="-42334"/>
            <a:ext cx="10627806" cy="1277699"/>
            <a:chOff x="190583" y="148131"/>
            <a:chExt cx="10175157" cy="1277699"/>
          </a:xfrm>
        </p:grpSpPr>
        <p:sp>
          <p:nvSpPr>
            <p:cNvPr id="146" name="Google Shape;146;p11"/>
            <p:cNvSpPr txBox="1"/>
            <p:nvPr/>
          </p:nvSpPr>
          <p:spPr>
            <a:xfrm>
              <a:off x="278202" y="148131"/>
              <a:ext cx="10087538" cy="7154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Montserrat"/>
                <a:buNone/>
              </a:pPr>
              <a:r>
                <a:rPr b="1" i="0" lang="en-GB" sz="3600" u="none" cap="none" strike="noStrik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Meet the Committee 2024</a:t>
              </a:r>
              <a:endParaRPr b="1" i="0" sz="20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47" name="Google Shape;147;p11"/>
            <p:cNvGrpSpPr/>
            <p:nvPr/>
          </p:nvGrpSpPr>
          <p:grpSpPr>
            <a:xfrm>
              <a:off x="190583" y="719066"/>
              <a:ext cx="6947072" cy="706764"/>
              <a:chOff x="161979" y="688189"/>
              <a:chExt cx="3732062" cy="706764"/>
            </a:xfrm>
          </p:grpSpPr>
          <p:cxnSp>
            <p:nvCxnSpPr>
              <p:cNvPr id="148" name="Google Shape;148;p11"/>
              <p:cNvCxnSpPr/>
              <p:nvPr/>
            </p:nvCxnSpPr>
            <p:spPr>
              <a:xfrm>
                <a:off x="161979" y="797672"/>
                <a:ext cx="373206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9" name="Google Shape;149;p11"/>
              <p:cNvCxnSpPr/>
              <p:nvPr/>
            </p:nvCxnSpPr>
            <p:spPr>
              <a:xfrm>
                <a:off x="217249" y="688189"/>
                <a:ext cx="0" cy="70676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C0C0C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50" name="Google Shape;150;p11"/>
          <p:cNvSpPr txBox="1"/>
          <p:nvPr/>
        </p:nvSpPr>
        <p:spPr>
          <a:xfrm>
            <a:off x="6677040" y="782618"/>
            <a:ext cx="4019142" cy="6093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b="1" i="0" lang="en-GB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Would you like to join the ECN Committee?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(3-Year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2024-27) 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Apply via email to </a:t>
            </a:r>
            <a:r>
              <a:rPr b="0" i="0" lang="en-GB" sz="18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geolsocecn@gmail.com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Introduction and background, including why you would like to join the ECN Committee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Positions available: External Group Liaison, Vice-Chair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Max 1 A4 page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Deadline: 18</a:t>
            </a:r>
            <a:r>
              <a:rPr b="0" baseline="3000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June 2024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" name="Google Shape;151;p11"/>
          <p:cNvGrpSpPr/>
          <p:nvPr/>
        </p:nvGrpSpPr>
        <p:grpSpPr>
          <a:xfrm>
            <a:off x="4865322" y="2745765"/>
            <a:ext cx="1649937" cy="1610059"/>
            <a:chOff x="-3025546" y="4823231"/>
            <a:chExt cx="1649937" cy="1610059"/>
          </a:xfrm>
        </p:grpSpPr>
        <p:sp>
          <p:nvSpPr>
            <p:cNvPr id="152" name="Google Shape;152;p11"/>
            <p:cNvSpPr txBox="1"/>
            <p:nvPr/>
          </p:nvSpPr>
          <p:spPr>
            <a:xfrm>
              <a:off x="-3025546" y="5809229"/>
              <a:ext cx="1649937" cy="624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Ayesha Landon-Browne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PhD Candidate &amp; Exploration Geologist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11"/>
            <p:cNvPicPr preferRelativeResize="0"/>
            <p:nvPr/>
          </p:nvPicPr>
          <p:blipFill rotWithShape="1">
            <a:blip r:embed="rId4">
              <a:alphaModFix/>
            </a:blip>
            <a:srcRect b="10876" l="0" r="0" t="922"/>
            <a:stretch/>
          </p:blipFill>
          <p:spPr>
            <a:xfrm>
              <a:off x="-2692086" y="4823231"/>
              <a:ext cx="928289" cy="923524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54" name="Google Shape;154;p11"/>
            <p:cNvGrpSpPr/>
            <p:nvPr/>
          </p:nvGrpSpPr>
          <p:grpSpPr>
            <a:xfrm>
              <a:off x="-2059758" y="5516215"/>
              <a:ext cx="267392" cy="267393"/>
              <a:chOff x="0" y="0"/>
              <a:chExt cx="466725" cy="466725"/>
            </a:xfrm>
          </p:grpSpPr>
          <p:sp>
            <p:nvSpPr>
              <p:cNvPr id="155" name="Google Shape;155;p11"/>
              <p:cNvSpPr/>
              <p:nvPr/>
            </p:nvSpPr>
            <p:spPr>
              <a:xfrm>
                <a:off x="0" y="0"/>
                <a:ext cx="466725" cy="466725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Books with solid fill" id="156" name="Google Shape;156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7955" y="64395"/>
                <a:ext cx="340360" cy="3403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7" name="Google Shape;157;p11"/>
          <p:cNvGrpSpPr/>
          <p:nvPr/>
        </p:nvGrpSpPr>
        <p:grpSpPr>
          <a:xfrm>
            <a:off x="1999031" y="4568826"/>
            <a:ext cx="1548593" cy="1533461"/>
            <a:chOff x="942121" y="2627219"/>
            <a:chExt cx="1548593" cy="1533461"/>
          </a:xfrm>
        </p:grpSpPr>
        <p:sp>
          <p:nvSpPr>
            <p:cNvPr id="158" name="Google Shape;158;p11"/>
            <p:cNvSpPr txBox="1"/>
            <p:nvPr/>
          </p:nvSpPr>
          <p:spPr>
            <a:xfrm>
              <a:off x="942121" y="3599603"/>
              <a:ext cx="1548593" cy="5610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Harriet Warnock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Civil Engineer</a:t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1229853" y="2627219"/>
              <a:ext cx="867183" cy="923524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oogle Shape;160;p11"/>
            <p:cNvGrpSpPr/>
            <p:nvPr/>
          </p:nvGrpSpPr>
          <p:grpSpPr>
            <a:xfrm>
              <a:off x="1915328" y="3310128"/>
              <a:ext cx="267805" cy="267806"/>
              <a:chOff x="0" y="132798"/>
              <a:chExt cx="466725" cy="466725"/>
            </a:xfrm>
          </p:grpSpPr>
          <p:sp>
            <p:nvSpPr>
              <p:cNvPr id="161" name="Google Shape;161;p11"/>
              <p:cNvSpPr/>
              <p:nvPr/>
            </p:nvSpPr>
            <p:spPr>
              <a:xfrm>
                <a:off x="0" y="132798"/>
                <a:ext cx="466725" cy="466725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onstruction worker" id="162" name="Google Shape;162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6200" y="242865"/>
                <a:ext cx="323850" cy="3238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3" name="Google Shape;163;p11"/>
          <p:cNvGrpSpPr/>
          <p:nvPr/>
        </p:nvGrpSpPr>
        <p:grpSpPr>
          <a:xfrm>
            <a:off x="554994" y="2764334"/>
            <a:ext cx="1322227" cy="1535519"/>
            <a:chOff x="1678490" y="5296225"/>
            <a:chExt cx="1322227" cy="1535519"/>
          </a:xfrm>
        </p:grpSpPr>
        <p:sp>
          <p:nvSpPr>
            <p:cNvPr id="164" name="Google Shape;164;p11"/>
            <p:cNvSpPr/>
            <p:nvPr/>
          </p:nvSpPr>
          <p:spPr>
            <a:xfrm>
              <a:off x="1874677" y="5296225"/>
              <a:ext cx="867183" cy="923524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1"/>
            <p:cNvSpPr txBox="1"/>
            <p:nvPr/>
          </p:nvSpPr>
          <p:spPr>
            <a:xfrm>
              <a:off x="1678490" y="6282223"/>
              <a:ext cx="1322227" cy="549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 Awei Mabi</a:t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Senior Lecturer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2537912" y="6001478"/>
              <a:ext cx="267392" cy="267393"/>
            </a:xfrm>
            <a:prstGeom prst="ellipse">
              <a:avLst/>
            </a:prstGeom>
            <a:solidFill>
              <a:srgbClr val="FBC300"/>
            </a:solidFill>
            <a:ln cap="flat" cmpd="sng" w="12700">
              <a:solidFill>
                <a:srgbClr val="FBC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1"/>
          <p:cNvGrpSpPr/>
          <p:nvPr/>
        </p:nvGrpSpPr>
        <p:grpSpPr>
          <a:xfrm>
            <a:off x="635172" y="917979"/>
            <a:ext cx="1138364" cy="1496603"/>
            <a:chOff x="-1953168" y="1531164"/>
            <a:chExt cx="1138364" cy="1496603"/>
          </a:xfrm>
        </p:grpSpPr>
        <p:pic>
          <p:nvPicPr>
            <p:cNvPr descr="A person in a black shirt&#10;&#10;Description automatically generated" id="168" name="Google Shape;168;p11"/>
            <p:cNvPicPr preferRelativeResize="0"/>
            <p:nvPr/>
          </p:nvPicPr>
          <p:blipFill rotWithShape="1">
            <a:blip r:embed="rId9">
              <a:alphaModFix/>
            </a:blip>
            <a:srcRect b="23173" l="2555" r="2269" t="5291"/>
            <a:stretch/>
          </p:blipFill>
          <p:spPr>
            <a:xfrm>
              <a:off x="-1858597" y="1531164"/>
              <a:ext cx="949222" cy="957747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9" name="Google Shape;169;p11"/>
            <p:cNvSpPr txBox="1"/>
            <p:nvPr/>
          </p:nvSpPr>
          <p:spPr>
            <a:xfrm>
              <a:off x="-1953168" y="2485599"/>
              <a:ext cx="1138364" cy="542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Chair: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Dan Hope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Senior Consultant (Site Investigation)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11"/>
            <p:cNvGrpSpPr/>
            <p:nvPr/>
          </p:nvGrpSpPr>
          <p:grpSpPr>
            <a:xfrm>
              <a:off x="-1250840" y="2222036"/>
              <a:ext cx="267400" cy="267400"/>
              <a:chOff x="0" y="0"/>
              <a:chExt cx="466725" cy="466725"/>
            </a:xfrm>
          </p:grpSpPr>
          <p:sp>
            <p:nvSpPr>
              <p:cNvPr id="171" name="Google Shape;171;p11"/>
              <p:cNvSpPr/>
              <p:nvPr/>
            </p:nvSpPr>
            <p:spPr>
              <a:xfrm>
                <a:off x="0" y="0"/>
                <a:ext cx="466725" cy="466725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onstruction worker" id="172" name="Google Shape;172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6200" y="110066"/>
                <a:ext cx="323850" cy="323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3" name="Google Shape;173;p11"/>
          <p:cNvGrpSpPr/>
          <p:nvPr/>
        </p:nvGrpSpPr>
        <p:grpSpPr>
          <a:xfrm>
            <a:off x="1959408" y="2764334"/>
            <a:ext cx="1548638" cy="1514264"/>
            <a:chOff x="1731964" y="1241929"/>
            <a:chExt cx="1548638" cy="1514264"/>
          </a:xfrm>
        </p:grpSpPr>
        <p:pic>
          <p:nvPicPr>
            <p:cNvPr id="174" name="Google Shape;174;p11"/>
            <p:cNvPicPr preferRelativeResize="0"/>
            <p:nvPr/>
          </p:nvPicPr>
          <p:blipFill rotWithShape="1">
            <a:blip r:embed="rId10">
              <a:alphaModFix/>
            </a:blip>
            <a:srcRect b="257" l="0" r="0" t="258"/>
            <a:stretch/>
          </p:blipFill>
          <p:spPr>
            <a:xfrm>
              <a:off x="2032497" y="1241929"/>
              <a:ext cx="867208" cy="923115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5" name="Google Shape;175;p11"/>
            <p:cNvSpPr txBox="1"/>
            <p:nvPr/>
          </p:nvSpPr>
          <p:spPr>
            <a:xfrm>
              <a:off x="1731964" y="2206658"/>
              <a:ext cx="1548638" cy="549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Alex Christopher 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Senior Multi-Commodity Analyst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" name="Google Shape;176;p11"/>
            <p:cNvGrpSpPr/>
            <p:nvPr/>
          </p:nvGrpSpPr>
          <p:grpSpPr>
            <a:xfrm>
              <a:off x="2694980" y="1933214"/>
              <a:ext cx="267400" cy="267400"/>
              <a:chOff x="0" y="0"/>
              <a:chExt cx="688458" cy="688458"/>
            </a:xfrm>
          </p:grpSpPr>
          <p:sp>
            <p:nvSpPr>
              <p:cNvPr id="177" name="Google Shape;177;p11"/>
              <p:cNvSpPr/>
              <p:nvPr/>
            </p:nvSpPr>
            <p:spPr>
              <a:xfrm>
                <a:off x="0" y="0"/>
                <a:ext cx="688458" cy="688458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Mining tools" id="178" name="Google Shape;178;p1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33350" y="127000"/>
                <a:ext cx="431800" cy="431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79" name="Google Shape;179;p11"/>
          <p:cNvSpPr txBox="1"/>
          <p:nvPr/>
        </p:nvSpPr>
        <p:spPr>
          <a:xfrm>
            <a:off x="3525579" y="1845420"/>
            <a:ext cx="1478242" cy="542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Treasurer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River Adler Stewart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Undergraduate Student, University of Portsmouth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11"/>
          <p:cNvGrpSpPr/>
          <p:nvPr/>
        </p:nvGrpSpPr>
        <p:grpSpPr>
          <a:xfrm>
            <a:off x="481404" y="4568826"/>
            <a:ext cx="1406735" cy="1571721"/>
            <a:chOff x="3109983" y="2830410"/>
            <a:chExt cx="1406735" cy="1571721"/>
          </a:xfrm>
        </p:grpSpPr>
        <p:pic>
          <p:nvPicPr>
            <p:cNvPr descr="A person holding a stick&#10;&#10;Description automatically generated with low confidence" id="181" name="Google Shape;181;p11"/>
            <p:cNvPicPr preferRelativeResize="0"/>
            <p:nvPr/>
          </p:nvPicPr>
          <p:blipFill rotWithShape="1">
            <a:blip r:embed="rId12">
              <a:alphaModFix/>
            </a:blip>
            <a:srcRect b="0" l="5326" r="19670" t="0"/>
            <a:stretch/>
          </p:blipFill>
          <p:spPr>
            <a:xfrm>
              <a:off x="3321833" y="2830410"/>
              <a:ext cx="923522" cy="923524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2" name="Google Shape;182;p11"/>
            <p:cNvSpPr txBox="1"/>
            <p:nvPr/>
          </p:nvSpPr>
          <p:spPr>
            <a:xfrm>
              <a:off x="3109983" y="3778070"/>
              <a:ext cx="1406735" cy="624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Dr. Simon Groom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Engineering Geologist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Google Shape;183;p11"/>
            <p:cNvGrpSpPr/>
            <p:nvPr/>
          </p:nvGrpSpPr>
          <p:grpSpPr>
            <a:xfrm>
              <a:off x="4035690" y="3510265"/>
              <a:ext cx="267805" cy="267806"/>
              <a:chOff x="0" y="0"/>
              <a:chExt cx="466725" cy="466725"/>
            </a:xfrm>
          </p:grpSpPr>
          <p:sp>
            <p:nvSpPr>
              <p:cNvPr id="184" name="Google Shape;184;p11"/>
              <p:cNvSpPr/>
              <p:nvPr/>
            </p:nvSpPr>
            <p:spPr>
              <a:xfrm>
                <a:off x="0" y="0"/>
                <a:ext cx="466725" cy="466725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Construction worker" id="185" name="Google Shape;185;p1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76200" y="110066"/>
                <a:ext cx="323850" cy="3238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6" name="Google Shape;186;p11"/>
          <p:cNvGrpSpPr/>
          <p:nvPr/>
        </p:nvGrpSpPr>
        <p:grpSpPr>
          <a:xfrm>
            <a:off x="3803402" y="896409"/>
            <a:ext cx="875503" cy="929568"/>
            <a:chOff x="3866149" y="887349"/>
            <a:chExt cx="875503" cy="929568"/>
          </a:xfrm>
        </p:grpSpPr>
        <p:sp>
          <p:nvSpPr>
            <p:cNvPr id="187" name="Google Shape;187;p11"/>
            <p:cNvSpPr/>
            <p:nvPr/>
          </p:nvSpPr>
          <p:spPr>
            <a:xfrm>
              <a:off x="3866149" y="887349"/>
              <a:ext cx="867183" cy="923524"/>
            </a:xfrm>
            <a:prstGeom prst="ellipse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11"/>
            <p:cNvGrpSpPr/>
            <p:nvPr/>
          </p:nvGrpSpPr>
          <p:grpSpPr>
            <a:xfrm>
              <a:off x="4474260" y="1549524"/>
              <a:ext cx="267392" cy="267393"/>
              <a:chOff x="0" y="0"/>
              <a:chExt cx="466725" cy="466725"/>
            </a:xfrm>
          </p:grpSpPr>
          <p:sp>
            <p:nvSpPr>
              <p:cNvPr id="189" name="Google Shape;189;p11"/>
              <p:cNvSpPr/>
              <p:nvPr/>
            </p:nvSpPr>
            <p:spPr>
              <a:xfrm>
                <a:off x="0" y="0"/>
                <a:ext cx="466725" cy="466725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Books with solid fill" id="190" name="Google Shape;190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7955" y="64395"/>
                <a:ext cx="340360" cy="3403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11"/>
          <p:cNvGrpSpPr/>
          <p:nvPr/>
        </p:nvGrpSpPr>
        <p:grpSpPr>
          <a:xfrm>
            <a:off x="1991678" y="908092"/>
            <a:ext cx="1478242" cy="1490215"/>
            <a:chOff x="1799800" y="883650"/>
            <a:chExt cx="1478242" cy="1490215"/>
          </a:xfrm>
        </p:grpSpPr>
        <p:sp>
          <p:nvSpPr>
            <p:cNvPr id="192" name="Google Shape;192;p11"/>
            <p:cNvSpPr txBox="1"/>
            <p:nvPr/>
          </p:nvSpPr>
          <p:spPr>
            <a:xfrm>
              <a:off x="1799800" y="1831712"/>
              <a:ext cx="1478242" cy="542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Secretary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Jean-Jaques Ferguson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Exploration Geologist</a:t>
              </a:r>
              <a:endPara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090289" y="883650"/>
              <a:ext cx="867183" cy="923524"/>
            </a:xfrm>
            <a:prstGeom prst="ellipse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4" name="Google Shape;194;p11"/>
            <p:cNvGrpSpPr/>
            <p:nvPr/>
          </p:nvGrpSpPr>
          <p:grpSpPr>
            <a:xfrm>
              <a:off x="2766895" y="1518150"/>
              <a:ext cx="267805" cy="267806"/>
              <a:chOff x="2766895" y="1518150"/>
              <a:chExt cx="267805" cy="267806"/>
            </a:xfrm>
          </p:grpSpPr>
          <p:sp>
            <p:nvSpPr>
              <p:cNvPr id="195" name="Google Shape;195;p11"/>
              <p:cNvSpPr/>
              <p:nvPr/>
            </p:nvSpPr>
            <p:spPr>
              <a:xfrm>
                <a:off x="2766895" y="1518150"/>
                <a:ext cx="267805" cy="267806"/>
              </a:xfrm>
              <a:prstGeom prst="ellipse">
                <a:avLst/>
              </a:prstGeom>
              <a:solidFill>
                <a:srgbClr val="FBC300"/>
              </a:solidFill>
              <a:ln cap="flat" cmpd="sng" w="12700">
                <a:solidFill>
                  <a:srgbClr val="FBC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Mining tools" id="196" name="Google Shape;196;p1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814032" y="1575453"/>
                <a:ext cx="167713" cy="1677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7" name="Google Shape;197;p11"/>
          <p:cNvGrpSpPr/>
          <p:nvPr/>
        </p:nvGrpSpPr>
        <p:grpSpPr>
          <a:xfrm>
            <a:off x="3508047" y="2786293"/>
            <a:ext cx="1495774" cy="1495744"/>
            <a:chOff x="1582644" y="5296225"/>
            <a:chExt cx="1495774" cy="1495744"/>
          </a:xfrm>
        </p:grpSpPr>
        <p:sp>
          <p:nvSpPr>
            <p:cNvPr id="198" name="Google Shape;198;p11"/>
            <p:cNvSpPr/>
            <p:nvPr/>
          </p:nvSpPr>
          <p:spPr>
            <a:xfrm>
              <a:off x="1874677" y="5296225"/>
              <a:ext cx="867183" cy="923524"/>
            </a:xfrm>
            <a:prstGeom prst="ellipse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1"/>
            <p:cNvSpPr txBox="1"/>
            <p:nvPr/>
          </p:nvSpPr>
          <p:spPr>
            <a:xfrm>
              <a:off x="1582644" y="6242448"/>
              <a:ext cx="1495774" cy="549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Jocelyn Barker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Sustainability Consultant</a:t>
              </a:r>
              <a:endParaRPr b="0" i="1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537912" y="6001478"/>
              <a:ext cx="267392" cy="267393"/>
            </a:xfrm>
            <a:prstGeom prst="ellipse">
              <a:avLst/>
            </a:prstGeom>
            <a:solidFill>
              <a:srgbClr val="FBC300"/>
            </a:solidFill>
            <a:ln cap="flat" cmpd="sng" w="12700">
              <a:solidFill>
                <a:srgbClr val="FBC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1"/>
          <p:cNvGrpSpPr/>
          <p:nvPr/>
        </p:nvGrpSpPr>
        <p:grpSpPr>
          <a:xfrm>
            <a:off x="3572557" y="4565496"/>
            <a:ext cx="1322227" cy="1500511"/>
            <a:chOff x="1678490" y="5296225"/>
            <a:chExt cx="1322227" cy="1500511"/>
          </a:xfrm>
        </p:grpSpPr>
        <p:sp>
          <p:nvSpPr>
            <p:cNvPr id="202" name="Google Shape;202;p11"/>
            <p:cNvSpPr/>
            <p:nvPr/>
          </p:nvSpPr>
          <p:spPr>
            <a:xfrm>
              <a:off x="1874677" y="5296225"/>
              <a:ext cx="867183" cy="923524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1"/>
            <p:cNvSpPr txBox="1"/>
            <p:nvPr/>
          </p:nvSpPr>
          <p:spPr>
            <a:xfrm>
              <a:off x="1678490" y="6247215"/>
              <a:ext cx="1322227" cy="549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Vacant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1"/>
            <p:cNvSpPr txBox="1"/>
            <p:nvPr/>
          </p:nvSpPr>
          <p:spPr>
            <a:xfrm>
              <a:off x="1862966" y="5613058"/>
              <a:ext cx="1102426" cy="267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VACANT</a:t>
              </a:r>
              <a:endPara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2537912" y="6001478"/>
              <a:ext cx="267392" cy="267393"/>
            </a:xfrm>
            <a:prstGeom prst="ellipse">
              <a:avLst/>
            </a:prstGeom>
            <a:solidFill>
              <a:srgbClr val="FBC300"/>
            </a:solidFill>
            <a:ln cap="flat" cmpd="sng" w="12700">
              <a:solidFill>
                <a:srgbClr val="FBC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Question Mark with solid fill" id="206" name="Google Shape;206;p1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583672" y="6053667"/>
              <a:ext cx="182017" cy="1820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11"/>
          <p:cNvGrpSpPr/>
          <p:nvPr/>
        </p:nvGrpSpPr>
        <p:grpSpPr>
          <a:xfrm>
            <a:off x="4986654" y="893413"/>
            <a:ext cx="1322227" cy="1535519"/>
            <a:chOff x="1678490" y="5296225"/>
            <a:chExt cx="1322227" cy="1535519"/>
          </a:xfrm>
        </p:grpSpPr>
        <p:sp>
          <p:nvSpPr>
            <p:cNvPr id="208" name="Google Shape;208;p11"/>
            <p:cNvSpPr/>
            <p:nvPr/>
          </p:nvSpPr>
          <p:spPr>
            <a:xfrm>
              <a:off x="1874677" y="5296225"/>
              <a:ext cx="867183" cy="923524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1"/>
            <p:cNvSpPr txBox="1"/>
            <p:nvPr/>
          </p:nvSpPr>
          <p:spPr>
            <a:xfrm>
              <a:off x="1678490" y="6282223"/>
              <a:ext cx="1322227" cy="549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External Group Liaison: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Vacant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1862966" y="5613058"/>
              <a:ext cx="1102426" cy="267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VACANT</a:t>
              </a:r>
              <a:endPara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2537912" y="6001478"/>
              <a:ext cx="267392" cy="267393"/>
            </a:xfrm>
            <a:prstGeom prst="ellipse">
              <a:avLst/>
            </a:prstGeom>
            <a:solidFill>
              <a:srgbClr val="FBC300"/>
            </a:solidFill>
            <a:ln cap="flat" cmpd="sng" w="12700">
              <a:solidFill>
                <a:srgbClr val="FBC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Question Mark with solid fill" id="212" name="Google Shape;212;p1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593099" y="6053667"/>
              <a:ext cx="182017" cy="18201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onstruction worker" id="213" name="Google Shape;21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5031" y="3537194"/>
            <a:ext cx="185824" cy="1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s with solid fill" id="214" name="Google Shape;21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58492" y="3514820"/>
            <a:ext cx="194996" cy="194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11"/>
          <p:cNvGrpSpPr/>
          <p:nvPr/>
        </p:nvGrpSpPr>
        <p:grpSpPr>
          <a:xfrm>
            <a:off x="5012284" y="4565986"/>
            <a:ext cx="1322227" cy="1500022"/>
            <a:chOff x="1682354" y="5296225"/>
            <a:chExt cx="1322227" cy="1500022"/>
          </a:xfrm>
        </p:grpSpPr>
        <p:sp>
          <p:nvSpPr>
            <p:cNvPr id="216" name="Google Shape;216;p11"/>
            <p:cNvSpPr/>
            <p:nvPr/>
          </p:nvSpPr>
          <p:spPr>
            <a:xfrm>
              <a:off x="1874677" y="5296225"/>
              <a:ext cx="867183" cy="923524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1682354" y="6246726"/>
              <a:ext cx="1322227" cy="549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Committee Member: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Vacant</a:t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1"/>
            <p:cNvSpPr txBox="1"/>
            <p:nvPr/>
          </p:nvSpPr>
          <p:spPr>
            <a:xfrm>
              <a:off x="1862966" y="5613058"/>
              <a:ext cx="1102426" cy="267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VACANT</a:t>
              </a:r>
              <a:endPara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537912" y="6001478"/>
              <a:ext cx="267392" cy="267393"/>
            </a:xfrm>
            <a:prstGeom prst="ellipse">
              <a:avLst/>
            </a:prstGeom>
            <a:solidFill>
              <a:srgbClr val="FBC300"/>
            </a:solidFill>
            <a:ln cap="flat" cmpd="sng" w="12700">
              <a:solidFill>
                <a:srgbClr val="FBC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Question Mark with solid fill" id="220" name="Google Shape;220;p1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583672" y="6053667"/>
              <a:ext cx="182017" cy="1820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2022-06-07T09:13:18Z</dcterms:created>
  <dc:creator>Huw Richards</dc:creator>
</cp:coreProperties>
</file>