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6" r:id="rId5"/>
    <p:sldId id="283" r:id="rId6"/>
    <p:sldId id="327" r:id="rId7"/>
    <p:sldId id="282" r:id="rId8"/>
    <p:sldId id="320" r:id="rId9"/>
    <p:sldId id="306" r:id="rId10"/>
    <p:sldId id="321" r:id="rId11"/>
    <p:sldId id="308" r:id="rId12"/>
    <p:sldId id="322" r:id="rId13"/>
    <p:sldId id="310" r:id="rId14"/>
    <p:sldId id="311" r:id="rId15"/>
    <p:sldId id="284" r:id="rId16"/>
    <p:sldId id="315" r:id="rId17"/>
    <p:sldId id="318" r:id="rId18"/>
    <p:sldId id="317" r:id="rId19"/>
    <p:sldId id="316" r:id="rId20"/>
    <p:sldId id="286" r:id="rId21"/>
    <p:sldId id="312" r:id="rId22"/>
    <p:sldId id="326" r:id="rId23"/>
    <p:sldId id="313" r:id="rId24"/>
    <p:sldId id="30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5241"/>
    <a:srgbClr val="241413"/>
    <a:srgbClr val="BDEBF1"/>
    <a:srgbClr val="2BB8C9"/>
    <a:srgbClr val="767787"/>
    <a:srgbClr val="6B6B6B"/>
    <a:srgbClr val="4B8DEF"/>
    <a:srgbClr val="3C86EE"/>
    <a:srgbClr val="CC4102"/>
    <a:srgbClr val="421D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3A6BBE-506D-3A61-A68B-DABDE921749D}" v="110" dt="2025-06-30T10:23:36.9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2" autoAdjust="0"/>
    <p:restoredTop sz="77119" autoAdjust="0"/>
  </p:normalViewPr>
  <p:slideViewPr>
    <p:cSldViewPr>
      <p:cViewPr varScale="1">
        <p:scale>
          <a:sx n="85" d="100"/>
          <a:sy n="85" d="100"/>
        </p:scale>
        <p:origin x="1548" y="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3E8DE4-282A-4596-A763-C880D7B2B805}" type="doc">
      <dgm:prSet loTypeId="urn:microsoft.com/office/officeart/2005/8/layout/hProcess11" loCatId="process" qsTypeId="urn:microsoft.com/office/officeart/2005/8/quickstyle/simple1" qsCatId="simple" csTypeId="urn:microsoft.com/office/officeart/2005/8/colors/accent2_3" csCatId="accent2" phldr="1"/>
      <dgm:spPr/>
      <dgm:t>
        <a:bodyPr/>
        <a:lstStyle/>
        <a:p>
          <a:endParaRPr lang="en-GB"/>
        </a:p>
      </dgm:t>
    </dgm:pt>
    <dgm:pt modelId="{098139EE-28D6-4B4F-8FFD-CD4EE224577F}">
      <dgm:prSet phldrT="[Text]" custT="1"/>
      <dgm:spPr/>
      <dgm:t>
        <a:bodyPr/>
        <a:lstStyle/>
        <a:p>
          <a:r>
            <a:rPr lang="en-GB" sz="1800" dirty="0">
              <a:latin typeface="PT Sans Narrow" panose="020B0506020203020204" pitchFamily="34" charset="0"/>
            </a:rPr>
            <a:t>Prehistory &amp; Ancient world </a:t>
          </a:r>
        </a:p>
        <a:p>
          <a:r>
            <a:rPr lang="en-GB" sz="1800" b="1" dirty="0">
              <a:latin typeface="PT Sans Narrow" panose="020B0506020203020204" pitchFamily="34" charset="0"/>
            </a:rPr>
            <a:t>Paintings, statues &amp; rock carvings</a:t>
          </a:r>
        </a:p>
      </dgm:t>
    </dgm:pt>
    <dgm:pt modelId="{035BA52D-902C-4252-B4D5-91D2E6B4983D}" type="parTrans" cxnId="{0216ABA0-94F6-40A2-A169-1F55E5332F17}">
      <dgm:prSet/>
      <dgm:spPr/>
      <dgm:t>
        <a:bodyPr/>
        <a:lstStyle/>
        <a:p>
          <a:endParaRPr lang="en-GB">
            <a:latin typeface="PT Sans Narrow" panose="020B0506020203020204" pitchFamily="34" charset="0"/>
          </a:endParaRPr>
        </a:p>
      </dgm:t>
    </dgm:pt>
    <dgm:pt modelId="{91B08C7F-2F28-4D9A-BCF6-91B350DA8A51}" type="sibTrans" cxnId="{0216ABA0-94F6-40A2-A169-1F55E5332F17}">
      <dgm:prSet/>
      <dgm:spPr/>
      <dgm:t>
        <a:bodyPr/>
        <a:lstStyle/>
        <a:p>
          <a:endParaRPr lang="en-GB">
            <a:latin typeface="PT Sans Narrow" panose="020B0506020203020204" pitchFamily="34" charset="0"/>
          </a:endParaRPr>
        </a:p>
      </dgm:t>
    </dgm:pt>
    <dgm:pt modelId="{BCD49171-866C-4A8E-9970-A343E46F38C1}">
      <dgm:prSet phldrT="[Text]" custT="1"/>
      <dgm:spPr/>
      <dgm:t>
        <a:bodyPr/>
        <a:lstStyle/>
        <a:p>
          <a:r>
            <a:rPr lang="en-GB" sz="1800" dirty="0">
              <a:latin typeface="PT Sans Narrow" panose="020B0506020203020204" pitchFamily="34" charset="0"/>
            </a:rPr>
            <a:t>1609 </a:t>
          </a:r>
        </a:p>
        <a:p>
          <a:r>
            <a:rPr lang="en-GB" sz="1800" b="1" dirty="0">
              <a:latin typeface="PT Sans Narrow" panose="020B0506020203020204" pitchFamily="34" charset="0"/>
            </a:rPr>
            <a:t>First telescope observations</a:t>
          </a:r>
        </a:p>
        <a:p>
          <a:r>
            <a:rPr lang="en-GB" sz="1800" b="1" dirty="0">
              <a:latin typeface="PT Sans Narrow" panose="020B0506020203020204" pitchFamily="34" charset="0"/>
            </a:rPr>
            <a:t>(Galileo)</a:t>
          </a:r>
        </a:p>
      </dgm:t>
    </dgm:pt>
    <dgm:pt modelId="{A3591956-6938-424B-83D6-13F2DDE46830}" type="parTrans" cxnId="{F58DD8B3-AAA5-4571-8561-9F32A63DCBEE}">
      <dgm:prSet/>
      <dgm:spPr/>
      <dgm:t>
        <a:bodyPr/>
        <a:lstStyle/>
        <a:p>
          <a:endParaRPr lang="en-GB">
            <a:latin typeface="PT Sans Narrow" panose="020B0506020203020204" pitchFamily="34" charset="0"/>
          </a:endParaRPr>
        </a:p>
      </dgm:t>
    </dgm:pt>
    <dgm:pt modelId="{A012F764-30A8-4F0F-B317-6028C9E6A763}" type="sibTrans" cxnId="{F58DD8B3-AAA5-4571-8561-9F32A63DCBEE}">
      <dgm:prSet/>
      <dgm:spPr/>
      <dgm:t>
        <a:bodyPr/>
        <a:lstStyle/>
        <a:p>
          <a:endParaRPr lang="en-GB">
            <a:latin typeface="PT Sans Narrow" panose="020B0506020203020204" pitchFamily="34" charset="0"/>
          </a:endParaRPr>
        </a:p>
      </dgm:t>
    </dgm:pt>
    <dgm:pt modelId="{745BB9E1-A5D7-45B2-AD41-AEDDD077D909}">
      <dgm:prSet phldrT="[Text]" custT="1"/>
      <dgm:spPr/>
      <dgm:t>
        <a:bodyPr/>
        <a:lstStyle/>
        <a:p>
          <a:r>
            <a:rPr lang="en-GB" sz="1800" dirty="0">
              <a:latin typeface="PT Sans Narrow" panose="020B0506020203020204" pitchFamily="34" charset="0"/>
            </a:rPr>
            <a:t>1959 </a:t>
          </a:r>
        </a:p>
        <a:p>
          <a:r>
            <a:rPr lang="en-GB" sz="1800" b="1" dirty="0">
              <a:latin typeface="PT Sans Narrow" panose="020B0506020203020204" pitchFamily="34" charset="0"/>
            </a:rPr>
            <a:t>First orbiter</a:t>
          </a:r>
        </a:p>
        <a:p>
          <a:r>
            <a:rPr lang="en-GB" sz="1800" b="1" dirty="0">
              <a:latin typeface="PT Sans Narrow" panose="020B0506020203020204" pitchFamily="34" charset="0"/>
            </a:rPr>
            <a:t>(Luna 2)</a:t>
          </a:r>
        </a:p>
      </dgm:t>
    </dgm:pt>
    <dgm:pt modelId="{5B14F38B-D4C5-408C-8871-C069975350B8}" type="parTrans" cxnId="{3649C7E8-5235-40F8-B66E-6A275BD6C111}">
      <dgm:prSet/>
      <dgm:spPr/>
      <dgm:t>
        <a:bodyPr/>
        <a:lstStyle/>
        <a:p>
          <a:endParaRPr lang="en-GB">
            <a:latin typeface="PT Sans Narrow" panose="020B0506020203020204" pitchFamily="34" charset="0"/>
          </a:endParaRPr>
        </a:p>
      </dgm:t>
    </dgm:pt>
    <dgm:pt modelId="{69C411CA-B6E9-4603-BEE7-1AB5919E75FC}" type="sibTrans" cxnId="{3649C7E8-5235-40F8-B66E-6A275BD6C111}">
      <dgm:prSet/>
      <dgm:spPr/>
      <dgm:t>
        <a:bodyPr/>
        <a:lstStyle/>
        <a:p>
          <a:endParaRPr lang="en-GB">
            <a:latin typeface="PT Sans Narrow" panose="020B0506020203020204" pitchFamily="34" charset="0"/>
          </a:endParaRPr>
        </a:p>
      </dgm:t>
    </dgm:pt>
    <dgm:pt modelId="{5695FBF5-FC16-4438-B095-E942BB5B6A66}">
      <dgm:prSet custT="1"/>
      <dgm:spPr/>
      <dgm:t>
        <a:bodyPr/>
        <a:lstStyle/>
        <a:p>
          <a:r>
            <a:rPr lang="en-GB" sz="1800" dirty="0">
              <a:latin typeface="PT Sans Narrow" panose="020B0506020203020204" pitchFamily="34" charset="0"/>
            </a:rPr>
            <a:t>1969 </a:t>
          </a:r>
        </a:p>
        <a:p>
          <a:r>
            <a:rPr lang="en-GB" sz="1800" b="1" dirty="0">
              <a:latin typeface="PT Sans Narrow" panose="020B0506020203020204" pitchFamily="34" charset="0"/>
            </a:rPr>
            <a:t>First Moon landing</a:t>
          </a:r>
        </a:p>
        <a:p>
          <a:r>
            <a:rPr lang="en-GB" sz="1800" b="1" dirty="0">
              <a:latin typeface="PT Sans Narrow" panose="020B0506020203020204" pitchFamily="34" charset="0"/>
            </a:rPr>
            <a:t>(Apollo 11)</a:t>
          </a:r>
        </a:p>
      </dgm:t>
    </dgm:pt>
    <dgm:pt modelId="{B491F381-8ACC-43E7-B910-131FA94E2F7D}" type="parTrans" cxnId="{F810E1EE-52ED-42C0-9089-87972A2C422E}">
      <dgm:prSet/>
      <dgm:spPr/>
      <dgm:t>
        <a:bodyPr/>
        <a:lstStyle/>
        <a:p>
          <a:endParaRPr lang="en-GB">
            <a:latin typeface="PT Sans Narrow" panose="020B0506020203020204" pitchFamily="34" charset="0"/>
          </a:endParaRPr>
        </a:p>
      </dgm:t>
    </dgm:pt>
    <dgm:pt modelId="{CCEA94BE-A6F6-45FA-A5BD-3EF5D51CB46C}" type="sibTrans" cxnId="{F810E1EE-52ED-42C0-9089-87972A2C422E}">
      <dgm:prSet/>
      <dgm:spPr/>
      <dgm:t>
        <a:bodyPr/>
        <a:lstStyle/>
        <a:p>
          <a:endParaRPr lang="en-GB">
            <a:latin typeface="PT Sans Narrow" panose="020B0506020203020204" pitchFamily="34" charset="0"/>
          </a:endParaRPr>
        </a:p>
      </dgm:t>
    </dgm:pt>
    <dgm:pt modelId="{7EB1A708-7BAB-4061-B54E-D0598D0813E3}">
      <dgm:prSet custT="1"/>
      <dgm:spPr/>
      <dgm:t>
        <a:bodyPr/>
        <a:lstStyle/>
        <a:p>
          <a:r>
            <a:rPr lang="en-GB" sz="1800" dirty="0">
              <a:latin typeface="PT Sans Narrow" panose="020B0506020203020204" pitchFamily="34" charset="0"/>
            </a:rPr>
            <a:t>2020</a:t>
          </a:r>
        </a:p>
        <a:p>
          <a:r>
            <a:rPr lang="en-GB" sz="1800" dirty="0">
              <a:latin typeface="PT Sans Narrow" panose="020B0506020203020204" pitchFamily="34" charset="0"/>
            </a:rPr>
            <a:t> </a:t>
          </a:r>
          <a:r>
            <a:rPr lang="en-GB" sz="1800" b="1" dirty="0">
              <a:latin typeface="PT Sans Narrow" panose="020B0506020203020204" pitchFamily="34" charset="0"/>
            </a:rPr>
            <a:t>Robotic exploration restarted</a:t>
          </a:r>
        </a:p>
        <a:p>
          <a:r>
            <a:rPr lang="en-GB" sz="1800" b="1" dirty="0">
              <a:latin typeface="PT Sans Narrow" panose="020B0506020203020204" pitchFamily="34" charset="0"/>
            </a:rPr>
            <a:t> (</a:t>
          </a:r>
          <a:r>
            <a:rPr lang="en-GB" sz="1800" b="1" dirty="0" err="1">
              <a:latin typeface="PT Sans Narrow" panose="020B0506020203020204" pitchFamily="34" charset="0"/>
            </a:rPr>
            <a:t>Chang’e</a:t>
          </a:r>
          <a:r>
            <a:rPr lang="en-GB" sz="1800" b="1" dirty="0">
              <a:latin typeface="PT Sans Narrow" panose="020B0506020203020204" pitchFamily="34" charset="0"/>
            </a:rPr>
            <a:t> 5)</a:t>
          </a:r>
        </a:p>
      </dgm:t>
    </dgm:pt>
    <dgm:pt modelId="{B0885069-F2CE-4B8B-89A4-530F6D710DC9}" type="parTrans" cxnId="{C5E08F65-0B99-4CD3-AAC4-F8D93B73312C}">
      <dgm:prSet/>
      <dgm:spPr/>
      <dgm:t>
        <a:bodyPr/>
        <a:lstStyle/>
        <a:p>
          <a:endParaRPr lang="en-GB"/>
        </a:p>
      </dgm:t>
    </dgm:pt>
    <dgm:pt modelId="{25349DA3-A885-464F-9010-1C09A55D15D9}" type="sibTrans" cxnId="{C5E08F65-0B99-4CD3-AAC4-F8D93B73312C}">
      <dgm:prSet/>
      <dgm:spPr/>
      <dgm:t>
        <a:bodyPr/>
        <a:lstStyle/>
        <a:p>
          <a:endParaRPr lang="en-GB"/>
        </a:p>
      </dgm:t>
    </dgm:pt>
    <dgm:pt modelId="{C0F53FA0-5E3F-4A10-814F-095CB7EE57C7}" type="pres">
      <dgm:prSet presAssocID="{B13E8DE4-282A-4596-A763-C880D7B2B805}" presName="Name0" presStyleCnt="0">
        <dgm:presLayoutVars>
          <dgm:dir/>
          <dgm:resizeHandles val="exact"/>
        </dgm:presLayoutVars>
      </dgm:prSet>
      <dgm:spPr/>
    </dgm:pt>
    <dgm:pt modelId="{FF490D88-455C-4A40-971D-0EB64C309F52}" type="pres">
      <dgm:prSet presAssocID="{B13E8DE4-282A-4596-A763-C880D7B2B805}" presName="arrow" presStyleLbl="bgShp" presStyleIdx="0" presStyleCnt="1"/>
      <dgm:spPr/>
    </dgm:pt>
    <dgm:pt modelId="{F3540633-C432-469B-97DB-86E98B2DCA89}" type="pres">
      <dgm:prSet presAssocID="{B13E8DE4-282A-4596-A763-C880D7B2B805}" presName="points" presStyleCnt="0"/>
      <dgm:spPr/>
    </dgm:pt>
    <dgm:pt modelId="{E98B5F72-4390-41E4-9D86-A5C4E7DA1FA2}" type="pres">
      <dgm:prSet presAssocID="{098139EE-28D6-4B4F-8FFD-CD4EE224577F}" presName="compositeA" presStyleCnt="0"/>
      <dgm:spPr/>
    </dgm:pt>
    <dgm:pt modelId="{46798B24-372C-47B6-A713-ED5CB851851A}" type="pres">
      <dgm:prSet presAssocID="{098139EE-28D6-4B4F-8FFD-CD4EE224577F}" presName="textA" presStyleLbl="revTx" presStyleIdx="0" presStyleCnt="5" custScaleX="220358">
        <dgm:presLayoutVars>
          <dgm:bulletEnabled val="1"/>
        </dgm:presLayoutVars>
      </dgm:prSet>
      <dgm:spPr/>
    </dgm:pt>
    <dgm:pt modelId="{1EB3BC0D-9102-4751-BE2D-BC3B69795344}" type="pres">
      <dgm:prSet presAssocID="{098139EE-28D6-4B4F-8FFD-CD4EE224577F}" presName="circleA" presStyleLbl="node1" presStyleIdx="0" presStyleCnt="5"/>
      <dgm:spPr/>
    </dgm:pt>
    <dgm:pt modelId="{8C6930C6-DA6B-4F9B-B316-B4403A5E3750}" type="pres">
      <dgm:prSet presAssocID="{098139EE-28D6-4B4F-8FFD-CD4EE224577F}" presName="spaceA" presStyleCnt="0"/>
      <dgm:spPr/>
    </dgm:pt>
    <dgm:pt modelId="{18EB3152-4942-46D7-87C6-E69AA85D99A5}" type="pres">
      <dgm:prSet presAssocID="{91B08C7F-2F28-4D9A-BCF6-91B350DA8A51}" presName="space" presStyleCnt="0"/>
      <dgm:spPr/>
    </dgm:pt>
    <dgm:pt modelId="{14789D74-3E9F-4B36-A47A-E304E6FCAB26}" type="pres">
      <dgm:prSet presAssocID="{BCD49171-866C-4A8E-9970-A343E46F38C1}" presName="compositeB" presStyleCnt="0"/>
      <dgm:spPr/>
    </dgm:pt>
    <dgm:pt modelId="{F43E7DED-966D-4E64-BAB0-B1435DB2E615}" type="pres">
      <dgm:prSet presAssocID="{BCD49171-866C-4A8E-9970-A343E46F38C1}" presName="textB" presStyleLbl="revTx" presStyleIdx="1" presStyleCnt="5" custScaleX="178186" custLinFactX="100000" custLinFactNeighborX="113910">
        <dgm:presLayoutVars>
          <dgm:bulletEnabled val="1"/>
        </dgm:presLayoutVars>
      </dgm:prSet>
      <dgm:spPr/>
    </dgm:pt>
    <dgm:pt modelId="{892B7384-3F46-4042-9B58-59D18EF505DB}" type="pres">
      <dgm:prSet presAssocID="{BCD49171-866C-4A8E-9970-A343E46F38C1}" presName="circleB" presStyleLbl="node1" presStyleIdx="1" presStyleCnt="5" custLinFactX="221243" custLinFactNeighborX="300000"/>
      <dgm:spPr/>
    </dgm:pt>
    <dgm:pt modelId="{7F6EB880-DD9F-43E0-A7AC-38738765EA35}" type="pres">
      <dgm:prSet presAssocID="{BCD49171-866C-4A8E-9970-A343E46F38C1}" presName="spaceB" presStyleCnt="0"/>
      <dgm:spPr/>
    </dgm:pt>
    <dgm:pt modelId="{538804F6-396C-4661-901B-C17882712B12}" type="pres">
      <dgm:prSet presAssocID="{A012F764-30A8-4F0F-B317-6028C9E6A763}" presName="space" presStyleCnt="0"/>
      <dgm:spPr/>
    </dgm:pt>
    <dgm:pt modelId="{F0478165-5E44-4DB4-B31C-189906E8E0EF}" type="pres">
      <dgm:prSet presAssocID="{745BB9E1-A5D7-45B2-AD41-AEDDD077D909}" presName="compositeA" presStyleCnt="0"/>
      <dgm:spPr/>
    </dgm:pt>
    <dgm:pt modelId="{B2F9AD3A-4215-4A50-9AE6-25374C0D518E}" type="pres">
      <dgm:prSet presAssocID="{745BB9E1-A5D7-45B2-AD41-AEDDD077D909}" presName="textA" presStyleLbl="revTx" presStyleIdx="2" presStyleCnt="5" custScaleX="192477" custLinFactX="100000" custLinFactNeighborX="113873" custLinFactNeighborY="430">
        <dgm:presLayoutVars>
          <dgm:bulletEnabled val="1"/>
        </dgm:presLayoutVars>
      </dgm:prSet>
      <dgm:spPr/>
    </dgm:pt>
    <dgm:pt modelId="{23F4E212-622E-40F2-B56F-EE1940488E02}" type="pres">
      <dgm:prSet presAssocID="{745BB9E1-A5D7-45B2-AD41-AEDDD077D909}" presName="circleA" presStyleLbl="node1" presStyleIdx="2" presStyleCnt="5" custLinFactX="230990" custLinFactNeighborX="300000"/>
      <dgm:spPr/>
    </dgm:pt>
    <dgm:pt modelId="{54C74896-77F2-4566-AD68-8C906B551738}" type="pres">
      <dgm:prSet presAssocID="{745BB9E1-A5D7-45B2-AD41-AEDDD077D909}" presName="spaceA" presStyleCnt="0"/>
      <dgm:spPr/>
    </dgm:pt>
    <dgm:pt modelId="{500BA65B-C265-4EBD-9DE5-F4179695318C}" type="pres">
      <dgm:prSet presAssocID="{69C411CA-B6E9-4603-BEE7-1AB5919E75FC}" presName="space" presStyleCnt="0"/>
      <dgm:spPr/>
    </dgm:pt>
    <dgm:pt modelId="{BC4110CD-6776-4FD1-8E7E-79CA78F6618D}" type="pres">
      <dgm:prSet presAssocID="{5695FBF5-FC16-4438-B095-E942BB5B6A66}" presName="compositeB" presStyleCnt="0"/>
      <dgm:spPr/>
    </dgm:pt>
    <dgm:pt modelId="{48F8396C-E45F-40E1-AEEC-07C3F887930E}" type="pres">
      <dgm:prSet presAssocID="{5695FBF5-FC16-4438-B095-E942BB5B6A66}" presName="textB" presStyleLbl="revTx" presStyleIdx="3" presStyleCnt="5" custScaleX="181502" custLinFactX="26284" custLinFactNeighborX="100000">
        <dgm:presLayoutVars>
          <dgm:bulletEnabled val="1"/>
        </dgm:presLayoutVars>
      </dgm:prSet>
      <dgm:spPr/>
    </dgm:pt>
    <dgm:pt modelId="{F1FB8A89-39E4-4898-961D-E193375E29E9}" type="pres">
      <dgm:prSet presAssocID="{5695FBF5-FC16-4438-B095-E942BB5B6A66}" presName="circleB" presStyleLbl="node1" presStyleIdx="3" presStyleCnt="5" custLinFactX="107240" custLinFactNeighborX="200000" custLinFactNeighborY="-726"/>
      <dgm:spPr/>
    </dgm:pt>
    <dgm:pt modelId="{9189B45F-66AD-4686-947C-22D2C0EF9307}" type="pres">
      <dgm:prSet presAssocID="{5695FBF5-FC16-4438-B095-E942BB5B6A66}" presName="spaceB" presStyleCnt="0"/>
      <dgm:spPr/>
    </dgm:pt>
    <dgm:pt modelId="{2148502A-D04E-46BD-A592-0FAB027FA8A3}" type="pres">
      <dgm:prSet presAssocID="{CCEA94BE-A6F6-45FA-A5BD-3EF5D51CB46C}" presName="space" presStyleCnt="0"/>
      <dgm:spPr/>
    </dgm:pt>
    <dgm:pt modelId="{4C12C960-43C0-4657-9AB2-11D53B8DF525}" type="pres">
      <dgm:prSet presAssocID="{7EB1A708-7BAB-4061-B54E-D0598D0813E3}" presName="compositeA" presStyleCnt="0"/>
      <dgm:spPr/>
    </dgm:pt>
    <dgm:pt modelId="{54982688-BD15-4B35-B0EB-11A6162203EA}" type="pres">
      <dgm:prSet presAssocID="{7EB1A708-7BAB-4061-B54E-D0598D0813E3}" presName="textA" presStyleLbl="revTx" presStyleIdx="4" presStyleCnt="5" custScaleX="196275" custLinFactNeighborX="58522">
        <dgm:presLayoutVars>
          <dgm:bulletEnabled val="1"/>
        </dgm:presLayoutVars>
      </dgm:prSet>
      <dgm:spPr/>
    </dgm:pt>
    <dgm:pt modelId="{AACCDD99-ECD0-4F22-95A1-62120159FAAE}" type="pres">
      <dgm:prSet presAssocID="{7EB1A708-7BAB-4061-B54E-D0598D0813E3}" presName="circleA" presStyleLbl="node1" presStyleIdx="4" presStyleCnt="5" custLinFactX="44438" custLinFactNeighborX="100000" custLinFactNeighborY="-726"/>
      <dgm:spPr/>
    </dgm:pt>
    <dgm:pt modelId="{5DC3114E-BC68-43F6-BFFD-704656A19008}" type="pres">
      <dgm:prSet presAssocID="{7EB1A708-7BAB-4061-B54E-D0598D0813E3}" presName="spaceA" presStyleCnt="0"/>
      <dgm:spPr/>
    </dgm:pt>
  </dgm:ptLst>
  <dgm:cxnLst>
    <dgm:cxn modelId="{3EFDFA5C-842B-4708-A60B-782567D49468}" type="presOf" srcId="{7EB1A708-7BAB-4061-B54E-D0598D0813E3}" destId="{54982688-BD15-4B35-B0EB-11A6162203EA}" srcOrd="0" destOrd="0" presId="urn:microsoft.com/office/officeart/2005/8/layout/hProcess11"/>
    <dgm:cxn modelId="{C5E08F65-0B99-4CD3-AAC4-F8D93B73312C}" srcId="{B13E8DE4-282A-4596-A763-C880D7B2B805}" destId="{7EB1A708-7BAB-4061-B54E-D0598D0813E3}" srcOrd="4" destOrd="0" parTransId="{B0885069-F2CE-4B8B-89A4-530F6D710DC9}" sibTransId="{25349DA3-A885-464F-9010-1C09A55D15D9}"/>
    <dgm:cxn modelId="{E8FB0E46-E5B8-499C-8F50-BA64744F6CF7}" type="presOf" srcId="{098139EE-28D6-4B4F-8FFD-CD4EE224577F}" destId="{46798B24-372C-47B6-A713-ED5CB851851A}" srcOrd="0" destOrd="0" presId="urn:microsoft.com/office/officeart/2005/8/layout/hProcess11"/>
    <dgm:cxn modelId="{BC834E97-E6A5-4F99-B1C0-2450B8FA9E0B}" type="presOf" srcId="{5695FBF5-FC16-4438-B095-E942BB5B6A66}" destId="{48F8396C-E45F-40E1-AEEC-07C3F887930E}" srcOrd="0" destOrd="0" presId="urn:microsoft.com/office/officeart/2005/8/layout/hProcess11"/>
    <dgm:cxn modelId="{8552DA9A-9317-47C2-A3E3-CD80A1CDC522}" type="presOf" srcId="{B13E8DE4-282A-4596-A763-C880D7B2B805}" destId="{C0F53FA0-5E3F-4A10-814F-095CB7EE57C7}" srcOrd="0" destOrd="0" presId="urn:microsoft.com/office/officeart/2005/8/layout/hProcess11"/>
    <dgm:cxn modelId="{0216ABA0-94F6-40A2-A169-1F55E5332F17}" srcId="{B13E8DE4-282A-4596-A763-C880D7B2B805}" destId="{098139EE-28D6-4B4F-8FFD-CD4EE224577F}" srcOrd="0" destOrd="0" parTransId="{035BA52D-902C-4252-B4D5-91D2E6B4983D}" sibTransId="{91B08C7F-2F28-4D9A-BCF6-91B350DA8A51}"/>
    <dgm:cxn modelId="{F58DD8B3-AAA5-4571-8561-9F32A63DCBEE}" srcId="{B13E8DE4-282A-4596-A763-C880D7B2B805}" destId="{BCD49171-866C-4A8E-9970-A343E46F38C1}" srcOrd="1" destOrd="0" parTransId="{A3591956-6938-424B-83D6-13F2DDE46830}" sibTransId="{A012F764-30A8-4F0F-B317-6028C9E6A763}"/>
    <dgm:cxn modelId="{CAEC19D2-C34B-47B1-86B7-697A13DC52BC}" type="presOf" srcId="{745BB9E1-A5D7-45B2-AD41-AEDDD077D909}" destId="{B2F9AD3A-4215-4A50-9AE6-25374C0D518E}" srcOrd="0" destOrd="0" presId="urn:microsoft.com/office/officeart/2005/8/layout/hProcess11"/>
    <dgm:cxn modelId="{07F3C3E1-29F8-4D12-BE56-B73AE741137A}" type="presOf" srcId="{BCD49171-866C-4A8E-9970-A343E46F38C1}" destId="{F43E7DED-966D-4E64-BAB0-B1435DB2E615}" srcOrd="0" destOrd="0" presId="urn:microsoft.com/office/officeart/2005/8/layout/hProcess11"/>
    <dgm:cxn modelId="{3649C7E8-5235-40F8-B66E-6A275BD6C111}" srcId="{B13E8DE4-282A-4596-A763-C880D7B2B805}" destId="{745BB9E1-A5D7-45B2-AD41-AEDDD077D909}" srcOrd="2" destOrd="0" parTransId="{5B14F38B-D4C5-408C-8871-C069975350B8}" sibTransId="{69C411CA-B6E9-4603-BEE7-1AB5919E75FC}"/>
    <dgm:cxn modelId="{F810E1EE-52ED-42C0-9089-87972A2C422E}" srcId="{B13E8DE4-282A-4596-A763-C880D7B2B805}" destId="{5695FBF5-FC16-4438-B095-E942BB5B6A66}" srcOrd="3" destOrd="0" parTransId="{B491F381-8ACC-43E7-B910-131FA94E2F7D}" sibTransId="{CCEA94BE-A6F6-45FA-A5BD-3EF5D51CB46C}"/>
    <dgm:cxn modelId="{3F13080D-B5E4-4647-9E40-4391FA61EE8C}" type="presParOf" srcId="{C0F53FA0-5E3F-4A10-814F-095CB7EE57C7}" destId="{FF490D88-455C-4A40-971D-0EB64C309F52}" srcOrd="0" destOrd="0" presId="urn:microsoft.com/office/officeart/2005/8/layout/hProcess11"/>
    <dgm:cxn modelId="{2F722D63-D1F1-43E9-BADD-AA9AE206192C}" type="presParOf" srcId="{C0F53FA0-5E3F-4A10-814F-095CB7EE57C7}" destId="{F3540633-C432-469B-97DB-86E98B2DCA89}" srcOrd="1" destOrd="0" presId="urn:microsoft.com/office/officeart/2005/8/layout/hProcess11"/>
    <dgm:cxn modelId="{35DE1395-B097-4FE6-AC75-7E4B39C1CA42}" type="presParOf" srcId="{F3540633-C432-469B-97DB-86E98B2DCA89}" destId="{E98B5F72-4390-41E4-9D86-A5C4E7DA1FA2}" srcOrd="0" destOrd="0" presId="urn:microsoft.com/office/officeart/2005/8/layout/hProcess11"/>
    <dgm:cxn modelId="{95AD6D11-5BD1-4EAC-A97D-FD9FCFA9F5C7}" type="presParOf" srcId="{E98B5F72-4390-41E4-9D86-A5C4E7DA1FA2}" destId="{46798B24-372C-47B6-A713-ED5CB851851A}" srcOrd="0" destOrd="0" presId="urn:microsoft.com/office/officeart/2005/8/layout/hProcess11"/>
    <dgm:cxn modelId="{06027468-91D3-4CF9-9A9C-F0BFDE8AAB17}" type="presParOf" srcId="{E98B5F72-4390-41E4-9D86-A5C4E7DA1FA2}" destId="{1EB3BC0D-9102-4751-BE2D-BC3B69795344}" srcOrd="1" destOrd="0" presId="urn:microsoft.com/office/officeart/2005/8/layout/hProcess11"/>
    <dgm:cxn modelId="{25934A02-1AF2-4C0D-A87A-01DDB42AFFE7}" type="presParOf" srcId="{E98B5F72-4390-41E4-9D86-A5C4E7DA1FA2}" destId="{8C6930C6-DA6B-4F9B-B316-B4403A5E3750}" srcOrd="2" destOrd="0" presId="urn:microsoft.com/office/officeart/2005/8/layout/hProcess11"/>
    <dgm:cxn modelId="{C26584DF-60DD-4265-A154-5925DB7761C2}" type="presParOf" srcId="{F3540633-C432-469B-97DB-86E98B2DCA89}" destId="{18EB3152-4942-46D7-87C6-E69AA85D99A5}" srcOrd="1" destOrd="0" presId="urn:microsoft.com/office/officeart/2005/8/layout/hProcess11"/>
    <dgm:cxn modelId="{C91ED81E-AA75-455F-B901-CB72C9A01FE4}" type="presParOf" srcId="{F3540633-C432-469B-97DB-86E98B2DCA89}" destId="{14789D74-3E9F-4B36-A47A-E304E6FCAB26}" srcOrd="2" destOrd="0" presId="urn:microsoft.com/office/officeart/2005/8/layout/hProcess11"/>
    <dgm:cxn modelId="{DE4C7883-A689-4E33-AD9B-7973833F3484}" type="presParOf" srcId="{14789D74-3E9F-4B36-A47A-E304E6FCAB26}" destId="{F43E7DED-966D-4E64-BAB0-B1435DB2E615}" srcOrd="0" destOrd="0" presId="urn:microsoft.com/office/officeart/2005/8/layout/hProcess11"/>
    <dgm:cxn modelId="{003CB952-0DB7-4DE5-BB07-C59BD1B133E3}" type="presParOf" srcId="{14789D74-3E9F-4B36-A47A-E304E6FCAB26}" destId="{892B7384-3F46-4042-9B58-59D18EF505DB}" srcOrd="1" destOrd="0" presId="urn:microsoft.com/office/officeart/2005/8/layout/hProcess11"/>
    <dgm:cxn modelId="{24458E1F-BF92-441A-B468-C02D3CE2D5CC}" type="presParOf" srcId="{14789D74-3E9F-4B36-A47A-E304E6FCAB26}" destId="{7F6EB880-DD9F-43E0-A7AC-38738765EA35}" srcOrd="2" destOrd="0" presId="urn:microsoft.com/office/officeart/2005/8/layout/hProcess11"/>
    <dgm:cxn modelId="{620D3861-A800-4A29-A9DA-6B00B5969CAB}" type="presParOf" srcId="{F3540633-C432-469B-97DB-86E98B2DCA89}" destId="{538804F6-396C-4661-901B-C17882712B12}" srcOrd="3" destOrd="0" presId="urn:microsoft.com/office/officeart/2005/8/layout/hProcess11"/>
    <dgm:cxn modelId="{B4FEBBB4-76FF-4F6A-8A5C-254FDFBFCCC6}" type="presParOf" srcId="{F3540633-C432-469B-97DB-86E98B2DCA89}" destId="{F0478165-5E44-4DB4-B31C-189906E8E0EF}" srcOrd="4" destOrd="0" presId="urn:microsoft.com/office/officeart/2005/8/layout/hProcess11"/>
    <dgm:cxn modelId="{0622D6C9-4217-4DFE-83CE-7EBEF274CC38}" type="presParOf" srcId="{F0478165-5E44-4DB4-B31C-189906E8E0EF}" destId="{B2F9AD3A-4215-4A50-9AE6-25374C0D518E}" srcOrd="0" destOrd="0" presId="urn:microsoft.com/office/officeart/2005/8/layout/hProcess11"/>
    <dgm:cxn modelId="{B34C048E-1517-42CC-9795-59A89DEAD968}" type="presParOf" srcId="{F0478165-5E44-4DB4-B31C-189906E8E0EF}" destId="{23F4E212-622E-40F2-B56F-EE1940488E02}" srcOrd="1" destOrd="0" presId="urn:microsoft.com/office/officeart/2005/8/layout/hProcess11"/>
    <dgm:cxn modelId="{A426D5A2-8866-4E47-8CB6-FE3A0B62BED0}" type="presParOf" srcId="{F0478165-5E44-4DB4-B31C-189906E8E0EF}" destId="{54C74896-77F2-4566-AD68-8C906B551738}" srcOrd="2" destOrd="0" presId="urn:microsoft.com/office/officeart/2005/8/layout/hProcess11"/>
    <dgm:cxn modelId="{CD45A1D1-D053-4236-B39C-7C57446A0398}" type="presParOf" srcId="{F3540633-C432-469B-97DB-86E98B2DCA89}" destId="{500BA65B-C265-4EBD-9DE5-F4179695318C}" srcOrd="5" destOrd="0" presId="urn:microsoft.com/office/officeart/2005/8/layout/hProcess11"/>
    <dgm:cxn modelId="{6183E6CB-3304-4EA8-A774-20C375D22B88}" type="presParOf" srcId="{F3540633-C432-469B-97DB-86E98B2DCA89}" destId="{BC4110CD-6776-4FD1-8E7E-79CA78F6618D}" srcOrd="6" destOrd="0" presId="urn:microsoft.com/office/officeart/2005/8/layout/hProcess11"/>
    <dgm:cxn modelId="{DA26FF65-14AB-47B6-9192-5F626C50C394}" type="presParOf" srcId="{BC4110CD-6776-4FD1-8E7E-79CA78F6618D}" destId="{48F8396C-E45F-40E1-AEEC-07C3F887930E}" srcOrd="0" destOrd="0" presId="urn:microsoft.com/office/officeart/2005/8/layout/hProcess11"/>
    <dgm:cxn modelId="{376195E2-5288-4FE8-A8F8-2BDB276655A4}" type="presParOf" srcId="{BC4110CD-6776-4FD1-8E7E-79CA78F6618D}" destId="{F1FB8A89-39E4-4898-961D-E193375E29E9}" srcOrd="1" destOrd="0" presId="urn:microsoft.com/office/officeart/2005/8/layout/hProcess11"/>
    <dgm:cxn modelId="{1F04F0C4-4C6A-444B-85E0-03A932066113}" type="presParOf" srcId="{BC4110CD-6776-4FD1-8E7E-79CA78F6618D}" destId="{9189B45F-66AD-4686-947C-22D2C0EF9307}" srcOrd="2" destOrd="0" presId="urn:microsoft.com/office/officeart/2005/8/layout/hProcess11"/>
    <dgm:cxn modelId="{76474944-82B4-4276-96D3-EA9B4A6FD851}" type="presParOf" srcId="{F3540633-C432-469B-97DB-86E98B2DCA89}" destId="{2148502A-D04E-46BD-A592-0FAB027FA8A3}" srcOrd="7" destOrd="0" presId="urn:microsoft.com/office/officeart/2005/8/layout/hProcess11"/>
    <dgm:cxn modelId="{61AA91C2-397D-462A-B5E0-D0E9AC7AE389}" type="presParOf" srcId="{F3540633-C432-469B-97DB-86E98B2DCA89}" destId="{4C12C960-43C0-4657-9AB2-11D53B8DF525}" srcOrd="8" destOrd="0" presId="urn:microsoft.com/office/officeart/2005/8/layout/hProcess11"/>
    <dgm:cxn modelId="{91511FF6-9F0A-4BA4-8DC3-43E4249A54C6}" type="presParOf" srcId="{4C12C960-43C0-4657-9AB2-11D53B8DF525}" destId="{54982688-BD15-4B35-B0EB-11A6162203EA}" srcOrd="0" destOrd="0" presId="urn:microsoft.com/office/officeart/2005/8/layout/hProcess11"/>
    <dgm:cxn modelId="{2D05AA4A-900A-4084-B772-1C62F00F2904}" type="presParOf" srcId="{4C12C960-43C0-4657-9AB2-11D53B8DF525}" destId="{AACCDD99-ECD0-4F22-95A1-62120159FAAE}" srcOrd="1" destOrd="0" presId="urn:microsoft.com/office/officeart/2005/8/layout/hProcess11"/>
    <dgm:cxn modelId="{D53E6198-A671-4A04-B055-422611952679}" type="presParOf" srcId="{4C12C960-43C0-4657-9AB2-11D53B8DF525}" destId="{5DC3114E-BC68-43F6-BFFD-704656A19008}"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3E8DE4-282A-4596-A763-C880D7B2B805}" type="doc">
      <dgm:prSet loTypeId="urn:microsoft.com/office/officeart/2005/8/layout/hProcess11" loCatId="process" qsTypeId="urn:microsoft.com/office/officeart/2005/8/quickstyle/simple1" qsCatId="simple" csTypeId="urn:microsoft.com/office/officeart/2005/8/colors/accent2_3" csCatId="accent2" phldr="1"/>
      <dgm:spPr/>
      <dgm:t>
        <a:bodyPr/>
        <a:lstStyle/>
        <a:p>
          <a:endParaRPr lang="en-GB"/>
        </a:p>
      </dgm:t>
    </dgm:pt>
    <dgm:pt modelId="{098139EE-28D6-4B4F-8FFD-CD4EE224577F}">
      <dgm:prSet phldrT="[Text]" custT="1"/>
      <dgm:spPr/>
      <dgm:t>
        <a:bodyPr/>
        <a:lstStyle/>
        <a:p>
          <a:r>
            <a:rPr lang="en-GB" sz="1800" dirty="0">
              <a:latin typeface="PT Sans Narrow" panose="020B0506020203020204" pitchFamily="34" charset="0"/>
            </a:rPr>
            <a:t>Prehistory &amp; Ancient world </a:t>
          </a:r>
        </a:p>
        <a:p>
          <a:r>
            <a:rPr lang="en-GB" sz="1800" b="1" dirty="0">
              <a:latin typeface="PT Sans Narrow" panose="020B0506020203020204" pitchFamily="34" charset="0"/>
            </a:rPr>
            <a:t>Paintings &amp; rock carvings</a:t>
          </a:r>
        </a:p>
      </dgm:t>
    </dgm:pt>
    <dgm:pt modelId="{035BA52D-902C-4252-B4D5-91D2E6B4983D}" type="parTrans" cxnId="{0216ABA0-94F6-40A2-A169-1F55E5332F17}">
      <dgm:prSet/>
      <dgm:spPr/>
      <dgm:t>
        <a:bodyPr/>
        <a:lstStyle/>
        <a:p>
          <a:endParaRPr lang="en-GB">
            <a:latin typeface="PT Sans Narrow" panose="020B0506020203020204" pitchFamily="34" charset="0"/>
          </a:endParaRPr>
        </a:p>
      </dgm:t>
    </dgm:pt>
    <dgm:pt modelId="{91B08C7F-2F28-4D9A-BCF6-91B350DA8A51}" type="sibTrans" cxnId="{0216ABA0-94F6-40A2-A169-1F55E5332F17}">
      <dgm:prSet/>
      <dgm:spPr/>
      <dgm:t>
        <a:bodyPr/>
        <a:lstStyle/>
        <a:p>
          <a:endParaRPr lang="en-GB">
            <a:latin typeface="PT Sans Narrow" panose="020B0506020203020204" pitchFamily="34" charset="0"/>
          </a:endParaRPr>
        </a:p>
      </dgm:t>
    </dgm:pt>
    <dgm:pt modelId="{BCD49171-866C-4A8E-9970-A343E46F38C1}">
      <dgm:prSet phldrT="[Text]" custT="1"/>
      <dgm:spPr/>
      <dgm:t>
        <a:bodyPr/>
        <a:lstStyle/>
        <a:p>
          <a:r>
            <a:rPr lang="en-GB" sz="1800" dirty="0">
              <a:latin typeface="PT Sans Narrow" panose="020B0506020203020204" pitchFamily="34" charset="0"/>
            </a:rPr>
            <a:t>1609 </a:t>
          </a:r>
        </a:p>
        <a:p>
          <a:r>
            <a:rPr lang="en-GB" sz="1800" b="1" dirty="0">
              <a:latin typeface="PT Sans Narrow" panose="020B0506020203020204" pitchFamily="34" charset="0"/>
            </a:rPr>
            <a:t>First telescope observations</a:t>
          </a:r>
        </a:p>
        <a:p>
          <a:r>
            <a:rPr lang="en-GB" sz="1800" b="1" dirty="0">
              <a:latin typeface="PT Sans Narrow" panose="020B0506020203020204" pitchFamily="34" charset="0"/>
            </a:rPr>
            <a:t>(Galileo)</a:t>
          </a:r>
        </a:p>
      </dgm:t>
    </dgm:pt>
    <dgm:pt modelId="{A3591956-6938-424B-83D6-13F2DDE46830}" type="parTrans" cxnId="{F58DD8B3-AAA5-4571-8561-9F32A63DCBEE}">
      <dgm:prSet/>
      <dgm:spPr/>
      <dgm:t>
        <a:bodyPr/>
        <a:lstStyle/>
        <a:p>
          <a:endParaRPr lang="en-GB">
            <a:latin typeface="PT Sans Narrow" panose="020B0506020203020204" pitchFamily="34" charset="0"/>
          </a:endParaRPr>
        </a:p>
      </dgm:t>
    </dgm:pt>
    <dgm:pt modelId="{A012F764-30A8-4F0F-B317-6028C9E6A763}" type="sibTrans" cxnId="{F58DD8B3-AAA5-4571-8561-9F32A63DCBEE}">
      <dgm:prSet/>
      <dgm:spPr/>
      <dgm:t>
        <a:bodyPr/>
        <a:lstStyle/>
        <a:p>
          <a:endParaRPr lang="en-GB">
            <a:latin typeface="PT Sans Narrow" panose="020B0506020203020204" pitchFamily="34" charset="0"/>
          </a:endParaRPr>
        </a:p>
      </dgm:t>
    </dgm:pt>
    <dgm:pt modelId="{745BB9E1-A5D7-45B2-AD41-AEDDD077D909}">
      <dgm:prSet phldrT="[Text]" custT="1"/>
      <dgm:spPr/>
      <dgm:t>
        <a:bodyPr/>
        <a:lstStyle/>
        <a:p>
          <a:r>
            <a:rPr lang="en-GB" sz="1800" dirty="0">
              <a:latin typeface="PT Sans Narrow" panose="020B0506020203020204" pitchFamily="34" charset="0"/>
            </a:rPr>
            <a:t>1959 </a:t>
          </a:r>
        </a:p>
        <a:p>
          <a:r>
            <a:rPr lang="en-GB" sz="1800" b="1" dirty="0">
              <a:latin typeface="PT Sans Narrow" panose="020B0506020203020204" pitchFamily="34" charset="0"/>
            </a:rPr>
            <a:t>First orbiter</a:t>
          </a:r>
        </a:p>
        <a:p>
          <a:r>
            <a:rPr lang="en-GB" sz="1800" b="1" dirty="0">
              <a:latin typeface="PT Sans Narrow" panose="020B0506020203020204" pitchFamily="34" charset="0"/>
            </a:rPr>
            <a:t>(Luna 2)</a:t>
          </a:r>
        </a:p>
      </dgm:t>
    </dgm:pt>
    <dgm:pt modelId="{5B14F38B-D4C5-408C-8871-C069975350B8}" type="parTrans" cxnId="{3649C7E8-5235-40F8-B66E-6A275BD6C111}">
      <dgm:prSet/>
      <dgm:spPr/>
      <dgm:t>
        <a:bodyPr/>
        <a:lstStyle/>
        <a:p>
          <a:endParaRPr lang="en-GB">
            <a:latin typeface="PT Sans Narrow" panose="020B0506020203020204" pitchFamily="34" charset="0"/>
          </a:endParaRPr>
        </a:p>
      </dgm:t>
    </dgm:pt>
    <dgm:pt modelId="{69C411CA-B6E9-4603-BEE7-1AB5919E75FC}" type="sibTrans" cxnId="{3649C7E8-5235-40F8-B66E-6A275BD6C111}">
      <dgm:prSet/>
      <dgm:spPr/>
      <dgm:t>
        <a:bodyPr/>
        <a:lstStyle/>
        <a:p>
          <a:endParaRPr lang="en-GB">
            <a:latin typeface="PT Sans Narrow" panose="020B0506020203020204" pitchFamily="34" charset="0"/>
          </a:endParaRPr>
        </a:p>
      </dgm:t>
    </dgm:pt>
    <dgm:pt modelId="{5695FBF5-FC16-4438-B095-E942BB5B6A66}">
      <dgm:prSet custT="1"/>
      <dgm:spPr/>
      <dgm:t>
        <a:bodyPr/>
        <a:lstStyle/>
        <a:p>
          <a:r>
            <a:rPr lang="en-GB" sz="1800" dirty="0">
              <a:latin typeface="PT Sans Narrow" panose="020B0506020203020204" pitchFamily="34" charset="0"/>
            </a:rPr>
            <a:t>1969 </a:t>
          </a:r>
        </a:p>
        <a:p>
          <a:r>
            <a:rPr lang="en-GB" sz="1800" b="1" dirty="0">
              <a:latin typeface="PT Sans Narrow" panose="020B0506020203020204" pitchFamily="34" charset="0"/>
            </a:rPr>
            <a:t>First Moon landing</a:t>
          </a:r>
        </a:p>
        <a:p>
          <a:r>
            <a:rPr lang="en-GB" sz="1800" b="1" dirty="0">
              <a:latin typeface="PT Sans Narrow" panose="020B0506020203020204" pitchFamily="34" charset="0"/>
            </a:rPr>
            <a:t>(Apollo 11)</a:t>
          </a:r>
        </a:p>
      </dgm:t>
    </dgm:pt>
    <dgm:pt modelId="{B491F381-8ACC-43E7-B910-131FA94E2F7D}" type="parTrans" cxnId="{F810E1EE-52ED-42C0-9089-87972A2C422E}">
      <dgm:prSet/>
      <dgm:spPr/>
      <dgm:t>
        <a:bodyPr/>
        <a:lstStyle/>
        <a:p>
          <a:endParaRPr lang="en-GB">
            <a:latin typeface="PT Sans Narrow" panose="020B0506020203020204" pitchFamily="34" charset="0"/>
          </a:endParaRPr>
        </a:p>
      </dgm:t>
    </dgm:pt>
    <dgm:pt modelId="{CCEA94BE-A6F6-45FA-A5BD-3EF5D51CB46C}" type="sibTrans" cxnId="{F810E1EE-52ED-42C0-9089-87972A2C422E}">
      <dgm:prSet/>
      <dgm:spPr/>
      <dgm:t>
        <a:bodyPr/>
        <a:lstStyle/>
        <a:p>
          <a:endParaRPr lang="en-GB">
            <a:latin typeface="PT Sans Narrow" panose="020B0506020203020204" pitchFamily="34" charset="0"/>
          </a:endParaRPr>
        </a:p>
      </dgm:t>
    </dgm:pt>
    <dgm:pt modelId="{7EB1A708-7BAB-4061-B54E-D0598D0813E3}">
      <dgm:prSet custT="1"/>
      <dgm:spPr/>
      <dgm:t>
        <a:bodyPr/>
        <a:lstStyle/>
        <a:p>
          <a:r>
            <a:rPr lang="en-GB" sz="1800" dirty="0">
              <a:latin typeface="PT Sans Narrow" panose="020B0506020203020204" pitchFamily="34" charset="0"/>
            </a:rPr>
            <a:t>2020</a:t>
          </a:r>
        </a:p>
        <a:p>
          <a:r>
            <a:rPr lang="en-GB" sz="1800" dirty="0">
              <a:latin typeface="PT Sans Narrow" panose="020B0506020203020204" pitchFamily="34" charset="0"/>
            </a:rPr>
            <a:t> </a:t>
          </a:r>
          <a:r>
            <a:rPr lang="en-GB" sz="1800" b="1" dirty="0">
              <a:latin typeface="PT Sans Narrow" panose="020B0506020203020204" pitchFamily="34" charset="0"/>
            </a:rPr>
            <a:t>Robotic exploration restarted</a:t>
          </a:r>
        </a:p>
        <a:p>
          <a:r>
            <a:rPr lang="en-GB" sz="1800" b="1" dirty="0">
              <a:latin typeface="PT Sans Narrow" panose="020B0506020203020204" pitchFamily="34" charset="0"/>
            </a:rPr>
            <a:t> (</a:t>
          </a:r>
          <a:r>
            <a:rPr lang="en-GB" sz="1800" b="1" dirty="0" err="1">
              <a:latin typeface="PT Sans Narrow" panose="020B0506020203020204" pitchFamily="34" charset="0"/>
            </a:rPr>
            <a:t>Chang’e</a:t>
          </a:r>
          <a:r>
            <a:rPr lang="en-GB" sz="1800" b="1" dirty="0">
              <a:latin typeface="PT Sans Narrow" panose="020B0506020203020204" pitchFamily="34" charset="0"/>
            </a:rPr>
            <a:t> 5)</a:t>
          </a:r>
        </a:p>
      </dgm:t>
    </dgm:pt>
    <dgm:pt modelId="{B0885069-F2CE-4B8B-89A4-530F6D710DC9}" type="parTrans" cxnId="{C5E08F65-0B99-4CD3-AAC4-F8D93B73312C}">
      <dgm:prSet/>
      <dgm:spPr/>
      <dgm:t>
        <a:bodyPr/>
        <a:lstStyle/>
        <a:p>
          <a:endParaRPr lang="en-GB"/>
        </a:p>
      </dgm:t>
    </dgm:pt>
    <dgm:pt modelId="{25349DA3-A885-464F-9010-1C09A55D15D9}" type="sibTrans" cxnId="{C5E08F65-0B99-4CD3-AAC4-F8D93B73312C}">
      <dgm:prSet/>
      <dgm:spPr/>
      <dgm:t>
        <a:bodyPr/>
        <a:lstStyle/>
        <a:p>
          <a:endParaRPr lang="en-GB"/>
        </a:p>
      </dgm:t>
    </dgm:pt>
    <dgm:pt modelId="{C0F53FA0-5E3F-4A10-814F-095CB7EE57C7}" type="pres">
      <dgm:prSet presAssocID="{B13E8DE4-282A-4596-A763-C880D7B2B805}" presName="Name0" presStyleCnt="0">
        <dgm:presLayoutVars>
          <dgm:dir/>
          <dgm:resizeHandles val="exact"/>
        </dgm:presLayoutVars>
      </dgm:prSet>
      <dgm:spPr/>
    </dgm:pt>
    <dgm:pt modelId="{FF490D88-455C-4A40-971D-0EB64C309F52}" type="pres">
      <dgm:prSet presAssocID="{B13E8DE4-282A-4596-A763-C880D7B2B805}" presName="arrow" presStyleLbl="bgShp" presStyleIdx="0" presStyleCnt="1"/>
      <dgm:spPr/>
    </dgm:pt>
    <dgm:pt modelId="{F3540633-C432-469B-97DB-86E98B2DCA89}" type="pres">
      <dgm:prSet presAssocID="{B13E8DE4-282A-4596-A763-C880D7B2B805}" presName="points" presStyleCnt="0"/>
      <dgm:spPr/>
    </dgm:pt>
    <dgm:pt modelId="{E98B5F72-4390-41E4-9D86-A5C4E7DA1FA2}" type="pres">
      <dgm:prSet presAssocID="{098139EE-28D6-4B4F-8FFD-CD4EE224577F}" presName="compositeA" presStyleCnt="0"/>
      <dgm:spPr/>
    </dgm:pt>
    <dgm:pt modelId="{46798B24-372C-47B6-A713-ED5CB851851A}" type="pres">
      <dgm:prSet presAssocID="{098139EE-28D6-4B4F-8FFD-CD4EE224577F}" presName="textA" presStyleLbl="revTx" presStyleIdx="0" presStyleCnt="5" custScaleX="220358">
        <dgm:presLayoutVars>
          <dgm:bulletEnabled val="1"/>
        </dgm:presLayoutVars>
      </dgm:prSet>
      <dgm:spPr/>
    </dgm:pt>
    <dgm:pt modelId="{1EB3BC0D-9102-4751-BE2D-BC3B69795344}" type="pres">
      <dgm:prSet presAssocID="{098139EE-28D6-4B4F-8FFD-CD4EE224577F}" presName="circleA" presStyleLbl="node1" presStyleIdx="0" presStyleCnt="5"/>
      <dgm:spPr/>
    </dgm:pt>
    <dgm:pt modelId="{8C6930C6-DA6B-4F9B-B316-B4403A5E3750}" type="pres">
      <dgm:prSet presAssocID="{098139EE-28D6-4B4F-8FFD-CD4EE224577F}" presName="spaceA" presStyleCnt="0"/>
      <dgm:spPr/>
    </dgm:pt>
    <dgm:pt modelId="{18EB3152-4942-46D7-87C6-E69AA85D99A5}" type="pres">
      <dgm:prSet presAssocID="{91B08C7F-2F28-4D9A-BCF6-91B350DA8A51}" presName="space" presStyleCnt="0"/>
      <dgm:spPr/>
    </dgm:pt>
    <dgm:pt modelId="{14789D74-3E9F-4B36-A47A-E304E6FCAB26}" type="pres">
      <dgm:prSet presAssocID="{BCD49171-866C-4A8E-9970-A343E46F38C1}" presName="compositeB" presStyleCnt="0"/>
      <dgm:spPr/>
    </dgm:pt>
    <dgm:pt modelId="{F43E7DED-966D-4E64-BAB0-B1435DB2E615}" type="pres">
      <dgm:prSet presAssocID="{BCD49171-866C-4A8E-9970-A343E46F38C1}" presName="textB" presStyleLbl="revTx" presStyleIdx="1" presStyleCnt="5" custScaleX="178186" custLinFactX="100000" custLinFactNeighborX="113910">
        <dgm:presLayoutVars>
          <dgm:bulletEnabled val="1"/>
        </dgm:presLayoutVars>
      </dgm:prSet>
      <dgm:spPr/>
    </dgm:pt>
    <dgm:pt modelId="{892B7384-3F46-4042-9B58-59D18EF505DB}" type="pres">
      <dgm:prSet presAssocID="{BCD49171-866C-4A8E-9970-A343E46F38C1}" presName="circleB" presStyleLbl="node1" presStyleIdx="1" presStyleCnt="5" custLinFactX="221243" custLinFactNeighborX="300000"/>
      <dgm:spPr/>
    </dgm:pt>
    <dgm:pt modelId="{7F6EB880-DD9F-43E0-A7AC-38738765EA35}" type="pres">
      <dgm:prSet presAssocID="{BCD49171-866C-4A8E-9970-A343E46F38C1}" presName="spaceB" presStyleCnt="0"/>
      <dgm:spPr/>
    </dgm:pt>
    <dgm:pt modelId="{538804F6-396C-4661-901B-C17882712B12}" type="pres">
      <dgm:prSet presAssocID="{A012F764-30A8-4F0F-B317-6028C9E6A763}" presName="space" presStyleCnt="0"/>
      <dgm:spPr/>
    </dgm:pt>
    <dgm:pt modelId="{F0478165-5E44-4DB4-B31C-189906E8E0EF}" type="pres">
      <dgm:prSet presAssocID="{745BB9E1-A5D7-45B2-AD41-AEDDD077D909}" presName="compositeA" presStyleCnt="0"/>
      <dgm:spPr/>
    </dgm:pt>
    <dgm:pt modelId="{B2F9AD3A-4215-4A50-9AE6-25374C0D518E}" type="pres">
      <dgm:prSet presAssocID="{745BB9E1-A5D7-45B2-AD41-AEDDD077D909}" presName="textA" presStyleLbl="revTx" presStyleIdx="2" presStyleCnt="5" custScaleX="192477" custLinFactX="100000" custLinFactNeighborX="113873" custLinFactNeighborY="430">
        <dgm:presLayoutVars>
          <dgm:bulletEnabled val="1"/>
        </dgm:presLayoutVars>
      </dgm:prSet>
      <dgm:spPr/>
    </dgm:pt>
    <dgm:pt modelId="{23F4E212-622E-40F2-B56F-EE1940488E02}" type="pres">
      <dgm:prSet presAssocID="{745BB9E1-A5D7-45B2-AD41-AEDDD077D909}" presName="circleA" presStyleLbl="node1" presStyleIdx="2" presStyleCnt="5" custLinFactX="230990" custLinFactNeighborX="300000"/>
      <dgm:spPr/>
    </dgm:pt>
    <dgm:pt modelId="{54C74896-77F2-4566-AD68-8C906B551738}" type="pres">
      <dgm:prSet presAssocID="{745BB9E1-A5D7-45B2-AD41-AEDDD077D909}" presName="spaceA" presStyleCnt="0"/>
      <dgm:spPr/>
    </dgm:pt>
    <dgm:pt modelId="{500BA65B-C265-4EBD-9DE5-F4179695318C}" type="pres">
      <dgm:prSet presAssocID="{69C411CA-B6E9-4603-BEE7-1AB5919E75FC}" presName="space" presStyleCnt="0"/>
      <dgm:spPr/>
    </dgm:pt>
    <dgm:pt modelId="{BC4110CD-6776-4FD1-8E7E-79CA78F6618D}" type="pres">
      <dgm:prSet presAssocID="{5695FBF5-FC16-4438-B095-E942BB5B6A66}" presName="compositeB" presStyleCnt="0"/>
      <dgm:spPr/>
    </dgm:pt>
    <dgm:pt modelId="{48F8396C-E45F-40E1-AEEC-07C3F887930E}" type="pres">
      <dgm:prSet presAssocID="{5695FBF5-FC16-4438-B095-E942BB5B6A66}" presName="textB" presStyleLbl="revTx" presStyleIdx="3" presStyleCnt="5" custScaleX="181502" custLinFactX="26284" custLinFactNeighborX="100000">
        <dgm:presLayoutVars>
          <dgm:bulletEnabled val="1"/>
        </dgm:presLayoutVars>
      </dgm:prSet>
      <dgm:spPr/>
    </dgm:pt>
    <dgm:pt modelId="{F1FB8A89-39E4-4898-961D-E193375E29E9}" type="pres">
      <dgm:prSet presAssocID="{5695FBF5-FC16-4438-B095-E942BB5B6A66}" presName="circleB" presStyleLbl="node1" presStyleIdx="3" presStyleCnt="5" custLinFactX="107240" custLinFactNeighborX="200000" custLinFactNeighborY="-726"/>
      <dgm:spPr/>
    </dgm:pt>
    <dgm:pt modelId="{9189B45F-66AD-4686-947C-22D2C0EF9307}" type="pres">
      <dgm:prSet presAssocID="{5695FBF5-FC16-4438-B095-E942BB5B6A66}" presName="spaceB" presStyleCnt="0"/>
      <dgm:spPr/>
    </dgm:pt>
    <dgm:pt modelId="{2148502A-D04E-46BD-A592-0FAB027FA8A3}" type="pres">
      <dgm:prSet presAssocID="{CCEA94BE-A6F6-45FA-A5BD-3EF5D51CB46C}" presName="space" presStyleCnt="0"/>
      <dgm:spPr/>
    </dgm:pt>
    <dgm:pt modelId="{4C12C960-43C0-4657-9AB2-11D53B8DF525}" type="pres">
      <dgm:prSet presAssocID="{7EB1A708-7BAB-4061-B54E-D0598D0813E3}" presName="compositeA" presStyleCnt="0"/>
      <dgm:spPr/>
    </dgm:pt>
    <dgm:pt modelId="{54982688-BD15-4B35-B0EB-11A6162203EA}" type="pres">
      <dgm:prSet presAssocID="{7EB1A708-7BAB-4061-B54E-D0598D0813E3}" presName="textA" presStyleLbl="revTx" presStyleIdx="4" presStyleCnt="5" custScaleX="196275" custLinFactNeighborX="58522">
        <dgm:presLayoutVars>
          <dgm:bulletEnabled val="1"/>
        </dgm:presLayoutVars>
      </dgm:prSet>
      <dgm:spPr/>
    </dgm:pt>
    <dgm:pt modelId="{AACCDD99-ECD0-4F22-95A1-62120159FAAE}" type="pres">
      <dgm:prSet presAssocID="{7EB1A708-7BAB-4061-B54E-D0598D0813E3}" presName="circleA" presStyleLbl="node1" presStyleIdx="4" presStyleCnt="5" custLinFactX="44438" custLinFactNeighborX="100000" custLinFactNeighborY="-726"/>
      <dgm:spPr/>
    </dgm:pt>
    <dgm:pt modelId="{5DC3114E-BC68-43F6-BFFD-704656A19008}" type="pres">
      <dgm:prSet presAssocID="{7EB1A708-7BAB-4061-B54E-D0598D0813E3}" presName="spaceA" presStyleCnt="0"/>
      <dgm:spPr/>
    </dgm:pt>
  </dgm:ptLst>
  <dgm:cxnLst>
    <dgm:cxn modelId="{3EFDFA5C-842B-4708-A60B-782567D49468}" type="presOf" srcId="{7EB1A708-7BAB-4061-B54E-D0598D0813E3}" destId="{54982688-BD15-4B35-B0EB-11A6162203EA}" srcOrd="0" destOrd="0" presId="urn:microsoft.com/office/officeart/2005/8/layout/hProcess11"/>
    <dgm:cxn modelId="{C5E08F65-0B99-4CD3-AAC4-F8D93B73312C}" srcId="{B13E8DE4-282A-4596-A763-C880D7B2B805}" destId="{7EB1A708-7BAB-4061-B54E-D0598D0813E3}" srcOrd="4" destOrd="0" parTransId="{B0885069-F2CE-4B8B-89A4-530F6D710DC9}" sibTransId="{25349DA3-A885-464F-9010-1C09A55D15D9}"/>
    <dgm:cxn modelId="{E8FB0E46-E5B8-499C-8F50-BA64744F6CF7}" type="presOf" srcId="{098139EE-28D6-4B4F-8FFD-CD4EE224577F}" destId="{46798B24-372C-47B6-A713-ED5CB851851A}" srcOrd="0" destOrd="0" presId="urn:microsoft.com/office/officeart/2005/8/layout/hProcess11"/>
    <dgm:cxn modelId="{BC834E97-E6A5-4F99-B1C0-2450B8FA9E0B}" type="presOf" srcId="{5695FBF5-FC16-4438-B095-E942BB5B6A66}" destId="{48F8396C-E45F-40E1-AEEC-07C3F887930E}" srcOrd="0" destOrd="0" presId="urn:microsoft.com/office/officeart/2005/8/layout/hProcess11"/>
    <dgm:cxn modelId="{8552DA9A-9317-47C2-A3E3-CD80A1CDC522}" type="presOf" srcId="{B13E8DE4-282A-4596-A763-C880D7B2B805}" destId="{C0F53FA0-5E3F-4A10-814F-095CB7EE57C7}" srcOrd="0" destOrd="0" presId="urn:microsoft.com/office/officeart/2005/8/layout/hProcess11"/>
    <dgm:cxn modelId="{0216ABA0-94F6-40A2-A169-1F55E5332F17}" srcId="{B13E8DE4-282A-4596-A763-C880D7B2B805}" destId="{098139EE-28D6-4B4F-8FFD-CD4EE224577F}" srcOrd="0" destOrd="0" parTransId="{035BA52D-902C-4252-B4D5-91D2E6B4983D}" sibTransId="{91B08C7F-2F28-4D9A-BCF6-91B350DA8A51}"/>
    <dgm:cxn modelId="{F58DD8B3-AAA5-4571-8561-9F32A63DCBEE}" srcId="{B13E8DE4-282A-4596-A763-C880D7B2B805}" destId="{BCD49171-866C-4A8E-9970-A343E46F38C1}" srcOrd="1" destOrd="0" parTransId="{A3591956-6938-424B-83D6-13F2DDE46830}" sibTransId="{A012F764-30A8-4F0F-B317-6028C9E6A763}"/>
    <dgm:cxn modelId="{CAEC19D2-C34B-47B1-86B7-697A13DC52BC}" type="presOf" srcId="{745BB9E1-A5D7-45B2-AD41-AEDDD077D909}" destId="{B2F9AD3A-4215-4A50-9AE6-25374C0D518E}" srcOrd="0" destOrd="0" presId="urn:microsoft.com/office/officeart/2005/8/layout/hProcess11"/>
    <dgm:cxn modelId="{07F3C3E1-29F8-4D12-BE56-B73AE741137A}" type="presOf" srcId="{BCD49171-866C-4A8E-9970-A343E46F38C1}" destId="{F43E7DED-966D-4E64-BAB0-B1435DB2E615}" srcOrd="0" destOrd="0" presId="urn:microsoft.com/office/officeart/2005/8/layout/hProcess11"/>
    <dgm:cxn modelId="{3649C7E8-5235-40F8-B66E-6A275BD6C111}" srcId="{B13E8DE4-282A-4596-A763-C880D7B2B805}" destId="{745BB9E1-A5D7-45B2-AD41-AEDDD077D909}" srcOrd="2" destOrd="0" parTransId="{5B14F38B-D4C5-408C-8871-C069975350B8}" sibTransId="{69C411CA-B6E9-4603-BEE7-1AB5919E75FC}"/>
    <dgm:cxn modelId="{F810E1EE-52ED-42C0-9089-87972A2C422E}" srcId="{B13E8DE4-282A-4596-A763-C880D7B2B805}" destId="{5695FBF5-FC16-4438-B095-E942BB5B6A66}" srcOrd="3" destOrd="0" parTransId="{B491F381-8ACC-43E7-B910-131FA94E2F7D}" sibTransId="{CCEA94BE-A6F6-45FA-A5BD-3EF5D51CB46C}"/>
    <dgm:cxn modelId="{3F13080D-B5E4-4647-9E40-4391FA61EE8C}" type="presParOf" srcId="{C0F53FA0-5E3F-4A10-814F-095CB7EE57C7}" destId="{FF490D88-455C-4A40-971D-0EB64C309F52}" srcOrd="0" destOrd="0" presId="urn:microsoft.com/office/officeart/2005/8/layout/hProcess11"/>
    <dgm:cxn modelId="{2F722D63-D1F1-43E9-BADD-AA9AE206192C}" type="presParOf" srcId="{C0F53FA0-5E3F-4A10-814F-095CB7EE57C7}" destId="{F3540633-C432-469B-97DB-86E98B2DCA89}" srcOrd="1" destOrd="0" presId="urn:microsoft.com/office/officeart/2005/8/layout/hProcess11"/>
    <dgm:cxn modelId="{35DE1395-B097-4FE6-AC75-7E4B39C1CA42}" type="presParOf" srcId="{F3540633-C432-469B-97DB-86E98B2DCA89}" destId="{E98B5F72-4390-41E4-9D86-A5C4E7DA1FA2}" srcOrd="0" destOrd="0" presId="urn:microsoft.com/office/officeart/2005/8/layout/hProcess11"/>
    <dgm:cxn modelId="{95AD6D11-5BD1-4EAC-A97D-FD9FCFA9F5C7}" type="presParOf" srcId="{E98B5F72-4390-41E4-9D86-A5C4E7DA1FA2}" destId="{46798B24-372C-47B6-A713-ED5CB851851A}" srcOrd="0" destOrd="0" presId="urn:microsoft.com/office/officeart/2005/8/layout/hProcess11"/>
    <dgm:cxn modelId="{06027468-91D3-4CF9-9A9C-F0BFDE8AAB17}" type="presParOf" srcId="{E98B5F72-4390-41E4-9D86-A5C4E7DA1FA2}" destId="{1EB3BC0D-9102-4751-BE2D-BC3B69795344}" srcOrd="1" destOrd="0" presId="urn:microsoft.com/office/officeart/2005/8/layout/hProcess11"/>
    <dgm:cxn modelId="{25934A02-1AF2-4C0D-A87A-01DDB42AFFE7}" type="presParOf" srcId="{E98B5F72-4390-41E4-9D86-A5C4E7DA1FA2}" destId="{8C6930C6-DA6B-4F9B-B316-B4403A5E3750}" srcOrd="2" destOrd="0" presId="urn:microsoft.com/office/officeart/2005/8/layout/hProcess11"/>
    <dgm:cxn modelId="{C26584DF-60DD-4265-A154-5925DB7761C2}" type="presParOf" srcId="{F3540633-C432-469B-97DB-86E98B2DCA89}" destId="{18EB3152-4942-46D7-87C6-E69AA85D99A5}" srcOrd="1" destOrd="0" presId="urn:microsoft.com/office/officeart/2005/8/layout/hProcess11"/>
    <dgm:cxn modelId="{C91ED81E-AA75-455F-B901-CB72C9A01FE4}" type="presParOf" srcId="{F3540633-C432-469B-97DB-86E98B2DCA89}" destId="{14789D74-3E9F-4B36-A47A-E304E6FCAB26}" srcOrd="2" destOrd="0" presId="urn:microsoft.com/office/officeart/2005/8/layout/hProcess11"/>
    <dgm:cxn modelId="{DE4C7883-A689-4E33-AD9B-7973833F3484}" type="presParOf" srcId="{14789D74-3E9F-4B36-A47A-E304E6FCAB26}" destId="{F43E7DED-966D-4E64-BAB0-B1435DB2E615}" srcOrd="0" destOrd="0" presId="urn:microsoft.com/office/officeart/2005/8/layout/hProcess11"/>
    <dgm:cxn modelId="{003CB952-0DB7-4DE5-BB07-C59BD1B133E3}" type="presParOf" srcId="{14789D74-3E9F-4B36-A47A-E304E6FCAB26}" destId="{892B7384-3F46-4042-9B58-59D18EF505DB}" srcOrd="1" destOrd="0" presId="urn:microsoft.com/office/officeart/2005/8/layout/hProcess11"/>
    <dgm:cxn modelId="{24458E1F-BF92-441A-B468-C02D3CE2D5CC}" type="presParOf" srcId="{14789D74-3E9F-4B36-A47A-E304E6FCAB26}" destId="{7F6EB880-DD9F-43E0-A7AC-38738765EA35}" srcOrd="2" destOrd="0" presId="urn:microsoft.com/office/officeart/2005/8/layout/hProcess11"/>
    <dgm:cxn modelId="{620D3861-A800-4A29-A9DA-6B00B5969CAB}" type="presParOf" srcId="{F3540633-C432-469B-97DB-86E98B2DCA89}" destId="{538804F6-396C-4661-901B-C17882712B12}" srcOrd="3" destOrd="0" presId="urn:microsoft.com/office/officeart/2005/8/layout/hProcess11"/>
    <dgm:cxn modelId="{B4FEBBB4-76FF-4F6A-8A5C-254FDFBFCCC6}" type="presParOf" srcId="{F3540633-C432-469B-97DB-86E98B2DCA89}" destId="{F0478165-5E44-4DB4-B31C-189906E8E0EF}" srcOrd="4" destOrd="0" presId="urn:microsoft.com/office/officeart/2005/8/layout/hProcess11"/>
    <dgm:cxn modelId="{0622D6C9-4217-4DFE-83CE-7EBEF274CC38}" type="presParOf" srcId="{F0478165-5E44-4DB4-B31C-189906E8E0EF}" destId="{B2F9AD3A-4215-4A50-9AE6-25374C0D518E}" srcOrd="0" destOrd="0" presId="urn:microsoft.com/office/officeart/2005/8/layout/hProcess11"/>
    <dgm:cxn modelId="{B34C048E-1517-42CC-9795-59A89DEAD968}" type="presParOf" srcId="{F0478165-5E44-4DB4-B31C-189906E8E0EF}" destId="{23F4E212-622E-40F2-B56F-EE1940488E02}" srcOrd="1" destOrd="0" presId="urn:microsoft.com/office/officeart/2005/8/layout/hProcess11"/>
    <dgm:cxn modelId="{A426D5A2-8866-4E47-8CB6-FE3A0B62BED0}" type="presParOf" srcId="{F0478165-5E44-4DB4-B31C-189906E8E0EF}" destId="{54C74896-77F2-4566-AD68-8C906B551738}" srcOrd="2" destOrd="0" presId="urn:microsoft.com/office/officeart/2005/8/layout/hProcess11"/>
    <dgm:cxn modelId="{CD45A1D1-D053-4236-B39C-7C57446A0398}" type="presParOf" srcId="{F3540633-C432-469B-97DB-86E98B2DCA89}" destId="{500BA65B-C265-4EBD-9DE5-F4179695318C}" srcOrd="5" destOrd="0" presId="urn:microsoft.com/office/officeart/2005/8/layout/hProcess11"/>
    <dgm:cxn modelId="{6183E6CB-3304-4EA8-A774-20C375D22B88}" type="presParOf" srcId="{F3540633-C432-469B-97DB-86E98B2DCA89}" destId="{BC4110CD-6776-4FD1-8E7E-79CA78F6618D}" srcOrd="6" destOrd="0" presId="urn:microsoft.com/office/officeart/2005/8/layout/hProcess11"/>
    <dgm:cxn modelId="{DA26FF65-14AB-47B6-9192-5F626C50C394}" type="presParOf" srcId="{BC4110CD-6776-4FD1-8E7E-79CA78F6618D}" destId="{48F8396C-E45F-40E1-AEEC-07C3F887930E}" srcOrd="0" destOrd="0" presId="urn:microsoft.com/office/officeart/2005/8/layout/hProcess11"/>
    <dgm:cxn modelId="{376195E2-5288-4FE8-A8F8-2BDB276655A4}" type="presParOf" srcId="{BC4110CD-6776-4FD1-8E7E-79CA78F6618D}" destId="{F1FB8A89-39E4-4898-961D-E193375E29E9}" srcOrd="1" destOrd="0" presId="urn:microsoft.com/office/officeart/2005/8/layout/hProcess11"/>
    <dgm:cxn modelId="{1F04F0C4-4C6A-444B-85E0-03A932066113}" type="presParOf" srcId="{BC4110CD-6776-4FD1-8E7E-79CA78F6618D}" destId="{9189B45F-66AD-4686-947C-22D2C0EF9307}" srcOrd="2" destOrd="0" presId="urn:microsoft.com/office/officeart/2005/8/layout/hProcess11"/>
    <dgm:cxn modelId="{76474944-82B4-4276-96D3-EA9B4A6FD851}" type="presParOf" srcId="{F3540633-C432-469B-97DB-86E98B2DCA89}" destId="{2148502A-D04E-46BD-A592-0FAB027FA8A3}" srcOrd="7" destOrd="0" presId="urn:microsoft.com/office/officeart/2005/8/layout/hProcess11"/>
    <dgm:cxn modelId="{61AA91C2-397D-462A-B5E0-D0E9AC7AE389}" type="presParOf" srcId="{F3540633-C432-469B-97DB-86E98B2DCA89}" destId="{4C12C960-43C0-4657-9AB2-11D53B8DF525}" srcOrd="8" destOrd="0" presId="urn:microsoft.com/office/officeart/2005/8/layout/hProcess11"/>
    <dgm:cxn modelId="{91511FF6-9F0A-4BA4-8DC3-43E4249A54C6}" type="presParOf" srcId="{4C12C960-43C0-4657-9AB2-11D53B8DF525}" destId="{54982688-BD15-4B35-B0EB-11A6162203EA}" srcOrd="0" destOrd="0" presId="urn:microsoft.com/office/officeart/2005/8/layout/hProcess11"/>
    <dgm:cxn modelId="{2D05AA4A-900A-4084-B772-1C62F00F2904}" type="presParOf" srcId="{4C12C960-43C0-4657-9AB2-11D53B8DF525}" destId="{AACCDD99-ECD0-4F22-95A1-62120159FAAE}" srcOrd="1" destOrd="0" presId="urn:microsoft.com/office/officeart/2005/8/layout/hProcess11"/>
    <dgm:cxn modelId="{D53E6198-A671-4A04-B055-422611952679}" type="presParOf" srcId="{4C12C960-43C0-4657-9AB2-11D53B8DF525}" destId="{5DC3114E-BC68-43F6-BFFD-704656A19008}"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3E8DE4-282A-4596-A763-C880D7B2B805}" type="doc">
      <dgm:prSet loTypeId="urn:microsoft.com/office/officeart/2005/8/layout/hProcess11" loCatId="process" qsTypeId="urn:microsoft.com/office/officeart/2005/8/quickstyle/simple1" qsCatId="simple" csTypeId="urn:microsoft.com/office/officeart/2005/8/colors/accent2_3" csCatId="accent2" phldr="1"/>
      <dgm:spPr/>
      <dgm:t>
        <a:bodyPr/>
        <a:lstStyle/>
        <a:p>
          <a:endParaRPr lang="en-GB"/>
        </a:p>
      </dgm:t>
    </dgm:pt>
    <dgm:pt modelId="{5695FBF5-FC16-4438-B095-E942BB5B6A66}">
      <dgm:prSet custT="1"/>
      <dgm:spPr/>
      <dgm:t>
        <a:bodyPr/>
        <a:lstStyle/>
        <a:p>
          <a:r>
            <a:rPr lang="en-GB" sz="1800" dirty="0">
              <a:latin typeface="PT Sans Narrow" panose="020B0506020203020204" pitchFamily="34" charset="0"/>
            </a:rPr>
            <a:t>1969 </a:t>
          </a:r>
        </a:p>
        <a:p>
          <a:r>
            <a:rPr lang="en-GB" sz="1800" b="1" dirty="0">
              <a:latin typeface="PT Sans Narrow" panose="020B0506020203020204" pitchFamily="34" charset="0"/>
            </a:rPr>
            <a:t>First Moon landing</a:t>
          </a:r>
        </a:p>
        <a:p>
          <a:r>
            <a:rPr lang="en-GB" sz="1800" b="1" dirty="0">
              <a:latin typeface="PT Sans Narrow" panose="020B0506020203020204" pitchFamily="34" charset="0"/>
            </a:rPr>
            <a:t>(Apollo 11)</a:t>
          </a:r>
        </a:p>
      </dgm:t>
    </dgm:pt>
    <dgm:pt modelId="{B491F381-8ACC-43E7-B910-131FA94E2F7D}" type="parTrans" cxnId="{F810E1EE-52ED-42C0-9089-87972A2C422E}">
      <dgm:prSet/>
      <dgm:spPr/>
      <dgm:t>
        <a:bodyPr/>
        <a:lstStyle/>
        <a:p>
          <a:endParaRPr lang="en-GB">
            <a:latin typeface="PT Sans Narrow" panose="020B0506020203020204" pitchFamily="34" charset="0"/>
          </a:endParaRPr>
        </a:p>
      </dgm:t>
    </dgm:pt>
    <dgm:pt modelId="{CCEA94BE-A6F6-45FA-A5BD-3EF5D51CB46C}" type="sibTrans" cxnId="{F810E1EE-52ED-42C0-9089-87972A2C422E}">
      <dgm:prSet/>
      <dgm:spPr/>
      <dgm:t>
        <a:bodyPr/>
        <a:lstStyle/>
        <a:p>
          <a:endParaRPr lang="en-GB">
            <a:latin typeface="PT Sans Narrow" panose="020B0506020203020204" pitchFamily="34" charset="0"/>
          </a:endParaRPr>
        </a:p>
      </dgm:t>
    </dgm:pt>
    <dgm:pt modelId="{7EB1A708-7BAB-4061-B54E-D0598D0813E3}">
      <dgm:prSet custT="1"/>
      <dgm:spPr/>
      <dgm:t>
        <a:bodyPr/>
        <a:lstStyle/>
        <a:p>
          <a:r>
            <a:rPr lang="en-GB" sz="1800" dirty="0">
              <a:latin typeface="PT Sans Narrow" panose="020B0506020203020204" pitchFamily="34" charset="0"/>
            </a:rPr>
            <a:t>2020</a:t>
          </a:r>
        </a:p>
        <a:p>
          <a:r>
            <a:rPr lang="en-GB" sz="1800" dirty="0">
              <a:latin typeface="PT Sans Narrow" panose="020B0506020203020204" pitchFamily="34" charset="0"/>
            </a:rPr>
            <a:t> </a:t>
          </a:r>
          <a:r>
            <a:rPr lang="en-GB" sz="1800" b="1" dirty="0">
              <a:latin typeface="PT Sans Narrow" panose="020B0506020203020204" pitchFamily="34" charset="0"/>
            </a:rPr>
            <a:t>Robotic exploration restarted</a:t>
          </a:r>
        </a:p>
        <a:p>
          <a:r>
            <a:rPr lang="en-GB" sz="1800" b="1" dirty="0">
              <a:latin typeface="PT Sans Narrow" panose="020B0506020203020204" pitchFamily="34" charset="0"/>
            </a:rPr>
            <a:t> (</a:t>
          </a:r>
          <a:r>
            <a:rPr lang="en-GB" sz="1800" b="1" dirty="0" err="1">
              <a:latin typeface="PT Sans Narrow" panose="020B0506020203020204" pitchFamily="34" charset="0"/>
            </a:rPr>
            <a:t>Chang’e</a:t>
          </a:r>
          <a:r>
            <a:rPr lang="en-GB" sz="1800" b="1" dirty="0">
              <a:latin typeface="PT Sans Narrow" panose="020B0506020203020204" pitchFamily="34" charset="0"/>
            </a:rPr>
            <a:t> 5)</a:t>
          </a:r>
        </a:p>
      </dgm:t>
    </dgm:pt>
    <dgm:pt modelId="{B0885069-F2CE-4B8B-89A4-530F6D710DC9}" type="parTrans" cxnId="{C5E08F65-0B99-4CD3-AAC4-F8D93B73312C}">
      <dgm:prSet/>
      <dgm:spPr/>
      <dgm:t>
        <a:bodyPr/>
        <a:lstStyle/>
        <a:p>
          <a:endParaRPr lang="en-GB"/>
        </a:p>
      </dgm:t>
    </dgm:pt>
    <dgm:pt modelId="{25349DA3-A885-464F-9010-1C09A55D15D9}" type="sibTrans" cxnId="{C5E08F65-0B99-4CD3-AAC4-F8D93B73312C}">
      <dgm:prSet/>
      <dgm:spPr/>
      <dgm:t>
        <a:bodyPr/>
        <a:lstStyle/>
        <a:p>
          <a:endParaRPr lang="en-GB"/>
        </a:p>
      </dgm:t>
    </dgm:pt>
    <dgm:pt modelId="{0F12494A-51E9-405B-AE6F-E6038A0A5E5E}">
      <dgm:prSet custT="1"/>
      <dgm:spPr/>
      <dgm:t>
        <a:bodyPr/>
        <a:lstStyle/>
        <a:p>
          <a:r>
            <a:rPr lang="en-GB" sz="1800" b="0" dirty="0">
              <a:latin typeface="PT Sans Narrow" panose="020B0506020203020204" pitchFamily="34" charset="0"/>
            </a:rPr>
            <a:t>2030s</a:t>
          </a:r>
        </a:p>
        <a:p>
          <a:r>
            <a:rPr lang="en-GB" sz="1800" b="1" dirty="0">
              <a:latin typeface="PT Sans Narrow" panose="020B0506020203020204" pitchFamily="34" charset="0"/>
            </a:rPr>
            <a:t>International Lunar Research Station</a:t>
          </a:r>
        </a:p>
        <a:p>
          <a:r>
            <a:rPr lang="en-GB" sz="1800" b="1" dirty="0">
              <a:latin typeface="PT Sans Narrow" panose="020B0506020203020204" pitchFamily="34" charset="0"/>
            </a:rPr>
            <a:t>+ Artemis IV lunar station </a:t>
          </a:r>
        </a:p>
      </dgm:t>
    </dgm:pt>
    <dgm:pt modelId="{B00C3BA4-317C-4F1B-8B59-D0F3850D85CE}" type="parTrans" cxnId="{6CACAF43-5E11-4996-AF80-2FE0BDFA81C7}">
      <dgm:prSet/>
      <dgm:spPr/>
      <dgm:t>
        <a:bodyPr/>
        <a:lstStyle/>
        <a:p>
          <a:endParaRPr lang="en-GB"/>
        </a:p>
      </dgm:t>
    </dgm:pt>
    <dgm:pt modelId="{219B6C6A-350E-4B8D-B624-165C9CC7EC2B}" type="sibTrans" cxnId="{6CACAF43-5E11-4996-AF80-2FE0BDFA81C7}">
      <dgm:prSet/>
      <dgm:spPr/>
      <dgm:t>
        <a:bodyPr/>
        <a:lstStyle/>
        <a:p>
          <a:endParaRPr lang="en-GB"/>
        </a:p>
      </dgm:t>
    </dgm:pt>
    <dgm:pt modelId="{46C18E17-F02D-4C81-AAAE-02CFF3AE8F27}">
      <dgm:prSet custT="1"/>
      <dgm:spPr/>
      <dgm:t>
        <a:bodyPr/>
        <a:lstStyle/>
        <a:p>
          <a:r>
            <a:rPr lang="en-GB" sz="1800" dirty="0">
              <a:latin typeface="PT Sans Narrow" panose="020B0506020203020204" pitchFamily="34" charset="0"/>
            </a:rPr>
            <a:t>2026 - 2028 </a:t>
          </a:r>
        </a:p>
        <a:p>
          <a:r>
            <a:rPr lang="en-GB" sz="1800" b="1" dirty="0">
              <a:latin typeface="PT Sans Narrow" panose="020B0506020203020204" pitchFamily="34" charset="0"/>
            </a:rPr>
            <a:t>Exploration of lunar South Pole</a:t>
          </a:r>
        </a:p>
        <a:p>
          <a:r>
            <a:rPr lang="en-GB" sz="1800" b="1" dirty="0">
              <a:latin typeface="PT Sans Narrow" panose="020B0506020203020204" pitchFamily="34" charset="0"/>
            </a:rPr>
            <a:t> (Artemis III, </a:t>
          </a:r>
          <a:r>
            <a:rPr lang="en-GB" sz="1800" b="1" dirty="0" err="1">
              <a:latin typeface="PT Sans Narrow" panose="020B0506020203020204" pitchFamily="34" charset="0"/>
            </a:rPr>
            <a:t>Chang’e</a:t>
          </a:r>
          <a:r>
            <a:rPr lang="en-GB" sz="1800" b="1" dirty="0">
              <a:latin typeface="PT Sans Narrow" panose="020B0506020203020204" pitchFamily="34" charset="0"/>
            </a:rPr>
            <a:t> 7&amp;8)</a:t>
          </a:r>
        </a:p>
      </dgm:t>
    </dgm:pt>
    <dgm:pt modelId="{9F410F36-B55B-40DF-8269-38CC9A6E6A5E}" type="parTrans" cxnId="{AE1016D3-F8B0-4D79-B2E8-FE38BB68964A}">
      <dgm:prSet/>
      <dgm:spPr/>
      <dgm:t>
        <a:bodyPr/>
        <a:lstStyle/>
        <a:p>
          <a:endParaRPr lang="en-GB"/>
        </a:p>
      </dgm:t>
    </dgm:pt>
    <dgm:pt modelId="{59B6DBCB-D064-48AD-BA46-827F60FF9743}" type="sibTrans" cxnId="{AE1016D3-F8B0-4D79-B2E8-FE38BB68964A}">
      <dgm:prSet/>
      <dgm:spPr/>
      <dgm:t>
        <a:bodyPr/>
        <a:lstStyle/>
        <a:p>
          <a:endParaRPr lang="en-GB"/>
        </a:p>
      </dgm:t>
    </dgm:pt>
    <dgm:pt modelId="{C0F53FA0-5E3F-4A10-814F-095CB7EE57C7}" type="pres">
      <dgm:prSet presAssocID="{B13E8DE4-282A-4596-A763-C880D7B2B805}" presName="Name0" presStyleCnt="0">
        <dgm:presLayoutVars>
          <dgm:dir/>
          <dgm:resizeHandles val="exact"/>
        </dgm:presLayoutVars>
      </dgm:prSet>
      <dgm:spPr/>
    </dgm:pt>
    <dgm:pt modelId="{FF490D88-455C-4A40-971D-0EB64C309F52}" type="pres">
      <dgm:prSet presAssocID="{B13E8DE4-282A-4596-A763-C880D7B2B805}" presName="arrow" presStyleLbl="bgShp" presStyleIdx="0" presStyleCnt="1"/>
      <dgm:spPr/>
    </dgm:pt>
    <dgm:pt modelId="{F3540633-C432-469B-97DB-86E98B2DCA89}" type="pres">
      <dgm:prSet presAssocID="{B13E8DE4-282A-4596-A763-C880D7B2B805}" presName="points" presStyleCnt="0"/>
      <dgm:spPr/>
    </dgm:pt>
    <dgm:pt modelId="{FA427764-85E9-4221-9B54-A22F6F2C555A}" type="pres">
      <dgm:prSet presAssocID="{5695FBF5-FC16-4438-B095-E942BB5B6A66}" presName="compositeA" presStyleCnt="0"/>
      <dgm:spPr/>
    </dgm:pt>
    <dgm:pt modelId="{79DCFCBA-E72C-4AE8-9288-9DD9D101EEE3}" type="pres">
      <dgm:prSet presAssocID="{5695FBF5-FC16-4438-B095-E942BB5B6A66}" presName="textA" presStyleLbl="revTx" presStyleIdx="0" presStyleCnt="4" custScaleX="87579" custLinFactY="50607" custLinFactNeighborX="13" custLinFactNeighborY="100000">
        <dgm:presLayoutVars>
          <dgm:bulletEnabled val="1"/>
        </dgm:presLayoutVars>
      </dgm:prSet>
      <dgm:spPr/>
    </dgm:pt>
    <dgm:pt modelId="{83CE7DCB-89F8-40AE-BFA9-F37F4AD4937F}" type="pres">
      <dgm:prSet presAssocID="{5695FBF5-FC16-4438-B095-E942BB5B6A66}" presName="circleA" presStyleLbl="node1" presStyleIdx="0" presStyleCnt="4"/>
      <dgm:spPr/>
    </dgm:pt>
    <dgm:pt modelId="{1A632D1F-ADDB-490D-A259-2B3577E2CD0B}" type="pres">
      <dgm:prSet presAssocID="{5695FBF5-FC16-4438-B095-E942BB5B6A66}" presName="spaceA" presStyleCnt="0"/>
      <dgm:spPr/>
    </dgm:pt>
    <dgm:pt modelId="{2148502A-D04E-46BD-A592-0FAB027FA8A3}" type="pres">
      <dgm:prSet presAssocID="{CCEA94BE-A6F6-45FA-A5BD-3EF5D51CB46C}" presName="space" presStyleCnt="0"/>
      <dgm:spPr/>
    </dgm:pt>
    <dgm:pt modelId="{34DFF602-5429-4312-9681-B3AD91805B24}" type="pres">
      <dgm:prSet presAssocID="{7EB1A708-7BAB-4061-B54E-D0598D0813E3}" presName="compositeB" presStyleCnt="0"/>
      <dgm:spPr/>
    </dgm:pt>
    <dgm:pt modelId="{F51F2B48-B6BB-437A-B240-FD76C18682C1}" type="pres">
      <dgm:prSet presAssocID="{7EB1A708-7BAB-4061-B54E-D0598D0813E3}" presName="textB" presStyleLbl="revTx" presStyleIdx="1" presStyleCnt="4" custLinFactY="-54353" custLinFactNeighborX="4434" custLinFactNeighborY="-100000">
        <dgm:presLayoutVars>
          <dgm:bulletEnabled val="1"/>
        </dgm:presLayoutVars>
      </dgm:prSet>
      <dgm:spPr/>
    </dgm:pt>
    <dgm:pt modelId="{7E2518A5-392F-4490-B99F-C892548CF521}" type="pres">
      <dgm:prSet presAssocID="{7EB1A708-7BAB-4061-B54E-D0598D0813E3}" presName="circleB" presStyleLbl="node1" presStyleIdx="1" presStyleCnt="4"/>
      <dgm:spPr/>
    </dgm:pt>
    <dgm:pt modelId="{C5CC5356-851B-45F9-A8A1-321BBB681A9E}" type="pres">
      <dgm:prSet presAssocID="{7EB1A708-7BAB-4061-B54E-D0598D0813E3}" presName="spaceB" presStyleCnt="0"/>
      <dgm:spPr/>
    </dgm:pt>
    <dgm:pt modelId="{F485BCB3-6924-4812-929A-0CB0DE541133}" type="pres">
      <dgm:prSet presAssocID="{25349DA3-A885-464F-9010-1C09A55D15D9}" presName="space" presStyleCnt="0"/>
      <dgm:spPr/>
    </dgm:pt>
    <dgm:pt modelId="{770E32BE-0D99-4101-B3F6-3FFF166BC6EA}" type="pres">
      <dgm:prSet presAssocID="{46C18E17-F02D-4C81-AAAE-02CFF3AE8F27}" presName="compositeA" presStyleCnt="0"/>
      <dgm:spPr/>
    </dgm:pt>
    <dgm:pt modelId="{170FBA12-BEFF-4E48-8ADD-FBB051EAC5EF}" type="pres">
      <dgm:prSet presAssocID="{46C18E17-F02D-4C81-AAAE-02CFF3AE8F27}" presName="textA" presStyleLbl="revTx" presStyleIdx="2" presStyleCnt="4" custScaleX="166017" custLinFactY="55624" custLinFactNeighborX="-2214" custLinFactNeighborY="100000">
        <dgm:presLayoutVars>
          <dgm:bulletEnabled val="1"/>
        </dgm:presLayoutVars>
      </dgm:prSet>
      <dgm:spPr/>
    </dgm:pt>
    <dgm:pt modelId="{6120BA1A-F08E-4329-874B-E20AB9F65127}" type="pres">
      <dgm:prSet presAssocID="{46C18E17-F02D-4C81-AAAE-02CFF3AE8F27}" presName="circleA" presStyleLbl="node1" presStyleIdx="2" presStyleCnt="4"/>
      <dgm:spPr/>
    </dgm:pt>
    <dgm:pt modelId="{CE130E13-A410-421D-9BA5-948D35232DF4}" type="pres">
      <dgm:prSet presAssocID="{46C18E17-F02D-4C81-AAAE-02CFF3AE8F27}" presName="spaceA" presStyleCnt="0"/>
      <dgm:spPr/>
    </dgm:pt>
    <dgm:pt modelId="{147F0E9B-2BF0-45C1-9D7D-795607CE7A01}" type="pres">
      <dgm:prSet presAssocID="{59B6DBCB-D064-48AD-BA46-827F60FF9743}" presName="space" presStyleCnt="0"/>
      <dgm:spPr/>
    </dgm:pt>
    <dgm:pt modelId="{52A93380-7CB3-4DAA-A55E-1D593D0AF836}" type="pres">
      <dgm:prSet presAssocID="{0F12494A-51E9-405B-AE6F-E6038A0A5E5E}" presName="compositeB" presStyleCnt="0"/>
      <dgm:spPr/>
    </dgm:pt>
    <dgm:pt modelId="{CE50ADF1-7882-42D0-8806-A34B0A6F95A6}" type="pres">
      <dgm:prSet presAssocID="{0F12494A-51E9-405B-AE6F-E6038A0A5E5E}" presName="textB" presStyleLbl="revTx" presStyleIdx="3" presStyleCnt="4" custScaleX="126269" custLinFactY="-50000" custLinFactNeighborX="-2355" custLinFactNeighborY="-100000">
        <dgm:presLayoutVars>
          <dgm:bulletEnabled val="1"/>
        </dgm:presLayoutVars>
      </dgm:prSet>
      <dgm:spPr/>
    </dgm:pt>
    <dgm:pt modelId="{149077A7-9D60-497F-BCBB-79FC48A7D194}" type="pres">
      <dgm:prSet presAssocID="{0F12494A-51E9-405B-AE6F-E6038A0A5E5E}" presName="circleB" presStyleLbl="node1" presStyleIdx="3" presStyleCnt="4"/>
      <dgm:spPr/>
    </dgm:pt>
    <dgm:pt modelId="{36210674-AA13-4903-A8AA-9EAE6B6C1BC9}" type="pres">
      <dgm:prSet presAssocID="{0F12494A-51E9-405B-AE6F-E6038A0A5E5E}" presName="spaceB" presStyleCnt="0"/>
      <dgm:spPr/>
    </dgm:pt>
  </dgm:ptLst>
  <dgm:cxnLst>
    <dgm:cxn modelId="{B4E51717-BC2C-4E4C-B848-A81976F35257}" type="presOf" srcId="{7EB1A708-7BAB-4061-B54E-D0598D0813E3}" destId="{F51F2B48-B6BB-437A-B240-FD76C18682C1}" srcOrd="0" destOrd="0" presId="urn:microsoft.com/office/officeart/2005/8/layout/hProcess11"/>
    <dgm:cxn modelId="{6CACAF43-5E11-4996-AF80-2FE0BDFA81C7}" srcId="{B13E8DE4-282A-4596-A763-C880D7B2B805}" destId="{0F12494A-51E9-405B-AE6F-E6038A0A5E5E}" srcOrd="3" destOrd="0" parTransId="{B00C3BA4-317C-4F1B-8B59-D0F3850D85CE}" sibTransId="{219B6C6A-350E-4B8D-B624-165C9CC7EC2B}"/>
    <dgm:cxn modelId="{C5E08F65-0B99-4CD3-AAC4-F8D93B73312C}" srcId="{B13E8DE4-282A-4596-A763-C880D7B2B805}" destId="{7EB1A708-7BAB-4061-B54E-D0598D0813E3}" srcOrd="1" destOrd="0" parTransId="{B0885069-F2CE-4B8B-89A4-530F6D710DC9}" sibTransId="{25349DA3-A885-464F-9010-1C09A55D15D9}"/>
    <dgm:cxn modelId="{8552DA9A-9317-47C2-A3E3-CD80A1CDC522}" type="presOf" srcId="{B13E8DE4-282A-4596-A763-C880D7B2B805}" destId="{C0F53FA0-5E3F-4A10-814F-095CB7EE57C7}" srcOrd="0" destOrd="0" presId="urn:microsoft.com/office/officeart/2005/8/layout/hProcess11"/>
    <dgm:cxn modelId="{AE1016D3-F8B0-4D79-B2E8-FE38BB68964A}" srcId="{B13E8DE4-282A-4596-A763-C880D7B2B805}" destId="{46C18E17-F02D-4C81-AAAE-02CFF3AE8F27}" srcOrd="2" destOrd="0" parTransId="{9F410F36-B55B-40DF-8269-38CC9A6E6A5E}" sibTransId="{59B6DBCB-D064-48AD-BA46-827F60FF9743}"/>
    <dgm:cxn modelId="{E28D26D3-4CDB-47AA-8573-F79F6435C0A0}" type="presOf" srcId="{0F12494A-51E9-405B-AE6F-E6038A0A5E5E}" destId="{CE50ADF1-7882-42D0-8806-A34B0A6F95A6}" srcOrd="0" destOrd="0" presId="urn:microsoft.com/office/officeart/2005/8/layout/hProcess11"/>
    <dgm:cxn modelId="{EB1D90E1-BD13-4722-9A28-7851225621D2}" type="presOf" srcId="{46C18E17-F02D-4C81-AAAE-02CFF3AE8F27}" destId="{170FBA12-BEFF-4E48-8ADD-FBB051EAC5EF}" srcOrd="0" destOrd="0" presId="urn:microsoft.com/office/officeart/2005/8/layout/hProcess11"/>
    <dgm:cxn modelId="{57D8FBE7-88DF-4C7A-AE3D-0AFB91CE1958}" type="presOf" srcId="{5695FBF5-FC16-4438-B095-E942BB5B6A66}" destId="{79DCFCBA-E72C-4AE8-9288-9DD9D101EEE3}" srcOrd="0" destOrd="0" presId="urn:microsoft.com/office/officeart/2005/8/layout/hProcess11"/>
    <dgm:cxn modelId="{F810E1EE-52ED-42C0-9089-87972A2C422E}" srcId="{B13E8DE4-282A-4596-A763-C880D7B2B805}" destId="{5695FBF5-FC16-4438-B095-E942BB5B6A66}" srcOrd="0" destOrd="0" parTransId="{B491F381-8ACC-43E7-B910-131FA94E2F7D}" sibTransId="{CCEA94BE-A6F6-45FA-A5BD-3EF5D51CB46C}"/>
    <dgm:cxn modelId="{3F13080D-B5E4-4647-9E40-4391FA61EE8C}" type="presParOf" srcId="{C0F53FA0-5E3F-4A10-814F-095CB7EE57C7}" destId="{FF490D88-455C-4A40-971D-0EB64C309F52}" srcOrd="0" destOrd="0" presId="urn:microsoft.com/office/officeart/2005/8/layout/hProcess11"/>
    <dgm:cxn modelId="{2F722D63-D1F1-43E9-BADD-AA9AE206192C}" type="presParOf" srcId="{C0F53FA0-5E3F-4A10-814F-095CB7EE57C7}" destId="{F3540633-C432-469B-97DB-86E98B2DCA89}" srcOrd="1" destOrd="0" presId="urn:microsoft.com/office/officeart/2005/8/layout/hProcess11"/>
    <dgm:cxn modelId="{39932466-76EE-4B0D-8DD5-D4B767AF5BE9}" type="presParOf" srcId="{F3540633-C432-469B-97DB-86E98B2DCA89}" destId="{FA427764-85E9-4221-9B54-A22F6F2C555A}" srcOrd="0" destOrd="0" presId="urn:microsoft.com/office/officeart/2005/8/layout/hProcess11"/>
    <dgm:cxn modelId="{DDED0C70-5D97-4FCF-97E0-A4A6341ED06C}" type="presParOf" srcId="{FA427764-85E9-4221-9B54-A22F6F2C555A}" destId="{79DCFCBA-E72C-4AE8-9288-9DD9D101EEE3}" srcOrd="0" destOrd="0" presId="urn:microsoft.com/office/officeart/2005/8/layout/hProcess11"/>
    <dgm:cxn modelId="{FAE3E0D5-4F0D-49D5-A4D8-58EA3B35E464}" type="presParOf" srcId="{FA427764-85E9-4221-9B54-A22F6F2C555A}" destId="{83CE7DCB-89F8-40AE-BFA9-F37F4AD4937F}" srcOrd="1" destOrd="0" presId="urn:microsoft.com/office/officeart/2005/8/layout/hProcess11"/>
    <dgm:cxn modelId="{6EBE09FF-CDE7-4C6D-831D-D8445B324A83}" type="presParOf" srcId="{FA427764-85E9-4221-9B54-A22F6F2C555A}" destId="{1A632D1F-ADDB-490D-A259-2B3577E2CD0B}" srcOrd="2" destOrd="0" presId="urn:microsoft.com/office/officeart/2005/8/layout/hProcess11"/>
    <dgm:cxn modelId="{76474944-82B4-4276-96D3-EA9B4A6FD851}" type="presParOf" srcId="{F3540633-C432-469B-97DB-86E98B2DCA89}" destId="{2148502A-D04E-46BD-A592-0FAB027FA8A3}" srcOrd="1" destOrd="0" presId="urn:microsoft.com/office/officeart/2005/8/layout/hProcess11"/>
    <dgm:cxn modelId="{45F45692-2C9F-43D9-86EC-D7CCFFD28393}" type="presParOf" srcId="{F3540633-C432-469B-97DB-86E98B2DCA89}" destId="{34DFF602-5429-4312-9681-B3AD91805B24}" srcOrd="2" destOrd="0" presId="urn:microsoft.com/office/officeart/2005/8/layout/hProcess11"/>
    <dgm:cxn modelId="{BD7C0E20-C216-4919-8A9D-DB4BB418C1EA}" type="presParOf" srcId="{34DFF602-5429-4312-9681-B3AD91805B24}" destId="{F51F2B48-B6BB-437A-B240-FD76C18682C1}" srcOrd="0" destOrd="0" presId="urn:microsoft.com/office/officeart/2005/8/layout/hProcess11"/>
    <dgm:cxn modelId="{F629C631-AB44-4EED-96CA-E3EA20303542}" type="presParOf" srcId="{34DFF602-5429-4312-9681-B3AD91805B24}" destId="{7E2518A5-392F-4490-B99F-C892548CF521}" srcOrd="1" destOrd="0" presId="urn:microsoft.com/office/officeart/2005/8/layout/hProcess11"/>
    <dgm:cxn modelId="{3154ACD4-6798-46EB-8B93-174B6C1D33D1}" type="presParOf" srcId="{34DFF602-5429-4312-9681-B3AD91805B24}" destId="{C5CC5356-851B-45F9-A8A1-321BBB681A9E}" srcOrd="2" destOrd="0" presId="urn:microsoft.com/office/officeart/2005/8/layout/hProcess11"/>
    <dgm:cxn modelId="{FD3969AD-CCEE-4CEC-A175-FFDF568A4179}" type="presParOf" srcId="{F3540633-C432-469B-97DB-86E98B2DCA89}" destId="{F485BCB3-6924-4812-929A-0CB0DE541133}" srcOrd="3" destOrd="0" presId="urn:microsoft.com/office/officeart/2005/8/layout/hProcess11"/>
    <dgm:cxn modelId="{5D546DC4-52F0-43E2-8211-1DA97CDFC612}" type="presParOf" srcId="{F3540633-C432-469B-97DB-86E98B2DCA89}" destId="{770E32BE-0D99-4101-B3F6-3FFF166BC6EA}" srcOrd="4" destOrd="0" presId="urn:microsoft.com/office/officeart/2005/8/layout/hProcess11"/>
    <dgm:cxn modelId="{3BBB2507-2E6E-46CC-B18F-1239BA73508E}" type="presParOf" srcId="{770E32BE-0D99-4101-B3F6-3FFF166BC6EA}" destId="{170FBA12-BEFF-4E48-8ADD-FBB051EAC5EF}" srcOrd="0" destOrd="0" presId="urn:microsoft.com/office/officeart/2005/8/layout/hProcess11"/>
    <dgm:cxn modelId="{89C01B92-9580-47AE-84C9-0D60A05C1F07}" type="presParOf" srcId="{770E32BE-0D99-4101-B3F6-3FFF166BC6EA}" destId="{6120BA1A-F08E-4329-874B-E20AB9F65127}" srcOrd="1" destOrd="0" presId="urn:microsoft.com/office/officeart/2005/8/layout/hProcess11"/>
    <dgm:cxn modelId="{D9CB11F1-580D-4E32-8C37-D787DF7A7C26}" type="presParOf" srcId="{770E32BE-0D99-4101-B3F6-3FFF166BC6EA}" destId="{CE130E13-A410-421D-9BA5-948D35232DF4}" srcOrd="2" destOrd="0" presId="urn:microsoft.com/office/officeart/2005/8/layout/hProcess11"/>
    <dgm:cxn modelId="{6EA3F6B1-946D-4BB5-AB2D-8CA0E60A67AC}" type="presParOf" srcId="{F3540633-C432-469B-97DB-86E98B2DCA89}" destId="{147F0E9B-2BF0-45C1-9D7D-795607CE7A01}" srcOrd="5" destOrd="0" presId="urn:microsoft.com/office/officeart/2005/8/layout/hProcess11"/>
    <dgm:cxn modelId="{8A1AAF94-CBFB-4740-A2B9-71F0D02B9CB5}" type="presParOf" srcId="{F3540633-C432-469B-97DB-86E98B2DCA89}" destId="{52A93380-7CB3-4DAA-A55E-1D593D0AF836}" srcOrd="6" destOrd="0" presId="urn:microsoft.com/office/officeart/2005/8/layout/hProcess11"/>
    <dgm:cxn modelId="{C08BB147-02D9-4FFC-8F02-2EC60E2B1C9C}" type="presParOf" srcId="{52A93380-7CB3-4DAA-A55E-1D593D0AF836}" destId="{CE50ADF1-7882-42D0-8806-A34B0A6F95A6}" srcOrd="0" destOrd="0" presId="urn:microsoft.com/office/officeart/2005/8/layout/hProcess11"/>
    <dgm:cxn modelId="{A740CC77-73DD-4946-84D2-BD1B0FAD8FAC}" type="presParOf" srcId="{52A93380-7CB3-4DAA-A55E-1D593D0AF836}" destId="{149077A7-9D60-497F-BCBB-79FC48A7D194}" srcOrd="1" destOrd="0" presId="urn:microsoft.com/office/officeart/2005/8/layout/hProcess11"/>
    <dgm:cxn modelId="{14757DAC-E647-4761-9C65-18C1AC25BC11}" type="presParOf" srcId="{52A93380-7CB3-4DAA-A55E-1D593D0AF836}" destId="{36210674-AA13-4903-A8AA-9EAE6B6C1BC9}"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90D88-455C-4A40-971D-0EB64C309F52}">
      <dsp:nvSpPr>
        <dsp:cNvPr id="0" name=""/>
        <dsp:cNvSpPr/>
      </dsp:nvSpPr>
      <dsp:spPr>
        <a:xfrm>
          <a:off x="0" y="1219199"/>
          <a:ext cx="10805265" cy="1625600"/>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798B24-372C-47B6-A713-ED5CB851851A}">
      <dsp:nvSpPr>
        <dsp:cNvPr id="0" name=""/>
        <dsp:cNvSpPr/>
      </dsp:nvSpPr>
      <dsp:spPr>
        <a:xfrm>
          <a:off x="2820" y="0"/>
          <a:ext cx="2165943"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Prehistory &amp; Ancient world </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Paintings, statues &amp; rock carvings</a:t>
          </a:r>
        </a:p>
      </dsp:txBody>
      <dsp:txXfrm>
        <a:off x="2820" y="0"/>
        <a:ext cx="2165943" cy="1625600"/>
      </dsp:txXfrm>
    </dsp:sp>
    <dsp:sp modelId="{1EB3BC0D-9102-4751-BE2D-BC3B69795344}">
      <dsp:nvSpPr>
        <dsp:cNvPr id="0" name=""/>
        <dsp:cNvSpPr/>
      </dsp:nvSpPr>
      <dsp:spPr>
        <a:xfrm>
          <a:off x="882592" y="1828800"/>
          <a:ext cx="406400" cy="406400"/>
        </a:xfrm>
        <a:prstGeom prst="ellips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3E7DED-966D-4E64-BAB0-B1435DB2E615}">
      <dsp:nvSpPr>
        <dsp:cNvPr id="0" name=""/>
        <dsp:cNvSpPr/>
      </dsp:nvSpPr>
      <dsp:spPr>
        <a:xfrm>
          <a:off x="4320475" y="2438399"/>
          <a:ext cx="1751426"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1609 </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First telescope observations</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(Galileo)</a:t>
          </a:r>
        </a:p>
      </dsp:txBody>
      <dsp:txXfrm>
        <a:off x="4320475" y="2438399"/>
        <a:ext cx="1751426" cy="1625600"/>
      </dsp:txXfrm>
    </dsp:sp>
    <dsp:sp modelId="{892B7384-3F46-4042-9B58-59D18EF505DB}">
      <dsp:nvSpPr>
        <dsp:cNvPr id="0" name=""/>
        <dsp:cNvSpPr/>
      </dsp:nvSpPr>
      <dsp:spPr>
        <a:xfrm>
          <a:off x="5008755" y="1828800"/>
          <a:ext cx="406400" cy="406400"/>
        </a:xfrm>
        <a:prstGeom prst="ellipse">
          <a:avLst/>
        </a:prstGeom>
        <a:solidFill>
          <a:schemeClr val="accent2">
            <a:shade val="80000"/>
            <a:hueOff val="-8968"/>
            <a:satOff val="-1006"/>
            <a:lumOff val="64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F9AD3A-4215-4A50-9AE6-25374C0D518E}">
      <dsp:nvSpPr>
        <dsp:cNvPr id="0" name=""/>
        <dsp:cNvSpPr/>
      </dsp:nvSpPr>
      <dsp:spPr>
        <a:xfrm>
          <a:off x="6120684" y="6990"/>
          <a:ext cx="1891895"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1959 </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First orbiter</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(Luna 2)</a:t>
          </a:r>
        </a:p>
      </dsp:txBody>
      <dsp:txXfrm>
        <a:off x="6120684" y="6990"/>
        <a:ext cx="1891895" cy="1625600"/>
      </dsp:txXfrm>
    </dsp:sp>
    <dsp:sp modelId="{23F4E212-622E-40F2-B56F-EE1940488E02}">
      <dsp:nvSpPr>
        <dsp:cNvPr id="0" name=""/>
        <dsp:cNvSpPr/>
      </dsp:nvSpPr>
      <dsp:spPr>
        <a:xfrm>
          <a:off x="6919174" y="1828800"/>
          <a:ext cx="406400" cy="406400"/>
        </a:xfrm>
        <a:prstGeom prst="ellipse">
          <a:avLst/>
        </a:prstGeom>
        <a:solidFill>
          <a:schemeClr val="accent2">
            <a:shade val="80000"/>
            <a:hueOff val="-17936"/>
            <a:satOff val="-2012"/>
            <a:lumOff val="128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F8396C-E45F-40E1-AEEC-07C3F887930E}">
      <dsp:nvSpPr>
        <dsp:cNvPr id="0" name=""/>
        <dsp:cNvSpPr/>
      </dsp:nvSpPr>
      <dsp:spPr>
        <a:xfrm>
          <a:off x="7200796" y="2438399"/>
          <a:ext cx="1784020"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1969 </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First Moon landing</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(Apollo 11)</a:t>
          </a:r>
        </a:p>
      </dsp:txBody>
      <dsp:txXfrm>
        <a:off x="7200796" y="2438399"/>
        <a:ext cx="1784020" cy="1625600"/>
      </dsp:txXfrm>
    </dsp:sp>
    <dsp:sp modelId="{F1FB8A89-39E4-4898-961D-E193375E29E9}">
      <dsp:nvSpPr>
        <dsp:cNvPr id="0" name=""/>
        <dsp:cNvSpPr/>
      </dsp:nvSpPr>
      <dsp:spPr>
        <a:xfrm>
          <a:off x="7896958" y="1825849"/>
          <a:ext cx="406400" cy="406400"/>
        </a:xfrm>
        <a:prstGeom prst="ellipse">
          <a:avLst/>
        </a:prstGeom>
        <a:solidFill>
          <a:schemeClr val="accent2">
            <a:shade val="80000"/>
            <a:hueOff val="-26904"/>
            <a:satOff val="-3018"/>
            <a:lumOff val="192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982688-BD15-4B35-B0EB-11A6162203EA}">
      <dsp:nvSpPr>
        <dsp:cNvPr id="0" name=""/>
        <dsp:cNvSpPr/>
      </dsp:nvSpPr>
      <dsp:spPr>
        <a:xfrm>
          <a:off x="8367916" y="0"/>
          <a:ext cx="1929227"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2020</a:t>
          </a:r>
        </a:p>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 </a:t>
          </a:r>
          <a:r>
            <a:rPr lang="en-GB" sz="1800" b="1" kern="1200" dirty="0">
              <a:latin typeface="PT Sans Narrow" panose="020B0506020203020204" pitchFamily="34" charset="0"/>
            </a:rPr>
            <a:t>Robotic exploration restarted</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 (</a:t>
          </a:r>
          <a:r>
            <a:rPr lang="en-GB" sz="1800" b="1" kern="1200" dirty="0" err="1">
              <a:latin typeface="PT Sans Narrow" panose="020B0506020203020204" pitchFamily="34" charset="0"/>
            </a:rPr>
            <a:t>Chang’e</a:t>
          </a:r>
          <a:r>
            <a:rPr lang="en-GB" sz="1800" b="1" kern="1200" dirty="0">
              <a:latin typeface="PT Sans Narrow" panose="020B0506020203020204" pitchFamily="34" charset="0"/>
            </a:rPr>
            <a:t> 5)</a:t>
          </a:r>
        </a:p>
      </dsp:txBody>
      <dsp:txXfrm>
        <a:off x="8367916" y="0"/>
        <a:ext cx="1929227" cy="1625600"/>
      </dsp:txXfrm>
    </dsp:sp>
    <dsp:sp modelId="{AACCDD99-ECD0-4F22-95A1-62120159FAAE}">
      <dsp:nvSpPr>
        <dsp:cNvPr id="0" name=""/>
        <dsp:cNvSpPr/>
      </dsp:nvSpPr>
      <dsp:spPr>
        <a:xfrm>
          <a:off x="9141101" y="1825849"/>
          <a:ext cx="406400" cy="406400"/>
        </a:xfrm>
        <a:prstGeom prst="ellipse">
          <a:avLst/>
        </a:prstGeom>
        <a:solidFill>
          <a:schemeClr val="accent2">
            <a:shade val="80000"/>
            <a:hueOff val="-35872"/>
            <a:satOff val="-4024"/>
            <a:lumOff val="25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90D88-455C-4A40-971D-0EB64C309F52}">
      <dsp:nvSpPr>
        <dsp:cNvPr id="0" name=""/>
        <dsp:cNvSpPr/>
      </dsp:nvSpPr>
      <dsp:spPr>
        <a:xfrm>
          <a:off x="0" y="1219199"/>
          <a:ext cx="10805265" cy="1625600"/>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798B24-372C-47B6-A713-ED5CB851851A}">
      <dsp:nvSpPr>
        <dsp:cNvPr id="0" name=""/>
        <dsp:cNvSpPr/>
      </dsp:nvSpPr>
      <dsp:spPr>
        <a:xfrm>
          <a:off x="2820" y="0"/>
          <a:ext cx="2165943"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Prehistory &amp; Ancient world </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Paintings &amp; rock carvings</a:t>
          </a:r>
        </a:p>
      </dsp:txBody>
      <dsp:txXfrm>
        <a:off x="2820" y="0"/>
        <a:ext cx="2165943" cy="1625600"/>
      </dsp:txXfrm>
    </dsp:sp>
    <dsp:sp modelId="{1EB3BC0D-9102-4751-BE2D-BC3B69795344}">
      <dsp:nvSpPr>
        <dsp:cNvPr id="0" name=""/>
        <dsp:cNvSpPr/>
      </dsp:nvSpPr>
      <dsp:spPr>
        <a:xfrm>
          <a:off x="882592" y="1828800"/>
          <a:ext cx="406400" cy="406400"/>
        </a:xfrm>
        <a:prstGeom prst="ellips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3E7DED-966D-4E64-BAB0-B1435DB2E615}">
      <dsp:nvSpPr>
        <dsp:cNvPr id="0" name=""/>
        <dsp:cNvSpPr/>
      </dsp:nvSpPr>
      <dsp:spPr>
        <a:xfrm>
          <a:off x="4320475" y="2438399"/>
          <a:ext cx="1751426"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1609 </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First telescope observations</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(Galileo)</a:t>
          </a:r>
        </a:p>
      </dsp:txBody>
      <dsp:txXfrm>
        <a:off x="4320475" y="2438399"/>
        <a:ext cx="1751426" cy="1625600"/>
      </dsp:txXfrm>
    </dsp:sp>
    <dsp:sp modelId="{892B7384-3F46-4042-9B58-59D18EF505DB}">
      <dsp:nvSpPr>
        <dsp:cNvPr id="0" name=""/>
        <dsp:cNvSpPr/>
      </dsp:nvSpPr>
      <dsp:spPr>
        <a:xfrm>
          <a:off x="5008755" y="1828800"/>
          <a:ext cx="406400" cy="406400"/>
        </a:xfrm>
        <a:prstGeom prst="ellipse">
          <a:avLst/>
        </a:prstGeom>
        <a:solidFill>
          <a:schemeClr val="accent2">
            <a:shade val="80000"/>
            <a:hueOff val="-8968"/>
            <a:satOff val="-1006"/>
            <a:lumOff val="64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F9AD3A-4215-4A50-9AE6-25374C0D518E}">
      <dsp:nvSpPr>
        <dsp:cNvPr id="0" name=""/>
        <dsp:cNvSpPr/>
      </dsp:nvSpPr>
      <dsp:spPr>
        <a:xfrm>
          <a:off x="6120684" y="6990"/>
          <a:ext cx="1891895"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1959 </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First orbiter</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(Luna 2)</a:t>
          </a:r>
        </a:p>
      </dsp:txBody>
      <dsp:txXfrm>
        <a:off x="6120684" y="6990"/>
        <a:ext cx="1891895" cy="1625600"/>
      </dsp:txXfrm>
    </dsp:sp>
    <dsp:sp modelId="{23F4E212-622E-40F2-B56F-EE1940488E02}">
      <dsp:nvSpPr>
        <dsp:cNvPr id="0" name=""/>
        <dsp:cNvSpPr/>
      </dsp:nvSpPr>
      <dsp:spPr>
        <a:xfrm>
          <a:off x="6919174" y="1828800"/>
          <a:ext cx="406400" cy="406400"/>
        </a:xfrm>
        <a:prstGeom prst="ellipse">
          <a:avLst/>
        </a:prstGeom>
        <a:solidFill>
          <a:schemeClr val="accent2">
            <a:shade val="80000"/>
            <a:hueOff val="-17936"/>
            <a:satOff val="-2012"/>
            <a:lumOff val="128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F8396C-E45F-40E1-AEEC-07C3F887930E}">
      <dsp:nvSpPr>
        <dsp:cNvPr id="0" name=""/>
        <dsp:cNvSpPr/>
      </dsp:nvSpPr>
      <dsp:spPr>
        <a:xfrm>
          <a:off x="7200796" y="2438399"/>
          <a:ext cx="1784020"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1969 </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First Moon landing</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(Apollo 11)</a:t>
          </a:r>
        </a:p>
      </dsp:txBody>
      <dsp:txXfrm>
        <a:off x="7200796" y="2438399"/>
        <a:ext cx="1784020" cy="1625600"/>
      </dsp:txXfrm>
    </dsp:sp>
    <dsp:sp modelId="{F1FB8A89-39E4-4898-961D-E193375E29E9}">
      <dsp:nvSpPr>
        <dsp:cNvPr id="0" name=""/>
        <dsp:cNvSpPr/>
      </dsp:nvSpPr>
      <dsp:spPr>
        <a:xfrm>
          <a:off x="7896958" y="1825849"/>
          <a:ext cx="406400" cy="406400"/>
        </a:xfrm>
        <a:prstGeom prst="ellipse">
          <a:avLst/>
        </a:prstGeom>
        <a:solidFill>
          <a:schemeClr val="accent2">
            <a:shade val="80000"/>
            <a:hueOff val="-26904"/>
            <a:satOff val="-3018"/>
            <a:lumOff val="192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982688-BD15-4B35-B0EB-11A6162203EA}">
      <dsp:nvSpPr>
        <dsp:cNvPr id="0" name=""/>
        <dsp:cNvSpPr/>
      </dsp:nvSpPr>
      <dsp:spPr>
        <a:xfrm>
          <a:off x="8367916" y="0"/>
          <a:ext cx="1929227"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2020</a:t>
          </a:r>
        </a:p>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 </a:t>
          </a:r>
          <a:r>
            <a:rPr lang="en-GB" sz="1800" b="1" kern="1200" dirty="0">
              <a:latin typeface="PT Sans Narrow" panose="020B0506020203020204" pitchFamily="34" charset="0"/>
            </a:rPr>
            <a:t>Robotic exploration restarted</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 (</a:t>
          </a:r>
          <a:r>
            <a:rPr lang="en-GB" sz="1800" b="1" kern="1200" dirty="0" err="1">
              <a:latin typeface="PT Sans Narrow" panose="020B0506020203020204" pitchFamily="34" charset="0"/>
            </a:rPr>
            <a:t>Chang’e</a:t>
          </a:r>
          <a:r>
            <a:rPr lang="en-GB" sz="1800" b="1" kern="1200" dirty="0">
              <a:latin typeface="PT Sans Narrow" panose="020B0506020203020204" pitchFamily="34" charset="0"/>
            </a:rPr>
            <a:t> 5)</a:t>
          </a:r>
        </a:p>
      </dsp:txBody>
      <dsp:txXfrm>
        <a:off x="8367916" y="0"/>
        <a:ext cx="1929227" cy="1625600"/>
      </dsp:txXfrm>
    </dsp:sp>
    <dsp:sp modelId="{AACCDD99-ECD0-4F22-95A1-62120159FAAE}">
      <dsp:nvSpPr>
        <dsp:cNvPr id="0" name=""/>
        <dsp:cNvSpPr/>
      </dsp:nvSpPr>
      <dsp:spPr>
        <a:xfrm>
          <a:off x="9141101" y="1825849"/>
          <a:ext cx="406400" cy="406400"/>
        </a:xfrm>
        <a:prstGeom prst="ellipse">
          <a:avLst/>
        </a:prstGeom>
        <a:solidFill>
          <a:schemeClr val="accent2">
            <a:shade val="80000"/>
            <a:hueOff val="-35872"/>
            <a:satOff val="-4024"/>
            <a:lumOff val="25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90D88-455C-4A40-971D-0EB64C309F52}">
      <dsp:nvSpPr>
        <dsp:cNvPr id="0" name=""/>
        <dsp:cNvSpPr/>
      </dsp:nvSpPr>
      <dsp:spPr>
        <a:xfrm>
          <a:off x="0" y="1284007"/>
          <a:ext cx="11089231" cy="1712009"/>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DCFCBA-E72C-4AE8-9288-9DD9D101EEE3}">
      <dsp:nvSpPr>
        <dsp:cNvPr id="0" name=""/>
        <dsp:cNvSpPr/>
      </dsp:nvSpPr>
      <dsp:spPr>
        <a:xfrm>
          <a:off x="125057" y="2568014"/>
          <a:ext cx="1722096" cy="1712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1969 </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First Moon landing</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(Apollo 11)</a:t>
          </a:r>
        </a:p>
      </dsp:txBody>
      <dsp:txXfrm>
        <a:off x="125057" y="2568014"/>
        <a:ext cx="1722096" cy="1712009"/>
      </dsp:txXfrm>
    </dsp:sp>
    <dsp:sp modelId="{83CE7DCB-89F8-40AE-BFA9-F37F4AD4937F}">
      <dsp:nvSpPr>
        <dsp:cNvPr id="0" name=""/>
        <dsp:cNvSpPr/>
      </dsp:nvSpPr>
      <dsp:spPr>
        <a:xfrm>
          <a:off x="771849" y="1926010"/>
          <a:ext cx="428002" cy="428002"/>
        </a:xfrm>
        <a:prstGeom prst="ellips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1F2B48-B6BB-437A-B240-FD76C18682C1}">
      <dsp:nvSpPr>
        <dsp:cNvPr id="0" name=""/>
        <dsp:cNvSpPr/>
      </dsp:nvSpPr>
      <dsp:spPr>
        <a:xfrm>
          <a:off x="2154521" y="0"/>
          <a:ext cx="1966335" cy="1712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2020</a:t>
          </a:r>
        </a:p>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 </a:t>
          </a:r>
          <a:r>
            <a:rPr lang="en-GB" sz="1800" b="1" kern="1200" dirty="0">
              <a:latin typeface="PT Sans Narrow" panose="020B0506020203020204" pitchFamily="34" charset="0"/>
            </a:rPr>
            <a:t>Robotic exploration restarted</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 (</a:t>
          </a:r>
          <a:r>
            <a:rPr lang="en-GB" sz="1800" b="1" kern="1200" dirty="0" err="1">
              <a:latin typeface="PT Sans Narrow" panose="020B0506020203020204" pitchFamily="34" charset="0"/>
            </a:rPr>
            <a:t>Chang’e</a:t>
          </a:r>
          <a:r>
            <a:rPr lang="en-GB" sz="1800" b="1" kern="1200" dirty="0">
              <a:latin typeface="PT Sans Narrow" panose="020B0506020203020204" pitchFamily="34" charset="0"/>
            </a:rPr>
            <a:t> 5)</a:t>
          </a:r>
        </a:p>
      </dsp:txBody>
      <dsp:txXfrm>
        <a:off x="2154521" y="0"/>
        <a:ext cx="1966335" cy="1712009"/>
      </dsp:txXfrm>
    </dsp:sp>
    <dsp:sp modelId="{7E2518A5-392F-4490-B99F-C892548CF521}">
      <dsp:nvSpPr>
        <dsp:cNvPr id="0" name=""/>
        <dsp:cNvSpPr/>
      </dsp:nvSpPr>
      <dsp:spPr>
        <a:xfrm>
          <a:off x="2836500" y="1926010"/>
          <a:ext cx="428002" cy="428002"/>
        </a:xfrm>
        <a:prstGeom prst="ellipse">
          <a:avLst/>
        </a:prstGeom>
        <a:solidFill>
          <a:schemeClr val="accent2">
            <a:shade val="80000"/>
            <a:hueOff val="-11957"/>
            <a:satOff val="-1341"/>
            <a:lumOff val="85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0FBA12-BEFF-4E48-8ADD-FBB051EAC5EF}">
      <dsp:nvSpPr>
        <dsp:cNvPr id="0" name=""/>
        <dsp:cNvSpPr/>
      </dsp:nvSpPr>
      <dsp:spPr>
        <a:xfrm>
          <a:off x="4088451" y="2568014"/>
          <a:ext cx="3264450" cy="1712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dirty="0">
              <a:latin typeface="PT Sans Narrow" panose="020B0506020203020204" pitchFamily="34" charset="0"/>
            </a:rPr>
            <a:t>2026 - 2028 </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Exploration of lunar South Pole</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 (Artemis III, </a:t>
          </a:r>
          <a:r>
            <a:rPr lang="en-GB" sz="1800" b="1" kern="1200" dirty="0" err="1">
              <a:latin typeface="PT Sans Narrow" panose="020B0506020203020204" pitchFamily="34" charset="0"/>
            </a:rPr>
            <a:t>Chang’e</a:t>
          </a:r>
          <a:r>
            <a:rPr lang="en-GB" sz="1800" b="1" kern="1200" dirty="0">
              <a:latin typeface="PT Sans Narrow" panose="020B0506020203020204" pitchFamily="34" charset="0"/>
            </a:rPr>
            <a:t> 7&amp;8)</a:t>
          </a:r>
        </a:p>
      </dsp:txBody>
      <dsp:txXfrm>
        <a:off x="4088451" y="2568014"/>
        <a:ext cx="3264450" cy="1712009"/>
      </dsp:txXfrm>
    </dsp:sp>
    <dsp:sp modelId="{6120BA1A-F08E-4329-874B-E20AB9F65127}">
      <dsp:nvSpPr>
        <dsp:cNvPr id="0" name=""/>
        <dsp:cNvSpPr/>
      </dsp:nvSpPr>
      <dsp:spPr>
        <a:xfrm>
          <a:off x="5550210" y="1926010"/>
          <a:ext cx="428002" cy="428002"/>
        </a:xfrm>
        <a:prstGeom prst="ellipse">
          <a:avLst/>
        </a:prstGeom>
        <a:solidFill>
          <a:schemeClr val="accent2">
            <a:shade val="80000"/>
            <a:hueOff val="-23915"/>
            <a:satOff val="-2683"/>
            <a:lumOff val="171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50ADF1-7882-42D0-8806-A34B0A6F95A6}">
      <dsp:nvSpPr>
        <dsp:cNvPr id="0" name=""/>
        <dsp:cNvSpPr/>
      </dsp:nvSpPr>
      <dsp:spPr>
        <a:xfrm>
          <a:off x="7448446" y="0"/>
          <a:ext cx="2482871" cy="1712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0" kern="1200" dirty="0">
              <a:latin typeface="PT Sans Narrow" panose="020B0506020203020204" pitchFamily="34" charset="0"/>
            </a:rPr>
            <a:t>2030s</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International Lunar Research Station</a:t>
          </a:r>
        </a:p>
        <a:p>
          <a:pPr marL="0" lvl="0" indent="0" algn="ctr" defTabSz="800100">
            <a:lnSpc>
              <a:spcPct val="90000"/>
            </a:lnSpc>
            <a:spcBef>
              <a:spcPct val="0"/>
            </a:spcBef>
            <a:spcAft>
              <a:spcPct val="35000"/>
            </a:spcAft>
            <a:buNone/>
          </a:pPr>
          <a:r>
            <a:rPr lang="en-GB" sz="1800" b="1" kern="1200" dirty="0">
              <a:latin typeface="PT Sans Narrow" panose="020B0506020203020204" pitchFamily="34" charset="0"/>
            </a:rPr>
            <a:t>+ Artemis IV lunar station </a:t>
          </a:r>
        </a:p>
      </dsp:txBody>
      <dsp:txXfrm>
        <a:off x="7448446" y="0"/>
        <a:ext cx="2482871" cy="1712009"/>
      </dsp:txXfrm>
    </dsp:sp>
    <dsp:sp modelId="{149077A7-9D60-497F-BCBB-79FC48A7D194}">
      <dsp:nvSpPr>
        <dsp:cNvPr id="0" name=""/>
        <dsp:cNvSpPr/>
      </dsp:nvSpPr>
      <dsp:spPr>
        <a:xfrm>
          <a:off x="8522188" y="1926010"/>
          <a:ext cx="428002" cy="428002"/>
        </a:xfrm>
        <a:prstGeom prst="ellipse">
          <a:avLst/>
        </a:prstGeom>
        <a:solidFill>
          <a:schemeClr val="accent2">
            <a:shade val="80000"/>
            <a:hueOff val="-35872"/>
            <a:satOff val="-4024"/>
            <a:lumOff val="25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DA778F-8D4E-4847-876E-B794F4ADB441}" type="datetimeFigureOut">
              <a:rPr lang="en-GB" smtClean="0"/>
              <a:t>06/11/2025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E78C29-F722-499D-8012-471FE686A08A}" type="slidenum">
              <a:rPr lang="en-GB" smtClean="0"/>
              <a:t>‹#›</a:t>
            </a:fld>
            <a:endParaRPr lang="en-GB"/>
          </a:p>
        </p:txBody>
      </p:sp>
    </p:spTree>
    <p:extLst>
      <p:ext uri="{BB962C8B-B14F-4D97-AF65-F5344CB8AC3E}">
        <p14:creationId xmlns:p14="http://schemas.microsoft.com/office/powerpoint/2010/main" val="3991985008"/>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endParaRPr lang="en-GB" sz="1100" baseline="0" dirty="0"/>
          </a:p>
        </p:txBody>
      </p:sp>
      <p:sp>
        <p:nvSpPr>
          <p:cNvPr id="4" name="Slide Number Placeholder 3"/>
          <p:cNvSpPr>
            <a:spLocks noGrp="1"/>
          </p:cNvSpPr>
          <p:nvPr>
            <p:ph type="sldNum" sz="quarter" idx="10"/>
          </p:nvPr>
        </p:nvSpPr>
        <p:spPr/>
        <p:txBody>
          <a:bodyPr/>
          <a:lstStyle/>
          <a:p>
            <a:fld id="{63E78C29-F722-499D-8012-471FE686A08A}" type="slidenum">
              <a:rPr lang="en-GB" smtClean="0"/>
              <a:t>1</a:t>
            </a:fld>
            <a:endParaRPr lang="en-GB"/>
          </a:p>
        </p:txBody>
      </p:sp>
    </p:spTree>
    <p:extLst>
      <p:ext uri="{BB962C8B-B14F-4D97-AF65-F5344CB8AC3E}">
        <p14:creationId xmlns:p14="http://schemas.microsoft.com/office/powerpoint/2010/main" val="892535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What should we build a moon base out of? To start, let’s consider what building materials we use on Earth. How many can you name?</a:t>
            </a:r>
          </a:p>
          <a:p>
            <a:endParaRPr lang="en-GB" dirty="0"/>
          </a:p>
          <a:p>
            <a:r>
              <a:rPr lang="en-GB" dirty="0"/>
              <a:t>Here are a few we thought of: wood, bricks, metal and glass. Unfortunately, we won’t be able to transport any of these to the Moon – we would need too much! So any material we use must come from the Moon itself, we have to work with whatever resources are available there. </a:t>
            </a:r>
          </a:p>
          <a:p>
            <a:endParaRPr lang="en-GB" dirty="0"/>
          </a:p>
          <a:p>
            <a:r>
              <a:rPr lang="en-GB" dirty="0"/>
              <a:t>What is the Moon made of?</a:t>
            </a:r>
          </a:p>
        </p:txBody>
      </p:sp>
      <p:sp>
        <p:nvSpPr>
          <p:cNvPr id="4" name="Slide Number Placeholder 3"/>
          <p:cNvSpPr>
            <a:spLocks noGrp="1"/>
          </p:cNvSpPr>
          <p:nvPr>
            <p:ph type="sldNum" sz="quarter" idx="5"/>
          </p:nvPr>
        </p:nvSpPr>
        <p:spPr/>
        <p:txBody>
          <a:bodyPr/>
          <a:lstStyle/>
          <a:p>
            <a:fld id="{63E78C29-F722-499D-8012-471FE686A08A}" type="slidenum">
              <a:rPr lang="en-GB" smtClean="0"/>
              <a:t>10</a:t>
            </a:fld>
            <a:endParaRPr lang="en-GB"/>
          </a:p>
        </p:txBody>
      </p:sp>
    </p:spTree>
    <p:extLst>
      <p:ext uri="{BB962C8B-B14F-4D97-AF65-F5344CB8AC3E}">
        <p14:creationId xmlns:p14="http://schemas.microsoft.com/office/powerpoint/2010/main" val="2670547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Here are the main rocks and materials found on the Moon: </a:t>
            </a:r>
          </a:p>
          <a:p>
            <a:pPr marL="171450" indent="-171450">
              <a:buFontTx/>
              <a:buChar char="-"/>
            </a:pPr>
            <a:r>
              <a:rPr lang="en-GB" b="1" dirty="0"/>
              <a:t>Basalt</a:t>
            </a:r>
            <a:r>
              <a:rPr lang="en-GB" dirty="0"/>
              <a:t> is a fine igneous rock found in the dark areas, called lunar maria. </a:t>
            </a:r>
          </a:p>
          <a:p>
            <a:pPr marL="171450" indent="-171450">
              <a:buFontTx/>
              <a:buChar char="-"/>
            </a:pPr>
            <a:r>
              <a:rPr lang="en-GB" b="1" dirty="0"/>
              <a:t>Anorthosite</a:t>
            </a:r>
            <a:r>
              <a:rPr lang="en-GB" dirty="0"/>
              <a:t> is a light, coarse igneous rock, found on the lunar highlands. Both of these rocks are very hard. </a:t>
            </a:r>
          </a:p>
          <a:p>
            <a:pPr marL="171450" indent="-171450">
              <a:buFontTx/>
              <a:buChar char="-"/>
            </a:pPr>
            <a:r>
              <a:rPr lang="en-GB" dirty="0"/>
              <a:t>They are both covered in </a:t>
            </a:r>
            <a:r>
              <a:rPr lang="en-GB" b="1" dirty="0" err="1"/>
              <a:t>regolith</a:t>
            </a:r>
            <a:r>
              <a:rPr lang="en-GB" dirty="0"/>
              <a:t>, which is fine, soft sediment – like in the vials</a:t>
            </a:r>
          </a:p>
          <a:p>
            <a:pPr marL="171450" indent="-171450">
              <a:buFontTx/>
              <a:buChar char="-"/>
            </a:pPr>
            <a:r>
              <a:rPr lang="en-GB" dirty="0"/>
              <a:t>Sometimes, this sediment becomes consolidated enough to form a sedimentary rock called </a:t>
            </a:r>
            <a:r>
              <a:rPr lang="en-GB" b="1" dirty="0"/>
              <a:t>breccia</a:t>
            </a:r>
            <a:r>
              <a:rPr lang="en-GB" dirty="0"/>
              <a:t>. Breccia can be found in both dark and light areas. It can be hard, but sometimes it’s also crumbly – it depends on how well consolidated the sediment is</a:t>
            </a:r>
          </a:p>
          <a:p>
            <a:endParaRPr lang="en-GB" dirty="0"/>
          </a:p>
          <a:p>
            <a:r>
              <a:rPr lang="en-GB" dirty="0"/>
              <a:t>Show hand specimens of each.</a:t>
            </a:r>
          </a:p>
        </p:txBody>
      </p:sp>
      <p:sp>
        <p:nvSpPr>
          <p:cNvPr id="4" name="Slide Number Placeholder 3"/>
          <p:cNvSpPr>
            <a:spLocks noGrp="1"/>
          </p:cNvSpPr>
          <p:nvPr>
            <p:ph type="sldNum" sz="quarter" idx="5"/>
          </p:nvPr>
        </p:nvSpPr>
        <p:spPr/>
        <p:txBody>
          <a:bodyPr/>
          <a:lstStyle/>
          <a:p>
            <a:fld id="{63E78C29-F722-499D-8012-471FE686A08A}" type="slidenum">
              <a:rPr lang="en-GB" smtClean="0"/>
              <a:t>11</a:t>
            </a:fld>
            <a:endParaRPr lang="en-GB"/>
          </a:p>
        </p:txBody>
      </p:sp>
    </p:spTree>
    <p:extLst>
      <p:ext uri="{BB962C8B-B14F-4D97-AF65-F5344CB8AC3E}">
        <p14:creationId xmlns:p14="http://schemas.microsoft.com/office/powerpoint/2010/main" val="4246961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Now it’s time for the students to inspect some rocks like those found on the Moon, and assess the pros and cons of using a material to build their Moon base.</a:t>
            </a:r>
          </a:p>
        </p:txBody>
      </p:sp>
      <p:sp>
        <p:nvSpPr>
          <p:cNvPr id="4" name="Slide Number Placeholder 3"/>
          <p:cNvSpPr>
            <a:spLocks noGrp="1"/>
          </p:cNvSpPr>
          <p:nvPr>
            <p:ph type="sldNum" sz="quarter" idx="5"/>
          </p:nvPr>
        </p:nvSpPr>
        <p:spPr/>
        <p:txBody>
          <a:bodyPr/>
          <a:lstStyle/>
          <a:p>
            <a:fld id="{63E78C29-F722-499D-8012-471FE686A08A}" type="slidenum">
              <a:rPr lang="en-GB" smtClean="0"/>
              <a:t>12</a:t>
            </a:fld>
            <a:endParaRPr lang="en-GB"/>
          </a:p>
        </p:txBody>
      </p:sp>
    </p:spTree>
    <p:extLst>
      <p:ext uri="{BB962C8B-B14F-4D97-AF65-F5344CB8AC3E}">
        <p14:creationId xmlns:p14="http://schemas.microsoft.com/office/powerpoint/2010/main" val="1615151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3D printing would take in loose </a:t>
            </a:r>
            <a:r>
              <a:rPr lang="en-GB" dirty="0" err="1"/>
              <a:t>regolith</a:t>
            </a:r>
            <a:r>
              <a:rPr lang="en-GB" dirty="0"/>
              <a:t>, melt it, and form bricks! This is similar to what the natural rock cycle does on Earth.</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It could be shaped directly into a structure, like in ESA’s 2013 study using a lightweight structure similar to the interior of a bird’s bone. They propose building a </a:t>
            </a:r>
            <a:r>
              <a:rPr lang="en-GB" sz="1800" kern="100" dirty="0" err="1">
                <a:effectLst/>
                <a:latin typeface="PT Sans Narrow" panose="020B0506020203020204" pitchFamily="34" charset="0"/>
                <a:ea typeface="Aptos" panose="020B0004020202020204" pitchFamily="34" charset="0"/>
                <a:cs typeface="Times New Roman" panose="02020603050405020304" pitchFamily="18" charset="0"/>
              </a:rPr>
              <a:t>regolith</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dome around the capsule that the astronauts landed in. Alternatively, CNSA (China National Space Administration) is considering 3D printing bricks, which would then be used to form eggshell-shaped buildings.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18</a:t>
            </a:fld>
            <a:endParaRPr lang="en-GB"/>
          </a:p>
        </p:txBody>
      </p:sp>
    </p:spTree>
    <p:extLst>
      <p:ext uri="{BB962C8B-B14F-4D97-AF65-F5344CB8AC3E}">
        <p14:creationId xmlns:p14="http://schemas.microsoft.com/office/powerpoint/2010/main" val="3184705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B0076-C069-D3B4-6E4E-57B1AC8F2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8B0DC8-2627-7AE1-EA2D-022EF32B86D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C75E841-3733-8420-E691-CC62DD2BE446}"/>
              </a:ext>
            </a:extLst>
          </p:cNvPr>
          <p:cNvSpPr>
            <a:spLocks noGrp="1"/>
          </p:cNvSpPr>
          <p:nvPr>
            <p:ph type="body" idx="1"/>
          </p:nvPr>
        </p:nvSpPr>
        <p:spPr/>
        <p:txBody>
          <a:bodyPr/>
          <a:lstStyle/>
          <a:p>
            <a:r>
              <a:rPr lang="en-GB" sz="1800" dirty="0"/>
              <a:t>This is the history of lunar exploration we showed you before. Let’s now look towards the future </a:t>
            </a:r>
            <a:r>
              <a:rPr lang="en-GB" sz="1800" dirty="0">
                <a:sym typeface="Wingdings" panose="05000000000000000000" pitchFamily="2" charset="2"/>
              </a:rPr>
              <a:t></a:t>
            </a:r>
          </a:p>
          <a:p>
            <a:endParaRPr lang="en-GB" sz="1800" dirty="0"/>
          </a:p>
        </p:txBody>
      </p:sp>
      <p:sp>
        <p:nvSpPr>
          <p:cNvPr id="4" name="Slide Number Placeholder 3">
            <a:extLst>
              <a:ext uri="{FF2B5EF4-FFF2-40B4-BE49-F238E27FC236}">
                <a16:creationId xmlns:a16="http://schemas.microsoft.com/office/drawing/2014/main" id="{004EDDD2-FBCA-53DB-B9FF-F11450490E90}"/>
              </a:ext>
            </a:extLst>
          </p:cNvPr>
          <p:cNvSpPr>
            <a:spLocks noGrp="1"/>
          </p:cNvSpPr>
          <p:nvPr>
            <p:ph type="sldNum" sz="quarter" idx="5"/>
          </p:nvPr>
        </p:nvSpPr>
        <p:spPr/>
        <p:txBody>
          <a:bodyPr/>
          <a:lstStyle/>
          <a:p>
            <a:fld id="{63E78C29-F722-499D-8012-471FE686A08A}" type="slidenum">
              <a:rPr lang="en-GB" smtClean="0"/>
              <a:t>19</a:t>
            </a:fld>
            <a:endParaRPr lang="en-GB"/>
          </a:p>
        </p:txBody>
      </p:sp>
    </p:spTree>
    <p:extLst>
      <p:ext uri="{BB962C8B-B14F-4D97-AF65-F5344CB8AC3E}">
        <p14:creationId xmlns:p14="http://schemas.microsoft.com/office/powerpoint/2010/main" val="1602639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168B6-ADF5-AED2-32ED-1357CC1BCE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9F351F-F374-9BCB-42B1-A192E0164F1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449CDCF-381C-508A-3CCA-2235E98960F7}"/>
              </a:ext>
            </a:extLst>
          </p:cNvPr>
          <p:cNvSpPr>
            <a:spLocks noGrp="1"/>
          </p:cNvSpPr>
          <p:nvPr>
            <p:ph type="body" idx="1"/>
          </p:nvPr>
        </p:nvSpPr>
        <p:spPr/>
        <p:txBody>
          <a:bodyPr/>
          <a:lstStyle/>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Right now, several space agencies are thinking about building these moon bases in the 2030s – so really, this could even happen 5 years from now!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dirty="0">
                <a:effectLst/>
                <a:latin typeface="PT Sans Narrow" panose="020B0506020203020204" pitchFamily="34" charset="0"/>
                <a:ea typeface="Aptos" panose="020B0004020202020204" pitchFamily="34" charset="0"/>
                <a:cs typeface="Times New Roman" panose="02020603050405020304" pitchFamily="18" charset="0"/>
              </a:rPr>
              <a:t>NASA’s Artemis program, which the UK and European Space Agencies are involved in, is currently ongoing and training astronauts for Artemis II, due to launch next year. Artemis III aims to land astronauts on the Moon again around 2026. Meanwhile, the CNSA wants to build an International Lunar Research Station, also at the South Pole, so it’s a very exciting time to be looking up at the Moon! </a:t>
            </a:r>
            <a:endParaRPr lang="en-GB" dirty="0"/>
          </a:p>
        </p:txBody>
      </p:sp>
      <p:sp>
        <p:nvSpPr>
          <p:cNvPr id="4" name="Slide Number Placeholder 3">
            <a:extLst>
              <a:ext uri="{FF2B5EF4-FFF2-40B4-BE49-F238E27FC236}">
                <a16:creationId xmlns:a16="http://schemas.microsoft.com/office/drawing/2014/main" id="{C181117C-02F0-DD46-5F10-7CC3C0B272F9}"/>
              </a:ext>
            </a:extLst>
          </p:cNvPr>
          <p:cNvSpPr>
            <a:spLocks noGrp="1"/>
          </p:cNvSpPr>
          <p:nvPr>
            <p:ph type="sldNum" sz="quarter" idx="5"/>
          </p:nvPr>
        </p:nvSpPr>
        <p:spPr/>
        <p:txBody>
          <a:bodyPr/>
          <a:lstStyle/>
          <a:p>
            <a:fld id="{63E78C29-F722-499D-8012-471FE686A08A}" type="slidenum">
              <a:rPr lang="en-GB" smtClean="0"/>
              <a:t>20</a:t>
            </a:fld>
            <a:endParaRPr lang="en-GB"/>
          </a:p>
        </p:txBody>
      </p:sp>
    </p:spTree>
    <p:extLst>
      <p:ext uri="{BB962C8B-B14F-4D97-AF65-F5344CB8AC3E}">
        <p14:creationId xmlns:p14="http://schemas.microsoft.com/office/powerpoint/2010/main" val="2611574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21</a:t>
            </a:fld>
            <a:endParaRPr lang="en-GB"/>
          </a:p>
        </p:txBody>
      </p:sp>
    </p:spTree>
    <p:extLst>
      <p:ext uri="{BB962C8B-B14F-4D97-AF65-F5344CB8AC3E}">
        <p14:creationId xmlns:p14="http://schemas.microsoft.com/office/powerpoint/2010/main" val="3670566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B62CD-007B-6FE9-E59A-45F9BB250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A14B49-B775-FD6D-8A06-F5734DADD8B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70F4F57-4C4F-414A-80D7-0DA848093E6C}"/>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t>As a recap, this is our Solar System! Before we can go explore any further, we will need </a:t>
            </a:r>
            <a:r>
              <a:rPr lang="en-GB" b="0"/>
              <a:t>a semi-permanent </a:t>
            </a:r>
            <a:r>
              <a:rPr lang="en-GB" b="0" dirty="0"/>
              <a:t>base on our closest planetary neighbour – the Moon!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Can anyone point at the Moon?</a:t>
            </a:r>
          </a:p>
        </p:txBody>
      </p:sp>
      <p:sp>
        <p:nvSpPr>
          <p:cNvPr id="4" name="Slide Number Placeholder 3">
            <a:extLst>
              <a:ext uri="{FF2B5EF4-FFF2-40B4-BE49-F238E27FC236}">
                <a16:creationId xmlns:a16="http://schemas.microsoft.com/office/drawing/2014/main" id="{94365055-A7ED-7973-F84D-40BE35B48DEB}"/>
              </a:ext>
            </a:extLst>
          </p:cNvPr>
          <p:cNvSpPr>
            <a:spLocks noGrp="1"/>
          </p:cNvSpPr>
          <p:nvPr>
            <p:ph type="sldNum" sz="quarter" idx="10"/>
          </p:nvPr>
        </p:nvSpPr>
        <p:spPr/>
        <p:txBody>
          <a:bodyPr/>
          <a:lstStyle/>
          <a:p>
            <a:fld id="{63E78C29-F722-499D-8012-471FE686A08A}" type="slidenum">
              <a:rPr lang="en-GB" smtClean="0"/>
              <a:t>2</a:t>
            </a:fld>
            <a:endParaRPr lang="en-GB"/>
          </a:p>
        </p:txBody>
      </p:sp>
    </p:spTree>
    <p:extLst>
      <p:ext uri="{BB962C8B-B14F-4D97-AF65-F5344CB8AC3E}">
        <p14:creationId xmlns:p14="http://schemas.microsoft.com/office/powerpoint/2010/main" val="3076790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The Moon is the Earth’s natural satellite, and it has fascinated civilisation for millennia – there are depictions of the moon in prehistoric cave paintings, ancient rock carvings, and sculptures. </a:t>
            </a:r>
          </a:p>
          <a:p>
            <a:pPr>
              <a:lnSpc>
                <a:spcPct val="115000"/>
              </a:lnSpc>
              <a:spcAft>
                <a:spcPts val="800"/>
              </a:spcAft>
            </a:pPr>
            <a:endParaRPr lang="en-GB" sz="1800" kern="100" dirty="0">
              <a:effectLst/>
              <a:latin typeface="PT Sans Narrow" panose="020B0506020203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The first telescopic observations came from Galileo in 1609, but the first physical exploration of the moon began with Luna 2, a Soviet mission in 1959. </a:t>
            </a:r>
          </a:p>
          <a:p>
            <a:pPr>
              <a:lnSpc>
                <a:spcPct val="115000"/>
              </a:lnSpc>
              <a:spcAft>
                <a:spcPts val="800"/>
              </a:spcAft>
            </a:pPr>
            <a:endParaRPr lang="en-GB" sz="1800" kern="100" dirty="0">
              <a:effectLst/>
              <a:latin typeface="PT Sans Narrow" panose="020B0506020203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You’re probably familiar with NASA’s Apollo missions following shortly after, which included the first crewed Moon landing, as part of the Apollo 11 mission in 1969. For geologists, the Apollo missions were really valuable because they returned Moon rocks to the Earth, which allowed us to learn a huge amount about how the Moon formed. They also allowed us to confirm that some meteorites found on Earth originally came from the Moon!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Since the Apollo era, there haven’t been any crewed lunar landings, but there were various spacecrafts sent into lunar orbit to study it from afar.  Robotic lunar landings restarted recently, with the </a:t>
            </a:r>
            <a:r>
              <a:rPr lang="en-GB" sz="1800" kern="100" dirty="0" err="1">
                <a:effectLst/>
                <a:latin typeface="PT Sans Narrow" panose="020B0506020203020204" pitchFamily="34" charset="0"/>
                <a:ea typeface="Aptos" panose="020B0004020202020204" pitchFamily="34" charset="0"/>
                <a:cs typeface="Times New Roman" panose="02020603050405020304" pitchFamily="18" charset="0"/>
              </a:rPr>
              <a:t>Chang’e</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missions targeting the far side of the Moon, which previous missions hadn’t previously explored. </a:t>
            </a:r>
          </a:p>
          <a:p>
            <a:pPr>
              <a:lnSpc>
                <a:spcPct val="115000"/>
              </a:lnSpc>
              <a:spcAft>
                <a:spcPts val="800"/>
              </a:spcAft>
            </a:pPr>
            <a:endParaRPr lang="en-GB" sz="1800" kern="100" dirty="0">
              <a:effectLst/>
              <a:latin typeface="PT Sans Narrow" panose="020B0506020203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At the moment, multiple space agencies and private companies are investigating how to build permanent moon bases that humans could survive in, which could be used as a base to travel even further in the Solar System. Just like a space agency, today we are also going to think about how to build a Moon base.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3</a:t>
            </a:fld>
            <a:endParaRPr lang="en-GB"/>
          </a:p>
        </p:txBody>
      </p:sp>
    </p:spTree>
    <p:extLst>
      <p:ext uri="{BB962C8B-B14F-4D97-AF65-F5344CB8AC3E}">
        <p14:creationId xmlns:p14="http://schemas.microsoft.com/office/powerpoint/2010/main" val="3261887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t>We are in mission planning phase! We have decided we need a permanent moon base. What do we need to consider in order to build one?</a:t>
            </a:r>
          </a:p>
        </p:txBody>
      </p:sp>
      <p:sp>
        <p:nvSpPr>
          <p:cNvPr id="4" name="Slide Number Placeholder 3"/>
          <p:cNvSpPr>
            <a:spLocks noGrp="1"/>
          </p:cNvSpPr>
          <p:nvPr>
            <p:ph type="sldNum" sz="quarter" idx="10"/>
          </p:nvPr>
        </p:nvSpPr>
        <p:spPr/>
        <p:txBody>
          <a:bodyPr/>
          <a:lstStyle/>
          <a:p>
            <a:fld id="{63E78C29-F722-499D-8012-471FE686A08A}" type="slidenum">
              <a:rPr lang="en-GB" smtClean="0"/>
              <a:t>4</a:t>
            </a:fld>
            <a:endParaRPr lang="en-GB"/>
          </a:p>
        </p:txBody>
      </p:sp>
    </p:spTree>
    <p:extLst>
      <p:ext uri="{BB962C8B-B14F-4D97-AF65-F5344CB8AC3E}">
        <p14:creationId xmlns:p14="http://schemas.microsoft.com/office/powerpoint/2010/main" val="390359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14459-6488-9CBD-B68D-889B462C3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0B2ABB-8988-9C1C-4F4B-C5B140DD602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2BA45FC-DB42-F8F2-383B-081681E94A7A}"/>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t>We are in mission planning phase! We have decided we need a permanent moon base. What do we need to consider in order to build one?</a:t>
            </a:r>
          </a:p>
        </p:txBody>
      </p:sp>
      <p:sp>
        <p:nvSpPr>
          <p:cNvPr id="4" name="Slide Number Placeholder 3">
            <a:extLst>
              <a:ext uri="{FF2B5EF4-FFF2-40B4-BE49-F238E27FC236}">
                <a16:creationId xmlns:a16="http://schemas.microsoft.com/office/drawing/2014/main" id="{F51FBCD3-4FB8-2AA2-1156-3E0A6300AAA2}"/>
              </a:ext>
            </a:extLst>
          </p:cNvPr>
          <p:cNvSpPr>
            <a:spLocks noGrp="1"/>
          </p:cNvSpPr>
          <p:nvPr>
            <p:ph type="sldNum" sz="quarter" idx="10"/>
          </p:nvPr>
        </p:nvSpPr>
        <p:spPr/>
        <p:txBody>
          <a:bodyPr/>
          <a:lstStyle/>
          <a:p>
            <a:fld id="{63E78C29-F722-499D-8012-471FE686A08A}" type="slidenum">
              <a:rPr lang="en-GB" smtClean="0"/>
              <a:t>5</a:t>
            </a:fld>
            <a:endParaRPr lang="en-GB"/>
          </a:p>
        </p:txBody>
      </p:sp>
    </p:spTree>
    <p:extLst>
      <p:ext uri="{BB962C8B-B14F-4D97-AF65-F5344CB8AC3E}">
        <p14:creationId xmlns:p14="http://schemas.microsoft.com/office/powerpoint/2010/main" val="1643584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Here are a few sources of power we picked: fossil fuels, hydroelectric, wind and solar power. These both work on Earth, but what about the Moon?</a:t>
            </a:r>
          </a:p>
          <a:p>
            <a:endParaRPr lang="en-GB" dirty="0"/>
          </a:p>
          <a:p>
            <a:r>
              <a:rPr lang="en-GB" sz="1800" dirty="0">
                <a:effectLst/>
                <a:latin typeface="PT Sans Narrow" panose="020B0506020203020204" pitchFamily="34" charset="0"/>
                <a:ea typeface="Aptos" panose="020B0004020202020204" pitchFamily="34" charset="0"/>
                <a:cs typeface="Times New Roman" panose="02020603050405020304" pitchFamily="18" charset="0"/>
              </a:rPr>
              <a:t>The Moon doesn’t have any fossil fuel resources because we don’t think it ever had plant or animal life from which fossil fuels form. There is also no liquid water and no atmosphere, so wind and hydroelectric power are not options. The only viable option is solar power.</a:t>
            </a:r>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6</a:t>
            </a:fld>
            <a:endParaRPr lang="en-GB"/>
          </a:p>
        </p:txBody>
      </p:sp>
    </p:spTree>
    <p:extLst>
      <p:ext uri="{BB962C8B-B14F-4D97-AF65-F5344CB8AC3E}">
        <p14:creationId xmlns:p14="http://schemas.microsoft.com/office/powerpoint/2010/main" val="1612375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827D5-1E6C-B77A-2721-336628FE6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F93348-B1C0-E37E-2FCA-7E74B8CAFA7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791F183-A99F-9E23-D005-204B4307BFD8}"/>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t>Next, we need to find the best location for our base, considering that we need solar power.</a:t>
            </a:r>
          </a:p>
        </p:txBody>
      </p:sp>
      <p:sp>
        <p:nvSpPr>
          <p:cNvPr id="4" name="Slide Number Placeholder 3">
            <a:extLst>
              <a:ext uri="{FF2B5EF4-FFF2-40B4-BE49-F238E27FC236}">
                <a16:creationId xmlns:a16="http://schemas.microsoft.com/office/drawing/2014/main" id="{B37114CE-FA55-CCE8-8DC0-C217FF7A4400}"/>
              </a:ext>
            </a:extLst>
          </p:cNvPr>
          <p:cNvSpPr>
            <a:spLocks noGrp="1"/>
          </p:cNvSpPr>
          <p:nvPr>
            <p:ph type="sldNum" sz="quarter" idx="10"/>
          </p:nvPr>
        </p:nvSpPr>
        <p:spPr/>
        <p:txBody>
          <a:bodyPr/>
          <a:lstStyle/>
          <a:p>
            <a:fld id="{63E78C29-F722-499D-8012-471FE686A08A}" type="slidenum">
              <a:rPr lang="en-GB" smtClean="0"/>
              <a:t>7</a:t>
            </a:fld>
            <a:endParaRPr lang="en-GB"/>
          </a:p>
        </p:txBody>
      </p:sp>
    </p:spTree>
    <p:extLst>
      <p:ext uri="{BB962C8B-B14F-4D97-AF65-F5344CB8AC3E}">
        <p14:creationId xmlns:p14="http://schemas.microsoft.com/office/powerpoint/2010/main" val="123171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Which places on the Moon get the most sunshine, so we can put solar panels there?</a:t>
            </a:r>
          </a:p>
          <a:p>
            <a:endParaRPr lang="en-GB" dirty="0"/>
          </a:p>
          <a:p>
            <a:r>
              <a:rPr lang="en-GB" dirty="0"/>
              <a:t>Think about the Moon’s rotation. Any ideas?</a:t>
            </a:r>
          </a:p>
          <a:p>
            <a:r>
              <a:rPr lang="en-GB" dirty="0"/>
              <a:t>(play the video with sound on </a:t>
            </a:r>
            <a:r>
              <a:rPr lang="en-GB" u="sng" dirty="0"/>
              <a:t>until 1:17</a:t>
            </a:r>
            <a:r>
              <a:rPr lang="en-GB" dirty="0"/>
              <a:t>)</a:t>
            </a:r>
          </a:p>
          <a:p>
            <a:endParaRPr lang="en-GB" dirty="0"/>
          </a:p>
          <a:p>
            <a:r>
              <a:rPr lang="en-GB" dirty="0"/>
              <a:t>So the dark side of the Moon is not actually dark, it receives just as much sunshine as the near side. In fact, the Moon going around the Earth doesn’t actually matter here! We just need to think about the Moon rotating on its axis, like the Earth does. For this reason, both sides of the Moon get around 14 days of sunshine.</a:t>
            </a:r>
          </a:p>
          <a:p>
            <a:endParaRPr lang="en-GB" dirty="0"/>
          </a:p>
          <a:p>
            <a:r>
              <a:rPr lang="en-GB" dirty="0"/>
              <a:t>However, scientists recently discovered that some crater ridges at the south pole are raised enough to receive more than 14 days of sunshine – they actually get around 21 days! If the Moon base can be powered most of the time, that’s the best we can hope for, so the south pole seems like the best place to put a Moon base.</a:t>
            </a:r>
          </a:p>
          <a:p>
            <a:endParaRPr lang="en-GB" dirty="0"/>
          </a:p>
          <a:p>
            <a:pPr>
              <a:lnSpc>
                <a:spcPct val="115000"/>
              </a:lnSpc>
              <a:spcAft>
                <a:spcPts val="800"/>
              </a:spcAft>
            </a:pPr>
            <a:r>
              <a:rPr lang="en-GB" sz="1800" b="1" i="0" kern="100" dirty="0">
                <a:effectLst/>
                <a:latin typeface="PT Sans Narrow" panose="020B0506020203020204" pitchFamily="34" charset="0"/>
                <a:ea typeface="Aptos" panose="020B0004020202020204" pitchFamily="34" charset="0"/>
                <a:cs typeface="Times New Roman" panose="02020603050405020304" pitchFamily="18" charset="0"/>
              </a:rPr>
              <a:t>What else tends to exist at the poles of a planet that might be helpful for a moon base</a:t>
            </a:r>
            <a:r>
              <a:rPr lang="en-GB" sz="1800" i="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i="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0" kern="100" dirty="0">
                <a:effectLst/>
                <a:latin typeface="PT Sans Narrow" panose="020B0506020203020204" pitchFamily="34" charset="0"/>
                <a:ea typeface="Aptos" panose="020B0004020202020204" pitchFamily="34" charset="0"/>
                <a:cs typeface="Times New Roman" panose="02020603050405020304" pitchFamily="18" charset="0"/>
              </a:rPr>
              <a:t>Hint: what’s the at the Earth’s south pole?</a:t>
            </a:r>
            <a:endParaRPr lang="en-GB" sz="1800" i="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0" kern="100" dirty="0">
                <a:effectLst/>
                <a:latin typeface="PT Sans Narrow" panose="020B0506020203020204" pitchFamily="34" charset="0"/>
                <a:ea typeface="Aptos" panose="020B0004020202020204" pitchFamily="34" charset="0"/>
                <a:cs typeface="Times New Roman" panose="02020603050405020304" pitchFamily="18" charset="0"/>
              </a:rPr>
              <a:t>Answer: ice sheets! There is ice on the Moon too, in permanently shaded regions inside craters, at the poles. This could be melted to make water!</a:t>
            </a:r>
          </a:p>
        </p:txBody>
      </p:sp>
      <p:sp>
        <p:nvSpPr>
          <p:cNvPr id="4" name="Slide Number Placeholder 3"/>
          <p:cNvSpPr>
            <a:spLocks noGrp="1"/>
          </p:cNvSpPr>
          <p:nvPr>
            <p:ph type="sldNum" sz="quarter" idx="5"/>
          </p:nvPr>
        </p:nvSpPr>
        <p:spPr/>
        <p:txBody>
          <a:bodyPr/>
          <a:lstStyle/>
          <a:p>
            <a:fld id="{63E78C29-F722-499D-8012-471FE686A08A}" type="slidenum">
              <a:rPr lang="en-GB" smtClean="0"/>
              <a:t>8</a:t>
            </a:fld>
            <a:endParaRPr lang="en-GB"/>
          </a:p>
        </p:txBody>
      </p:sp>
    </p:spTree>
    <p:extLst>
      <p:ext uri="{BB962C8B-B14F-4D97-AF65-F5344CB8AC3E}">
        <p14:creationId xmlns:p14="http://schemas.microsoft.com/office/powerpoint/2010/main" val="4208963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0C353-926A-4424-B789-F89F58C47C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B1E29E-7E14-549F-946F-5152D918ED3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3A2EF03-47D5-721C-9D8B-A8E056FE162C}"/>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t>Finally, now we have a location and power, we can start thinking about how to build our base. </a:t>
            </a:r>
          </a:p>
        </p:txBody>
      </p:sp>
      <p:sp>
        <p:nvSpPr>
          <p:cNvPr id="4" name="Slide Number Placeholder 3">
            <a:extLst>
              <a:ext uri="{FF2B5EF4-FFF2-40B4-BE49-F238E27FC236}">
                <a16:creationId xmlns:a16="http://schemas.microsoft.com/office/drawing/2014/main" id="{9E909AD6-2F33-1684-FBE9-84F210C669FD}"/>
              </a:ext>
            </a:extLst>
          </p:cNvPr>
          <p:cNvSpPr>
            <a:spLocks noGrp="1"/>
          </p:cNvSpPr>
          <p:nvPr>
            <p:ph type="sldNum" sz="quarter" idx="10"/>
          </p:nvPr>
        </p:nvSpPr>
        <p:spPr/>
        <p:txBody>
          <a:bodyPr/>
          <a:lstStyle/>
          <a:p>
            <a:fld id="{63E78C29-F722-499D-8012-471FE686A08A}" type="slidenum">
              <a:rPr lang="en-GB" smtClean="0"/>
              <a:t>9</a:t>
            </a:fld>
            <a:endParaRPr lang="en-GB"/>
          </a:p>
        </p:txBody>
      </p:sp>
    </p:spTree>
    <p:extLst>
      <p:ext uri="{BB962C8B-B14F-4D97-AF65-F5344CB8AC3E}">
        <p14:creationId xmlns:p14="http://schemas.microsoft.com/office/powerpoint/2010/main" val="1504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4248228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1859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574296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latin typeface="Pompiere " panose="02000000000000000000" pitchFamily="2"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PT Sans Narrow" panose="020B0506020203020204" pitchFamily="34" charset="0"/>
              </a:defRPr>
            </a:lvl1pPr>
            <a:lvl2pPr>
              <a:defRPr>
                <a:latin typeface="PT Sans Narrow" panose="020B0506020203020204" pitchFamily="34" charset="0"/>
              </a:defRPr>
            </a:lvl2pPr>
            <a:lvl3pPr>
              <a:defRPr>
                <a:latin typeface="PT Sans Narrow" panose="020B0506020203020204" pitchFamily="34" charset="0"/>
              </a:defRPr>
            </a:lvl3pPr>
            <a:lvl4pPr>
              <a:defRPr>
                <a:latin typeface="PT Sans Narrow" panose="020B0506020203020204" pitchFamily="34" charset="0"/>
              </a:defRPr>
            </a:lvl4pPr>
            <a:lvl5pPr>
              <a:defRPr>
                <a:latin typeface="PT Sans Narrow" panose="020B0506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596061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9C1A7B-B4CC-4B2A-AF53-F99260FD2D3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2373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A9C1A7B-B4CC-4B2A-AF53-F99260FD2D32}" type="datetimeFigureOut">
              <a:rPr lang="en-GB" smtClean="0"/>
              <a:t>06/11/2025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75732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A9C1A7B-B4CC-4B2A-AF53-F99260FD2D32}" type="datetimeFigureOut">
              <a:rPr lang="en-GB" smtClean="0"/>
              <a:t>06/11/2025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3076087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A9C1A7B-B4CC-4B2A-AF53-F99260FD2D32}" type="datetimeFigureOut">
              <a:rPr lang="en-GB" smtClean="0"/>
              <a:t>06/11/2025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98027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9C1A7B-B4CC-4B2A-AF53-F99260FD2D32}" type="datetimeFigureOut">
              <a:rPr lang="en-GB" smtClean="0"/>
              <a:t>06/11/2025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878950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06/11/2025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31741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06/11/2025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502026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69000"/>
          </a:stretch>
        </a:blip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2BA34FD-5473-C079-65A7-9A6D2E31DDC4}"/>
              </a:ext>
            </a:extLst>
          </p:cNvPr>
          <p:cNvSpPr/>
          <p:nvPr userDrawn="1"/>
        </p:nvSpPr>
        <p:spPr>
          <a:xfrm>
            <a:off x="-6766" y="194"/>
            <a:ext cx="12205105" cy="2070187"/>
          </a:xfrm>
          <a:custGeom>
            <a:avLst/>
            <a:gdLst>
              <a:gd name="connsiteX0" fmla="*/ 113289 w 9508142"/>
              <a:gd name="connsiteY0" fmla="*/ 0 h 2039193"/>
              <a:gd name="connsiteX1" fmla="*/ 9508142 w 9508142"/>
              <a:gd name="connsiteY1" fmla="*/ 8092 h 2039193"/>
              <a:gd name="connsiteX2" fmla="*/ 9467682 w 9508142"/>
              <a:gd name="connsiteY2" fmla="*/ 1424198 h 2039193"/>
              <a:gd name="connsiteX3" fmla="*/ 0 w 9508142"/>
              <a:gd name="connsiteY3" fmla="*/ 2039193 h 2039193"/>
              <a:gd name="connsiteX4" fmla="*/ 113289 w 9508142"/>
              <a:gd name="connsiteY4" fmla="*/ 0 h 2039193"/>
              <a:gd name="connsiteX0" fmla="*/ 113289 w 9508142"/>
              <a:gd name="connsiteY0" fmla="*/ 0 h 2039193"/>
              <a:gd name="connsiteX1" fmla="*/ 9508142 w 9508142"/>
              <a:gd name="connsiteY1" fmla="*/ 8092 h 2039193"/>
              <a:gd name="connsiteX2" fmla="*/ 9401290 w 9508142"/>
              <a:gd name="connsiteY2" fmla="*/ 1424198 h 2039193"/>
              <a:gd name="connsiteX3" fmla="*/ 0 w 9508142"/>
              <a:gd name="connsiteY3" fmla="*/ 2039193 h 2039193"/>
              <a:gd name="connsiteX4" fmla="*/ 113289 w 9508142"/>
              <a:gd name="connsiteY4" fmla="*/ 0 h 2039193"/>
              <a:gd name="connsiteX0" fmla="*/ 113289 w 9401290"/>
              <a:gd name="connsiteY0" fmla="*/ 0 h 2039193"/>
              <a:gd name="connsiteX1" fmla="*/ 9393465 w 9401290"/>
              <a:gd name="connsiteY1" fmla="*/ 73612 h 2039193"/>
              <a:gd name="connsiteX2" fmla="*/ 9401290 w 9401290"/>
              <a:gd name="connsiteY2" fmla="*/ 1424198 h 2039193"/>
              <a:gd name="connsiteX3" fmla="*/ 0 w 9401290"/>
              <a:gd name="connsiteY3" fmla="*/ 2039193 h 2039193"/>
              <a:gd name="connsiteX4" fmla="*/ 113289 w 9401290"/>
              <a:gd name="connsiteY4" fmla="*/ 0 h 2039193"/>
              <a:gd name="connsiteX0" fmla="*/ 113289 w 9401290"/>
              <a:gd name="connsiteY0" fmla="*/ 0 h 2039193"/>
              <a:gd name="connsiteX1" fmla="*/ 9299912 w 9401290"/>
              <a:gd name="connsiteY1" fmla="*/ 147679 h 2039193"/>
              <a:gd name="connsiteX2" fmla="*/ 9401290 w 9401290"/>
              <a:gd name="connsiteY2" fmla="*/ 1424198 h 2039193"/>
              <a:gd name="connsiteX3" fmla="*/ 0 w 9401290"/>
              <a:gd name="connsiteY3" fmla="*/ 2039193 h 2039193"/>
              <a:gd name="connsiteX4" fmla="*/ 113289 w 9401290"/>
              <a:gd name="connsiteY4" fmla="*/ 0 h 2039193"/>
              <a:gd name="connsiteX0" fmla="*/ 113289 w 9401290"/>
              <a:gd name="connsiteY0" fmla="*/ 0 h 2039193"/>
              <a:gd name="connsiteX1" fmla="*/ 9399500 w 9401290"/>
              <a:gd name="connsiteY1" fmla="*/ 67915 h 2039193"/>
              <a:gd name="connsiteX2" fmla="*/ 9401290 w 9401290"/>
              <a:gd name="connsiteY2" fmla="*/ 1424198 h 2039193"/>
              <a:gd name="connsiteX3" fmla="*/ 0 w 9401290"/>
              <a:gd name="connsiteY3" fmla="*/ 2039193 h 2039193"/>
              <a:gd name="connsiteX4" fmla="*/ 113289 w 9401290"/>
              <a:gd name="connsiteY4" fmla="*/ 0 h 2039193"/>
              <a:gd name="connsiteX0" fmla="*/ 291340 w 9401290"/>
              <a:gd name="connsiteY0" fmla="*/ 125798 h 1971278"/>
              <a:gd name="connsiteX1" fmla="*/ 9399500 w 9401290"/>
              <a:gd name="connsiteY1" fmla="*/ 0 h 1971278"/>
              <a:gd name="connsiteX2" fmla="*/ 9401290 w 9401290"/>
              <a:gd name="connsiteY2" fmla="*/ 1356283 h 1971278"/>
              <a:gd name="connsiteX3" fmla="*/ 0 w 9401290"/>
              <a:gd name="connsiteY3" fmla="*/ 1971278 h 1971278"/>
              <a:gd name="connsiteX4" fmla="*/ 291340 w 9401290"/>
              <a:gd name="connsiteY4" fmla="*/ 125798 h 1971278"/>
              <a:gd name="connsiteX0" fmla="*/ 255126 w 9401290"/>
              <a:gd name="connsiteY0" fmla="*/ 453 h 1971278"/>
              <a:gd name="connsiteX1" fmla="*/ 9399500 w 9401290"/>
              <a:gd name="connsiteY1" fmla="*/ 0 h 1971278"/>
              <a:gd name="connsiteX2" fmla="*/ 9401290 w 9401290"/>
              <a:gd name="connsiteY2" fmla="*/ 1356283 h 1971278"/>
              <a:gd name="connsiteX3" fmla="*/ 0 w 9401290"/>
              <a:gd name="connsiteY3" fmla="*/ 1971278 h 1971278"/>
              <a:gd name="connsiteX4" fmla="*/ 255126 w 9401290"/>
              <a:gd name="connsiteY4" fmla="*/ 453 h 1971278"/>
              <a:gd name="connsiteX0" fmla="*/ 7665 w 9153829"/>
              <a:gd name="connsiteY0" fmla="*/ 453 h 1954186"/>
              <a:gd name="connsiteX1" fmla="*/ 9152039 w 9153829"/>
              <a:gd name="connsiteY1" fmla="*/ 0 h 1954186"/>
              <a:gd name="connsiteX2" fmla="*/ 9153829 w 9153829"/>
              <a:gd name="connsiteY2" fmla="*/ 1356283 h 1954186"/>
              <a:gd name="connsiteX3" fmla="*/ 0 w 9153829"/>
              <a:gd name="connsiteY3" fmla="*/ 1954186 h 1954186"/>
              <a:gd name="connsiteX4" fmla="*/ 7665 w 9153829"/>
              <a:gd name="connsiteY4" fmla="*/ 453 h 1954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829" h="1954186">
                <a:moveTo>
                  <a:pt x="7665" y="453"/>
                </a:moveTo>
                <a:lnTo>
                  <a:pt x="9152039" y="0"/>
                </a:lnTo>
                <a:cubicBezTo>
                  <a:pt x="9154647" y="450195"/>
                  <a:pt x="9151221" y="906088"/>
                  <a:pt x="9153829" y="1356283"/>
                </a:cubicBezTo>
                <a:lnTo>
                  <a:pt x="0" y="1954186"/>
                </a:lnTo>
                <a:lnTo>
                  <a:pt x="7665" y="453"/>
                </a:lnTo>
                <a:close/>
              </a:path>
            </a:pathLst>
          </a:custGeom>
          <a:solidFill>
            <a:srgbClr val="D35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laceholder 1"/>
          <p:cNvSpPr>
            <a:spLocks noGrp="1"/>
          </p:cNvSpPr>
          <p:nvPr>
            <p:ph type="title"/>
          </p:nvPr>
        </p:nvSpPr>
        <p:spPr>
          <a:xfrm>
            <a:off x="609600" y="274638"/>
            <a:ext cx="8846773"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2060848"/>
            <a:ext cx="10972800" cy="4065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9C1A7B-B4CC-4B2A-AF53-F99260FD2D32}" type="datetimeFigureOut">
              <a:rPr lang="en-GB" smtClean="0"/>
              <a:t>06/11/2025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572B9-227E-4B7F-8DD2-F171FAAF6A46}" type="slidenum">
              <a:rPr lang="en-GB" smtClean="0"/>
              <a:t>‹#›</a:t>
            </a:fld>
            <a:endParaRPr lang="en-GB"/>
          </a:p>
        </p:txBody>
      </p:sp>
      <p:pic>
        <p:nvPicPr>
          <p:cNvPr id="9" name="Picture 8" descr="A black and white logo&#10;&#10;AI-generated content may be incorrect.">
            <a:extLst>
              <a:ext uri="{FF2B5EF4-FFF2-40B4-BE49-F238E27FC236}">
                <a16:creationId xmlns:a16="http://schemas.microsoft.com/office/drawing/2014/main" id="{BF3960BE-3584-0A5F-1AD5-861E8EC2276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883573" y="332548"/>
            <a:ext cx="1704315" cy="792196"/>
          </a:xfrm>
          <a:prstGeom prst="rect">
            <a:avLst/>
          </a:prstGeom>
        </p:spPr>
      </p:pic>
    </p:spTree>
    <p:extLst>
      <p:ext uri="{BB962C8B-B14F-4D97-AF65-F5344CB8AC3E}">
        <p14:creationId xmlns:p14="http://schemas.microsoft.com/office/powerpoint/2010/main" val="4291976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4800" kern="1200">
          <a:solidFill>
            <a:schemeClr val="bg1"/>
          </a:solidFill>
          <a:latin typeface="Pompiere " panose="02000000000000000000" pitchFamily="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PT Sans Narrow" panose="020B05060202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PT Sans Narrow" panose="020B05060202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PT Sans Narrow" panose="020B05060202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4.wdp"/><Relationship Id="rId11" Type="http://schemas.openxmlformats.org/officeDocument/2006/relationships/image" Target="../media/image49.png"/><Relationship Id="rId5" Type="http://schemas.openxmlformats.org/officeDocument/2006/relationships/image" Target="../media/image51.png"/><Relationship Id="rId10" Type="http://schemas.microsoft.com/office/2007/relationships/hdphoto" Target="../media/hdphoto16.wdp"/><Relationship Id="rId4" Type="http://schemas.microsoft.com/office/2007/relationships/hdphoto" Target="../media/hdphoto13.wdp"/><Relationship Id="rId9"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3.wdp"/><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4.wdp"/><Relationship Id="rId18" Type="http://schemas.openxmlformats.org/officeDocument/2006/relationships/image" Target="../media/image15.png"/><Relationship Id="rId26" Type="http://schemas.openxmlformats.org/officeDocument/2006/relationships/image" Target="../media/image19.png"/><Relationship Id="rId3" Type="http://schemas.openxmlformats.org/officeDocument/2006/relationships/image" Target="../media/image6.png"/><Relationship Id="rId21" Type="http://schemas.microsoft.com/office/2007/relationships/hdphoto" Target="../media/hdphoto8.wdp"/><Relationship Id="rId7" Type="http://schemas.microsoft.com/office/2007/relationships/hdphoto" Target="../media/hdphoto1.wdp"/><Relationship Id="rId12" Type="http://schemas.openxmlformats.org/officeDocument/2006/relationships/image" Target="../media/image12.png"/><Relationship Id="rId17" Type="http://schemas.microsoft.com/office/2007/relationships/hdphoto" Target="../media/hdphoto6.wdp"/><Relationship Id="rId25" Type="http://schemas.microsoft.com/office/2007/relationships/hdphoto" Target="../media/hdphoto10.wdp"/><Relationship Id="rId2" Type="http://schemas.openxmlformats.org/officeDocument/2006/relationships/notesSlide" Target="../notesSlides/notesSlide2.xml"/><Relationship Id="rId16" Type="http://schemas.openxmlformats.org/officeDocument/2006/relationships/image" Target="../media/image14.png"/><Relationship Id="rId20" Type="http://schemas.openxmlformats.org/officeDocument/2006/relationships/image" Target="../media/image16.png"/><Relationship Id="rId29" Type="http://schemas.openxmlformats.org/officeDocument/2006/relationships/image" Target="../media/image21.svg"/><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3.wdp"/><Relationship Id="rId24" Type="http://schemas.openxmlformats.org/officeDocument/2006/relationships/image" Target="../media/image18.png"/><Relationship Id="rId5" Type="http://schemas.openxmlformats.org/officeDocument/2006/relationships/image" Target="../media/image8.jpeg"/><Relationship Id="rId15" Type="http://schemas.microsoft.com/office/2007/relationships/hdphoto" Target="../media/hdphoto5.wdp"/><Relationship Id="rId23" Type="http://schemas.microsoft.com/office/2007/relationships/hdphoto" Target="../media/hdphoto9.wdp"/><Relationship Id="rId28" Type="http://schemas.openxmlformats.org/officeDocument/2006/relationships/image" Target="../media/image20.png"/><Relationship Id="rId10" Type="http://schemas.openxmlformats.org/officeDocument/2006/relationships/image" Target="../media/image11.png"/><Relationship Id="rId19" Type="http://schemas.microsoft.com/office/2007/relationships/hdphoto" Target="../media/hdphoto7.wdp"/><Relationship Id="rId31" Type="http://schemas.microsoft.com/office/2007/relationships/hdphoto" Target="../media/hdphoto12.wdp"/><Relationship Id="rId4" Type="http://schemas.openxmlformats.org/officeDocument/2006/relationships/image" Target="../media/image7.png"/><Relationship Id="rId9" Type="http://schemas.microsoft.com/office/2007/relationships/hdphoto" Target="../media/hdphoto2.wdp"/><Relationship Id="rId14" Type="http://schemas.openxmlformats.org/officeDocument/2006/relationships/image" Target="../media/image13.png"/><Relationship Id="rId22" Type="http://schemas.openxmlformats.org/officeDocument/2006/relationships/image" Target="../media/image17.png"/><Relationship Id="rId27" Type="http://schemas.microsoft.com/office/2007/relationships/hdphoto" Target="../media/hdphoto11.wdp"/><Relationship Id="rId30"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hyperlink" Target="mailto:education@geolsoc.org.u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Selene#/media/File:Diana-selene,_da_originale_ellenistico,_da_porta_s._sebastiano_02.JPG" TargetMode="External"/><Relationship Id="rId13" Type="http://schemas.openxmlformats.org/officeDocument/2006/relationships/image" Target="../media/image26.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4.png"/><Relationship Id="rId5" Type="http://schemas.openxmlformats.org/officeDocument/2006/relationships/diagramQuickStyle" Target="../diagrams/quickStyle1.xml"/><Relationship Id="rId10" Type="http://schemas.openxmlformats.org/officeDocument/2006/relationships/image" Target="../media/image23.jpeg"/><Relationship Id="rId4" Type="http://schemas.openxmlformats.org/officeDocument/2006/relationships/diagramLayout" Target="../diagrams/layout1.xml"/><Relationship Id="rId9" Type="http://schemas.openxmlformats.org/officeDocument/2006/relationships/hyperlink" Target="https://en.wikipedia.org/wiki/File:Galileo_galilei,_telescopi_del_1609-10_ca..JPG" TargetMode="External"/><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6.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g"/><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MrzWzMUhQfw?feature=oembed" TargetMode="External"/><Relationship Id="rId5" Type="http://schemas.openxmlformats.org/officeDocument/2006/relationships/image" Target="../media/image42.png"/><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1DBA27C-B2BB-8D93-8083-9405C25C8875}"/>
              </a:ext>
            </a:extLst>
          </p:cNvPr>
          <p:cNvGrpSpPr/>
          <p:nvPr/>
        </p:nvGrpSpPr>
        <p:grpSpPr>
          <a:xfrm>
            <a:off x="-7427" y="1168184"/>
            <a:ext cx="12213596" cy="3599623"/>
            <a:chOff x="-7427" y="1168184"/>
            <a:chExt cx="12213596" cy="3599623"/>
          </a:xfrm>
        </p:grpSpPr>
        <p:sp>
          <p:nvSpPr>
            <p:cNvPr id="9" name="Freeform: Shape 8">
              <a:extLst>
                <a:ext uri="{FF2B5EF4-FFF2-40B4-BE49-F238E27FC236}">
                  <a16:creationId xmlns:a16="http://schemas.microsoft.com/office/drawing/2014/main" id="{2F995B9E-610E-9F82-6CBB-5EDED069EB3D}"/>
                </a:ext>
              </a:extLst>
            </p:cNvPr>
            <p:cNvSpPr/>
            <p:nvPr/>
          </p:nvSpPr>
          <p:spPr>
            <a:xfrm>
              <a:off x="-7427" y="1168184"/>
              <a:ext cx="12213596" cy="3599623"/>
            </a:xfrm>
            <a:custGeom>
              <a:avLst/>
              <a:gdLst>
                <a:gd name="connsiteX0" fmla="*/ 875898 w 11146054"/>
                <a:gd name="connsiteY0" fmla="*/ 577516 h 2810577"/>
                <a:gd name="connsiteX1" fmla="*/ 11146054 w 11146054"/>
                <a:gd name="connsiteY1" fmla="*/ 0 h 2810577"/>
                <a:gd name="connsiteX2" fmla="*/ 10270155 w 11146054"/>
                <a:gd name="connsiteY2" fmla="*/ 1838425 h 2810577"/>
                <a:gd name="connsiteX3" fmla="*/ 0 w 11146054"/>
                <a:gd name="connsiteY3" fmla="*/ 2810577 h 2810577"/>
                <a:gd name="connsiteX4" fmla="*/ 875898 w 11146054"/>
                <a:gd name="connsiteY4" fmla="*/ 577516 h 2810577"/>
                <a:gd name="connsiteX0" fmla="*/ 0 w 10270156"/>
                <a:gd name="connsiteY0" fmla="*/ 577516 h 2711397"/>
                <a:gd name="connsiteX1" fmla="*/ 10270156 w 10270156"/>
                <a:gd name="connsiteY1" fmla="*/ 0 h 2711397"/>
                <a:gd name="connsiteX2" fmla="*/ 9394257 w 10270156"/>
                <a:gd name="connsiteY2" fmla="*/ 1838425 h 2711397"/>
                <a:gd name="connsiteX3" fmla="*/ 277314 w 10270156"/>
                <a:gd name="connsiteY3" fmla="*/ 2711397 h 2711397"/>
                <a:gd name="connsiteX4" fmla="*/ 0 w 10270156"/>
                <a:gd name="connsiteY4" fmla="*/ 577516 h 2711397"/>
                <a:gd name="connsiteX0" fmla="*/ 0 w 10203441"/>
                <a:gd name="connsiteY0" fmla="*/ 577516 h 2711397"/>
                <a:gd name="connsiteX1" fmla="*/ 10203441 w 10203441"/>
                <a:gd name="connsiteY1" fmla="*/ 0 h 2711397"/>
                <a:gd name="connsiteX2" fmla="*/ 9327542 w 10203441"/>
                <a:gd name="connsiteY2" fmla="*/ 1838425 h 2711397"/>
                <a:gd name="connsiteX3" fmla="*/ 210599 w 10203441"/>
                <a:gd name="connsiteY3" fmla="*/ 2711397 h 2711397"/>
                <a:gd name="connsiteX4" fmla="*/ 0 w 10203441"/>
                <a:gd name="connsiteY4" fmla="*/ 577516 h 2711397"/>
                <a:gd name="connsiteX0" fmla="*/ 0 w 9393333"/>
                <a:gd name="connsiteY0" fmla="*/ 527926 h 2661807"/>
                <a:gd name="connsiteX1" fmla="*/ 9393333 w 9393333"/>
                <a:gd name="connsiteY1" fmla="*/ 0 h 2661807"/>
                <a:gd name="connsiteX2" fmla="*/ 9327542 w 9393333"/>
                <a:gd name="connsiteY2" fmla="*/ 1788835 h 2661807"/>
                <a:gd name="connsiteX3" fmla="*/ 210599 w 9393333"/>
                <a:gd name="connsiteY3" fmla="*/ 2661807 h 2661807"/>
                <a:gd name="connsiteX4" fmla="*/ 0 w 9393333"/>
                <a:gd name="connsiteY4" fmla="*/ 527926 h 2661807"/>
                <a:gd name="connsiteX0" fmla="*/ 0 w 9183658"/>
                <a:gd name="connsiteY0" fmla="*/ 535010 h 2661807"/>
                <a:gd name="connsiteX1" fmla="*/ 9183658 w 9183658"/>
                <a:gd name="connsiteY1" fmla="*/ 0 h 2661807"/>
                <a:gd name="connsiteX2" fmla="*/ 9117867 w 9183658"/>
                <a:gd name="connsiteY2" fmla="*/ 1788835 h 2661807"/>
                <a:gd name="connsiteX3" fmla="*/ 924 w 9183658"/>
                <a:gd name="connsiteY3" fmla="*/ 2661807 h 2661807"/>
                <a:gd name="connsiteX4" fmla="*/ 0 w 9183658"/>
                <a:gd name="connsiteY4" fmla="*/ 535010 h 2661807"/>
                <a:gd name="connsiteX0" fmla="*/ 0 w 9117867"/>
                <a:gd name="connsiteY0" fmla="*/ 522547 h 2649344"/>
                <a:gd name="connsiteX1" fmla="*/ 9057906 w 9117867"/>
                <a:gd name="connsiteY1" fmla="*/ 0 h 2649344"/>
                <a:gd name="connsiteX2" fmla="*/ 9117867 w 9117867"/>
                <a:gd name="connsiteY2" fmla="*/ 1776372 h 2649344"/>
                <a:gd name="connsiteX3" fmla="*/ 924 w 9117867"/>
                <a:gd name="connsiteY3" fmla="*/ 2649344 h 2649344"/>
                <a:gd name="connsiteX4" fmla="*/ 0 w 9117867"/>
                <a:gd name="connsiteY4" fmla="*/ 522547 h 2649344"/>
                <a:gd name="connsiteX0" fmla="*/ 0 w 9057906"/>
                <a:gd name="connsiteY0" fmla="*/ 522547 h 2649344"/>
                <a:gd name="connsiteX1" fmla="*/ 9057906 w 9057906"/>
                <a:gd name="connsiteY1" fmla="*/ 0 h 2649344"/>
                <a:gd name="connsiteX2" fmla="*/ 8950197 w 9057906"/>
                <a:gd name="connsiteY2" fmla="*/ 1773255 h 2649344"/>
                <a:gd name="connsiteX3" fmla="*/ 924 w 9057906"/>
                <a:gd name="connsiteY3" fmla="*/ 2649344 h 2649344"/>
                <a:gd name="connsiteX4" fmla="*/ 0 w 9057906"/>
                <a:gd name="connsiteY4" fmla="*/ 522547 h 2649344"/>
                <a:gd name="connsiteX0" fmla="*/ 0 w 9063374"/>
                <a:gd name="connsiteY0" fmla="*/ 522547 h 2649344"/>
                <a:gd name="connsiteX1" fmla="*/ 9057906 w 9063374"/>
                <a:gd name="connsiteY1" fmla="*/ 0 h 2649344"/>
                <a:gd name="connsiteX2" fmla="*/ 9063374 w 9063374"/>
                <a:gd name="connsiteY2" fmla="*/ 1770139 h 2649344"/>
                <a:gd name="connsiteX3" fmla="*/ 924 w 9063374"/>
                <a:gd name="connsiteY3" fmla="*/ 2649344 h 2649344"/>
                <a:gd name="connsiteX4" fmla="*/ 0 w 9063374"/>
                <a:gd name="connsiteY4" fmla="*/ 522547 h 2649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374" h="2649344">
                  <a:moveTo>
                    <a:pt x="0" y="522547"/>
                  </a:moveTo>
                  <a:lnTo>
                    <a:pt x="9057906" y="0"/>
                  </a:lnTo>
                  <a:cubicBezTo>
                    <a:pt x="9059729" y="590046"/>
                    <a:pt x="9061551" y="1180093"/>
                    <a:pt x="9063374" y="1770139"/>
                  </a:cubicBezTo>
                  <a:lnTo>
                    <a:pt x="924" y="2649344"/>
                  </a:lnTo>
                  <a:lnTo>
                    <a:pt x="0" y="522547"/>
                  </a:lnTo>
                  <a:close/>
                </a:path>
              </a:pathLst>
            </a:custGeom>
            <a:solidFill>
              <a:srgbClr val="D35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FE1707F5-F9DB-AED8-EA3E-D9D800401828}"/>
                </a:ext>
              </a:extLst>
            </p:cNvPr>
            <p:cNvSpPr/>
            <p:nvPr/>
          </p:nvSpPr>
          <p:spPr>
            <a:xfrm>
              <a:off x="1948357" y="3026482"/>
              <a:ext cx="10254876" cy="1669620"/>
            </a:xfrm>
            <a:custGeom>
              <a:avLst/>
              <a:gdLst>
                <a:gd name="connsiteX0" fmla="*/ 5236143 w 5332396"/>
                <a:gd name="connsiteY0" fmla="*/ 0 h 1001028"/>
                <a:gd name="connsiteX1" fmla="*/ 0 w 5332396"/>
                <a:gd name="connsiteY1" fmla="*/ 481264 h 1001028"/>
                <a:gd name="connsiteX2" fmla="*/ 5332396 w 5332396"/>
                <a:gd name="connsiteY2" fmla="*/ 1001028 h 1001028"/>
                <a:gd name="connsiteX3" fmla="*/ 5236143 w 5332396"/>
                <a:gd name="connsiteY3" fmla="*/ 0 h 1001028"/>
                <a:gd name="connsiteX0" fmla="*/ 5121843 w 5332396"/>
                <a:gd name="connsiteY0" fmla="*/ 0 h 988328"/>
                <a:gd name="connsiteX1" fmla="*/ 0 w 5332396"/>
                <a:gd name="connsiteY1" fmla="*/ 468564 h 988328"/>
                <a:gd name="connsiteX2" fmla="*/ 5332396 w 5332396"/>
                <a:gd name="connsiteY2" fmla="*/ 988328 h 988328"/>
                <a:gd name="connsiteX3" fmla="*/ 5121843 w 5332396"/>
                <a:gd name="connsiteY3" fmla="*/ 0 h 988328"/>
                <a:gd name="connsiteX0" fmla="*/ 5121843 w 5121843"/>
                <a:gd name="connsiteY0" fmla="*/ 0 h 962928"/>
                <a:gd name="connsiteX1" fmla="*/ 0 w 5121843"/>
                <a:gd name="connsiteY1" fmla="*/ 468564 h 962928"/>
                <a:gd name="connsiteX2" fmla="*/ 5116496 w 5121843"/>
                <a:gd name="connsiteY2" fmla="*/ 962928 h 962928"/>
                <a:gd name="connsiteX3" fmla="*/ 5121843 w 5121843"/>
                <a:gd name="connsiteY3" fmla="*/ 0 h 962928"/>
                <a:gd name="connsiteX0" fmla="*/ 5121843 w 5121843"/>
                <a:gd name="connsiteY0" fmla="*/ 0 h 975628"/>
                <a:gd name="connsiteX1" fmla="*/ 0 w 5121843"/>
                <a:gd name="connsiteY1" fmla="*/ 468564 h 975628"/>
                <a:gd name="connsiteX2" fmla="*/ 5120729 w 5121843"/>
                <a:gd name="connsiteY2" fmla="*/ 975628 h 975628"/>
                <a:gd name="connsiteX3" fmla="*/ 5121843 w 5121843"/>
                <a:gd name="connsiteY3" fmla="*/ 0 h 975628"/>
              </a:gdLst>
              <a:ahLst/>
              <a:cxnLst>
                <a:cxn ang="0">
                  <a:pos x="connsiteX0" y="connsiteY0"/>
                </a:cxn>
                <a:cxn ang="0">
                  <a:pos x="connsiteX1" y="connsiteY1"/>
                </a:cxn>
                <a:cxn ang="0">
                  <a:pos x="connsiteX2" y="connsiteY2"/>
                </a:cxn>
                <a:cxn ang="0">
                  <a:pos x="connsiteX3" y="connsiteY3"/>
                </a:cxn>
              </a:cxnLst>
              <a:rect l="l" t="t" r="r" b="b"/>
              <a:pathLst>
                <a:path w="5121843" h="975628">
                  <a:moveTo>
                    <a:pt x="5121843" y="0"/>
                  </a:moveTo>
                  <a:lnTo>
                    <a:pt x="0" y="468564"/>
                  </a:lnTo>
                  <a:lnTo>
                    <a:pt x="5120729" y="975628"/>
                  </a:lnTo>
                  <a:cubicBezTo>
                    <a:pt x="5122511" y="654652"/>
                    <a:pt x="5120061" y="320976"/>
                    <a:pt x="5121843" y="0"/>
                  </a:cubicBezTo>
                  <a:close/>
                </a:path>
              </a:pathLst>
            </a:custGeom>
            <a:solidFill>
              <a:srgbClr val="E9A9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7">
            <a:extLst>
              <a:ext uri="{FF2B5EF4-FFF2-40B4-BE49-F238E27FC236}">
                <a16:creationId xmlns:a16="http://schemas.microsoft.com/office/drawing/2014/main" id="{44436D71-E806-B57B-D984-5A01FCD01FC4}"/>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5" name="Picture 4" descr="A collage of images of the moon and the earth&#10;&#10;Description automatically generated">
            <a:extLst>
              <a:ext uri="{FF2B5EF4-FFF2-40B4-BE49-F238E27FC236}">
                <a16:creationId xmlns:a16="http://schemas.microsoft.com/office/drawing/2014/main" id="{98580A0C-70B1-953B-869D-4E045071142E}"/>
              </a:ext>
            </a:extLst>
          </p:cNvPr>
          <p:cNvPicPr>
            <a:picLocks noChangeAspect="1"/>
          </p:cNvPicPr>
          <p:nvPr/>
        </p:nvPicPr>
        <p:blipFill>
          <a:blip r:embed="rId4">
            <a:extLst>
              <a:ext uri="{28A0092B-C50C-407E-A947-70E740481C1C}">
                <a14:useLocalDpi xmlns:a14="http://schemas.microsoft.com/office/drawing/2010/main" val="0"/>
              </a:ext>
            </a:extLst>
          </a:blip>
          <a:srcRect l="36707" t="7939" r="36518" b="61032"/>
          <a:stretch/>
        </p:blipFill>
        <p:spPr>
          <a:xfrm>
            <a:off x="362109" y="4653136"/>
            <a:ext cx="2975011" cy="193937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black background with white text&#10;&#10;AI-generated content may be incorrect.">
            <a:extLst>
              <a:ext uri="{FF2B5EF4-FFF2-40B4-BE49-F238E27FC236}">
                <a16:creationId xmlns:a16="http://schemas.microsoft.com/office/drawing/2014/main" id="{D0750BBB-2421-1BB5-F32C-2DC731AA7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80" y="188640"/>
            <a:ext cx="6761084" cy="2516010"/>
          </a:xfrm>
          <a:prstGeom prst="rect">
            <a:avLst/>
          </a:prstGeom>
        </p:spPr>
      </p:pic>
      <p:sp>
        <p:nvSpPr>
          <p:cNvPr id="2" name="Freeform: Shape 1">
            <a:extLst>
              <a:ext uri="{FF2B5EF4-FFF2-40B4-BE49-F238E27FC236}">
                <a16:creationId xmlns:a16="http://schemas.microsoft.com/office/drawing/2014/main" id="{7DE0C634-22F5-0C81-0DB1-57896E12C785}"/>
              </a:ext>
            </a:extLst>
          </p:cNvPr>
          <p:cNvSpPr/>
          <p:nvPr/>
        </p:nvSpPr>
        <p:spPr>
          <a:xfrm>
            <a:off x="1948357" y="3026482"/>
            <a:ext cx="10254876" cy="1669620"/>
          </a:xfrm>
          <a:custGeom>
            <a:avLst/>
            <a:gdLst>
              <a:gd name="connsiteX0" fmla="*/ 5236143 w 5332396"/>
              <a:gd name="connsiteY0" fmla="*/ 0 h 1001028"/>
              <a:gd name="connsiteX1" fmla="*/ 0 w 5332396"/>
              <a:gd name="connsiteY1" fmla="*/ 481264 h 1001028"/>
              <a:gd name="connsiteX2" fmla="*/ 5332396 w 5332396"/>
              <a:gd name="connsiteY2" fmla="*/ 1001028 h 1001028"/>
              <a:gd name="connsiteX3" fmla="*/ 5236143 w 5332396"/>
              <a:gd name="connsiteY3" fmla="*/ 0 h 1001028"/>
              <a:gd name="connsiteX0" fmla="*/ 5121843 w 5332396"/>
              <a:gd name="connsiteY0" fmla="*/ 0 h 988328"/>
              <a:gd name="connsiteX1" fmla="*/ 0 w 5332396"/>
              <a:gd name="connsiteY1" fmla="*/ 468564 h 988328"/>
              <a:gd name="connsiteX2" fmla="*/ 5332396 w 5332396"/>
              <a:gd name="connsiteY2" fmla="*/ 988328 h 988328"/>
              <a:gd name="connsiteX3" fmla="*/ 5121843 w 5332396"/>
              <a:gd name="connsiteY3" fmla="*/ 0 h 988328"/>
              <a:gd name="connsiteX0" fmla="*/ 5121843 w 5121843"/>
              <a:gd name="connsiteY0" fmla="*/ 0 h 962928"/>
              <a:gd name="connsiteX1" fmla="*/ 0 w 5121843"/>
              <a:gd name="connsiteY1" fmla="*/ 468564 h 962928"/>
              <a:gd name="connsiteX2" fmla="*/ 5116496 w 5121843"/>
              <a:gd name="connsiteY2" fmla="*/ 962928 h 962928"/>
              <a:gd name="connsiteX3" fmla="*/ 5121843 w 5121843"/>
              <a:gd name="connsiteY3" fmla="*/ 0 h 962928"/>
              <a:gd name="connsiteX0" fmla="*/ 5121843 w 5121843"/>
              <a:gd name="connsiteY0" fmla="*/ 0 h 975628"/>
              <a:gd name="connsiteX1" fmla="*/ 0 w 5121843"/>
              <a:gd name="connsiteY1" fmla="*/ 468564 h 975628"/>
              <a:gd name="connsiteX2" fmla="*/ 5120729 w 5121843"/>
              <a:gd name="connsiteY2" fmla="*/ 975628 h 975628"/>
              <a:gd name="connsiteX3" fmla="*/ 5121843 w 5121843"/>
              <a:gd name="connsiteY3" fmla="*/ 0 h 975628"/>
            </a:gdLst>
            <a:ahLst/>
            <a:cxnLst>
              <a:cxn ang="0">
                <a:pos x="connsiteX0" y="connsiteY0"/>
              </a:cxn>
              <a:cxn ang="0">
                <a:pos x="connsiteX1" y="connsiteY1"/>
              </a:cxn>
              <a:cxn ang="0">
                <a:pos x="connsiteX2" y="connsiteY2"/>
              </a:cxn>
              <a:cxn ang="0">
                <a:pos x="connsiteX3" y="connsiteY3"/>
              </a:cxn>
            </a:cxnLst>
            <a:rect l="l" t="t" r="r" b="b"/>
            <a:pathLst>
              <a:path w="5121843" h="975628">
                <a:moveTo>
                  <a:pt x="5121843" y="0"/>
                </a:moveTo>
                <a:lnTo>
                  <a:pt x="0" y="468564"/>
                </a:lnTo>
                <a:lnTo>
                  <a:pt x="5120729" y="975628"/>
                </a:lnTo>
                <a:cubicBezTo>
                  <a:pt x="5122511" y="654652"/>
                  <a:pt x="5120061" y="320976"/>
                  <a:pt x="5121843" y="0"/>
                </a:cubicBezTo>
                <a:close/>
              </a:path>
            </a:pathLst>
          </a:custGeom>
          <a:solidFill>
            <a:srgbClr val="E9A9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collage of images of the moon and the earth&#10;&#10;Description automatically generated">
            <a:extLst>
              <a:ext uri="{FF2B5EF4-FFF2-40B4-BE49-F238E27FC236}">
                <a16:creationId xmlns:a16="http://schemas.microsoft.com/office/drawing/2014/main" id="{54EBBA36-7C93-92D9-CDC3-001AA7F100B3}"/>
              </a:ext>
            </a:extLst>
          </p:cNvPr>
          <p:cNvPicPr>
            <a:picLocks noChangeAspect="1"/>
          </p:cNvPicPr>
          <p:nvPr/>
        </p:nvPicPr>
        <p:blipFill>
          <a:blip r:embed="rId4">
            <a:extLst>
              <a:ext uri="{28A0092B-C50C-407E-A947-70E740481C1C}">
                <a14:useLocalDpi xmlns:a14="http://schemas.microsoft.com/office/drawing/2010/main" val="0"/>
              </a:ext>
            </a:extLst>
          </a:blip>
          <a:srcRect l="6662" t="8384" r="66563" b="60587"/>
          <a:stretch/>
        </p:blipFill>
        <p:spPr>
          <a:xfrm>
            <a:off x="7335496" y="1723260"/>
            <a:ext cx="4484928" cy="292366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collage of images of the moon and the earth&#10;&#10;Description automatically generated">
            <a:extLst>
              <a:ext uri="{FF2B5EF4-FFF2-40B4-BE49-F238E27FC236}">
                <a16:creationId xmlns:a16="http://schemas.microsoft.com/office/drawing/2014/main" id="{DF908651-7BB7-6AF7-0325-CC825EDCC332}"/>
              </a:ext>
            </a:extLst>
          </p:cNvPr>
          <p:cNvPicPr>
            <a:picLocks noChangeAspect="1"/>
          </p:cNvPicPr>
          <p:nvPr/>
        </p:nvPicPr>
        <p:blipFill>
          <a:blip r:embed="rId4">
            <a:extLst>
              <a:ext uri="{28A0092B-C50C-407E-A947-70E740481C1C}">
                <a14:useLocalDpi xmlns:a14="http://schemas.microsoft.com/office/drawing/2010/main" val="0"/>
              </a:ext>
            </a:extLst>
          </a:blip>
          <a:srcRect l="45132" t="44674" r="12997" b="9638"/>
          <a:stretch/>
        </p:blipFill>
        <p:spPr>
          <a:xfrm>
            <a:off x="5087888" y="4124306"/>
            <a:ext cx="4176464" cy="256336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collage of images of the moon and the earth&#10;&#10;Description automatically generated">
            <a:extLst>
              <a:ext uri="{FF2B5EF4-FFF2-40B4-BE49-F238E27FC236}">
                <a16:creationId xmlns:a16="http://schemas.microsoft.com/office/drawing/2014/main" id="{A863A45D-DF25-F23F-9A54-0A0A69510F1A}"/>
              </a:ext>
            </a:extLst>
          </p:cNvPr>
          <p:cNvPicPr>
            <a:picLocks noChangeAspect="1"/>
          </p:cNvPicPr>
          <p:nvPr/>
        </p:nvPicPr>
        <p:blipFill>
          <a:blip r:embed="rId4">
            <a:extLst>
              <a:ext uri="{28A0092B-C50C-407E-A947-70E740481C1C}">
                <a14:useLocalDpi xmlns:a14="http://schemas.microsoft.com/office/drawing/2010/main" val="0"/>
              </a:ext>
            </a:extLst>
          </a:blip>
          <a:srcRect l="66725" t="9247" r="6500" b="59724"/>
          <a:stretch/>
        </p:blipFill>
        <p:spPr>
          <a:xfrm>
            <a:off x="2351584" y="2686340"/>
            <a:ext cx="3504458" cy="2284509"/>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2028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63C8DE-2F4B-2FB5-74D0-BEC97A2E268C}"/>
              </a:ext>
            </a:extLst>
          </p:cNvPr>
          <p:cNvSpPr>
            <a:spLocks noGrp="1"/>
          </p:cNvSpPr>
          <p:nvPr>
            <p:ph idx="1"/>
          </p:nvPr>
        </p:nvSpPr>
        <p:spPr>
          <a:xfrm>
            <a:off x="407368" y="2079687"/>
            <a:ext cx="8229600" cy="680430"/>
          </a:xfrm>
        </p:spPr>
        <p:txBody>
          <a:bodyPr/>
          <a:lstStyle/>
          <a:p>
            <a:pPr marL="0" indent="0">
              <a:buNone/>
            </a:pPr>
            <a:r>
              <a:rPr lang="en-GB" dirty="0"/>
              <a:t>What building materials do we use on Earth?</a:t>
            </a:r>
          </a:p>
        </p:txBody>
      </p:sp>
      <p:pic>
        <p:nvPicPr>
          <p:cNvPr id="5" name="Picture 4" descr="Curved skyscraper against the blue sky">
            <a:extLst>
              <a:ext uri="{FF2B5EF4-FFF2-40B4-BE49-F238E27FC236}">
                <a16:creationId xmlns:a16="http://schemas.microsoft.com/office/drawing/2014/main" id="{C66855A3-95D2-F14C-7FEC-1B8610117FB2}"/>
              </a:ext>
            </a:extLst>
          </p:cNvPr>
          <p:cNvPicPr>
            <a:picLocks noChangeAspect="1"/>
          </p:cNvPicPr>
          <p:nvPr/>
        </p:nvPicPr>
        <p:blipFill>
          <a:blip r:embed="rId3">
            <a:extLst>
              <a:ext uri="{28A0092B-C50C-407E-A947-70E740481C1C}">
                <a14:useLocalDpi xmlns:a14="http://schemas.microsoft.com/office/drawing/2010/main" val="0"/>
              </a:ext>
            </a:extLst>
          </a:blip>
          <a:srcRect t="22430"/>
          <a:stretch/>
        </p:blipFill>
        <p:spPr>
          <a:xfrm>
            <a:off x="5281147" y="4710659"/>
            <a:ext cx="3467342" cy="1795398"/>
          </a:xfrm>
          <a:prstGeom prst="rect">
            <a:avLst/>
          </a:prstGeom>
        </p:spPr>
      </p:pic>
      <p:pic>
        <p:nvPicPr>
          <p:cNvPr id="7" name="Picture 6" descr="Close-up of metal pipes">
            <a:extLst>
              <a:ext uri="{FF2B5EF4-FFF2-40B4-BE49-F238E27FC236}">
                <a16:creationId xmlns:a16="http://schemas.microsoft.com/office/drawing/2014/main" id="{B7623DC2-A967-0336-949D-46659FA8EF14}"/>
              </a:ext>
            </a:extLst>
          </p:cNvPr>
          <p:cNvPicPr>
            <a:picLocks noChangeAspect="1"/>
          </p:cNvPicPr>
          <p:nvPr/>
        </p:nvPicPr>
        <p:blipFill>
          <a:blip r:embed="rId4">
            <a:extLst>
              <a:ext uri="{28A0092B-C50C-407E-A947-70E740481C1C}">
                <a14:useLocalDpi xmlns:a14="http://schemas.microsoft.com/office/drawing/2010/main" val="0"/>
              </a:ext>
            </a:extLst>
          </a:blip>
          <a:srcRect b="22330"/>
          <a:stretch/>
        </p:blipFill>
        <p:spPr>
          <a:xfrm>
            <a:off x="1343472" y="4710659"/>
            <a:ext cx="3467342" cy="1795398"/>
          </a:xfrm>
          <a:prstGeom prst="rect">
            <a:avLst/>
          </a:prstGeom>
        </p:spPr>
      </p:pic>
      <p:pic>
        <p:nvPicPr>
          <p:cNvPr id="9" name="Picture 8" descr="Vintage old red brick wall">
            <a:extLst>
              <a:ext uri="{FF2B5EF4-FFF2-40B4-BE49-F238E27FC236}">
                <a16:creationId xmlns:a16="http://schemas.microsoft.com/office/drawing/2014/main" id="{421ED01B-839B-3AEA-E85D-7A691CC1C2EE}"/>
              </a:ext>
            </a:extLst>
          </p:cNvPr>
          <p:cNvPicPr>
            <a:picLocks noChangeAspect="1"/>
          </p:cNvPicPr>
          <p:nvPr/>
        </p:nvPicPr>
        <p:blipFill>
          <a:blip r:embed="rId5">
            <a:extLst>
              <a:ext uri="{28A0092B-C50C-407E-A947-70E740481C1C}">
                <a14:useLocalDpi xmlns:a14="http://schemas.microsoft.com/office/drawing/2010/main" val="0"/>
              </a:ext>
            </a:extLst>
          </a:blip>
          <a:srcRect b="20672"/>
          <a:stretch/>
        </p:blipFill>
        <p:spPr>
          <a:xfrm>
            <a:off x="5281147" y="2745631"/>
            <a:ext cx="3467342" cy="1795398"/>
          </a:xfrm>
          <a:prstGeom prst="rect">
            <a:avLst/>
          </a:prstGeom>
        </p:spPr>
      </p:pic>
      <p:pic>
        <p:nvPicPr>
          <p:cNvPr id="11" name="Picture 10" descr="Several rough wooden planks, showing the wood grain">
            <a:extLst>
              <a:ext uri="{FF2B5EF4-FFF2-40B4-BE49-F238E27FC236}">
                <a16:creationId xmlns:a16="http://schemas.microsoft.com/office/drawing/2014/main" id="{9A8045E3-B73D-7660-0817-397762051A80}"/>
              </a:ext>
            </a:extLst>
          </p:cNvPr>
          <p:cNvPicPr>
            <a:picLocks noChangeAspect="1"/>
          </p:cNvPicPr>
          <p:nvPr/>
        </p:nvPicPr>
        <p:blipFill>
          <a:blip r:embed="rId6">
            <a:extLst>
              <a:ext uri="{28A0092B-C50C-407E-A947-70E740481C1C}">
                <a14:useLocalDpi xmlns:a14="http://schemas.microsoft.com/office/drawing/2010/main" val="0"/>
              </a:ext>
            </a:extLst>
          </a:blip>
          <a:srcRect b="22330"/>
          <a:stretch/>
        </p:blipFill>
        <p:spPr>
          <a:xfrm>
            <a:off x="1343472" y="2761504"/>
            <a:ext cx="3467342" cy="1795398"/>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D7A058ED-79D9-D0AF-0B8D-ACA320EE0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336" y="260649"/>
            <a:ext cx="9383965" cy="1440159"/>
          </a:xfrm>
          <a:prstGeom prst="rect">
            <a:avLst/>
          </a:prstGeom>
        </p:spPr>
      </p:pic>
    </p:spTree>
    <p:extLst>
      <p:ext uri="{BB962C8B-B14F-4D97-AF65-F5344CB8AC3E}">
        <p14:creationId xmlns:p14="http://schemas.microsoft.com/office/powerpoint/2010/main" val="266287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596657-765A-0CBA-6760-F80B44AF83C1}"/>
              </a:ext>
            </a:extLst>
          </p:cNvPr>
          <p:cNvSpPr>
            <a:spLocks noGrp="1"/>
          </p:cNvSpPr>
          <p:nvPr>
            <p:ph idx="1"/>
          </p:nvPr>
        </p:nvSpPr>
        <p:spPr>
          <a:xfrm>
            <a:off x="407368" y="2276872"/>
            <a:ext cx="5400600" cy="4306490"/>
          </a:xfrm>
        </p:spPr>
        <p:txBody>
          <a:bodyPr>
            <a:normAutofit/>
          </a:bodyPr>
          <a:lstStyle/>
          <a:p>
            <a:r>
              <a:rPr lang="en-GB" sz="2800" dirty="0"/>
              <a:t>Basalt = dark volcanic rock (very hard)</a:t>
            </a:r>
          </a:p>
          <a:p>
            <a:r>
              <a:rPr lang="en-GB" sz="2800" dirty="0"/>
              <a:t>Anorthosite = light igneous rock (very hard)</a:t>
            </a:r>
          </a:p>
          <a:p>
            <a:r>
              <a:rPr lang="en-GB" sz="2800" dirty="0" err="1"/>
              <a:t>Regolith</a:t>
            </a:r>
            <a:r>
              <a:rPr lang="en-GB" sz="2800" dirty="0"/>
              <a:t> = fine sediment covering the rocks (soft, unconsolidated)</a:t>
            </a:r>
          </a:p>
          <a:p>
            <a:r>
              <a:rPr lang="en-GB" sz="2800" dirty="0"/>
              <a:t>Breccia = sedimentary rock containing clasts of other rocks and/or </a:t>
            </a:r>
            <a:r>
              <a:rPr lang="en-GB" sz="2800" dirty="0" err="1"/>
              <a:t>regolith</a:t>
            </a:r>
            <a:r>
              <a:rPr lang="en-GB" sz="2800" dirty="0"/>
              <a:t> (sometimes crumbly)</a:t>
            </a:r>
          </a:p>
        </p:txBody>
      </p:sp>
      <p:pic>
        <p:nvPicPr>
          <p:cNvPr id="5" name="Picture 4" descr="Half-moon">
            <a:extLst>
              <a:ext uri="{FF2B5EF4-FFF2-40B4-BE49-F238E27FC236}">
                <a16:creationId xmlns:a16="http://schemas.microsoft.com/office/drawing/2014/main" id="{93D8D0C0-6396-9931-F37F-E01051D5F1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1004" y="2420888"/>
            <a:ext cx="5328592" cy="3649720"/>
          </a:xfrm>
          <a:prstGeom prst="rect">
            <a:avLst/>
          </a:prstGeom>
        </p:spPr>
      </p:pic>
      <p:cxnSp>
        <p:nvCxnSpPr>
          <p:cNvPr id="7" name="Straight Arrow Connector 6">
            <a:extLst>
              <a:ext uri="{FF2B5EF4-FFF2-40B4-BE49-F238E27FC236}">
                <a16:creationId xmlns:a16="http://schemas.microsoft.com/office/drawing/2014/main" id="{290BDF0D-DE8B-B409-37C2-0F8C396B7775}"/>
              </a:ext>
            </a:extLst>
          </p:cNvPr>
          <p:cNvCxnSpPr>
            <a:cxnSpLocks/>
          </p:cNvCxnSpPr>
          <p:nvPr/>
        </p:nvCxnSpPr>
        <p:spPr>
          <a:xfrm>
            <a:off x="5663952" y="2564904"/>
            <a:ext cx="3024336" cy="93610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A1B52541-AF6D-7BC5-0653-BA17B8701AD3}"/>
              </a:ext>
            </a:extLst>
          </p:cNvPr>
          <p:cNvCxnSpPr>
            <a:cxnSpLocks/>
          </p:cNvCxnSpPr>
          <p:nvPr/>
        </p:nvCxnSpPr>
        <p:spPr>
          <a:xfrm>
            <a:off x="5093382" y="3356992"/>
            <a:ext cx="2082738" cy="106687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pic>
        <p:nvPicPr>
          <p:cNvPr id="6" name="Picture 5" descr="A black background with a black square&#10;&#10;AI-generated content may be incorrect.">
            <a:extLst>
              <a:ext uri="{FF2B5EF4-FFF2-40B4-BE49-F238E27FC236}">
                <a16:creationId xmlns:a16="http://schemas.microsoft.com/office/drawing/2014/main" id="{9B152453-05C1-15EE-0A5A-04D39B06B5D5}"/>
              </a:ext>
            </a:extLst>
          </p:cNvPr>
          <p:cNvPicPr>
            <a:picLocks noChangeAspect="1"/>
          </p:cNvPicPr>
          <p:nvPr/>
        </p:nvPicPr>
        <p:blipFill>
          <a:blip r:embed="rId4">
            <a:extLst>
              <a:ext uri="{28A0092B-C50C-407E-A947-70E740481C1C}">
                <a14:useLocalDpi xmlns:a14="http://schemas.microsoft.com/office/drawing/2010/main" val="0"/>
              </a:ext>
            </a:extLst>
          </a:blip>
          <a:srcRect r="61479"/>
          <a:stretch/>
        </p:blipFill>
        <p:spPr>
          <a:xfrm>
            <a:off x="119335" y="274638"/>
            <a:ext cx="3579717" cy="1426170"/>
          </a:xfrm>
          <a:prstGeom prst="rect">
            <a:avLst/>
          </a:prstGeom>
        </p:spPr>
      </p:pic>
    </p:spTree>
    <p:extLst>
      <p:ext uri="{BB962C8B-B14F-4D97-AF65-F5344CB8AC3E}">
        <p14:creationId xmlns:p14="http://schemas.microsoft.com/office/powerpoint/2010/main" val="2957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rock on a white surface&#10;&#10;AI-generated content may be incorrect.">
            <a:extLst>
              <a:ext uri="{FF2B5EF4-FFF2-40B4-BE49-F238E27FC236}">
                <a16:creationId xmlns:a16="http://schemas.microsoft.com/office/drawing/2014/main" id="{23179ED2-435E-82B9-F733-4DBC6217005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1153" t="14444" r="36612" b="32282"/>
          <a:stretch/>
        </p:blipFill>
        <p:spPr>
          <a:xfrm>
            <a:off x="9223010" y="1917070"/>
            <a:ext cx="2669005" cy="2244410"/>
          </a:xfrm>
          <a:prstGeom prst="rect">
            <a:avLst/>
          </a:prstGeom>
        </p:spPr>
      </p:pic>
      <p:pic>
        <p:nvPicPr>
          <p:cNvPr id="9" name="Picture 8" descr="A black piece of lava&#10;&#10;AI-generated content may be incorrect.">
            <a:extLst>
              <a:ext uri="{FF2B5EF4-FFF2-40B4-BE49-F238E27FC236}">
                <a16:creationId xmlns:a16="http://schemas.microsoft.com/office/drawing/2014/main" id="{641EBE97-9AB6-0891-3A55-17B5533285F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3746" b="86246" l="16770" r="66379">
                        <a14:foregroundMark x1="59234" y1="62217" x2="46212" y2="84668"/>
                        <a14:foregroundMark x1="46212" y1="84668" x2="29064" y2="83536"/>
                        <a14:foregroundMark x1="29064" y1="83536" x2="22405" y2="57484"/>
                        <a14:foregroundMark x1="22405" y1="57484" x2="29712" y2="28681"/>
                        <a14:foregroundMark x1="29712" y1="28681" x2="46455" y2="23746"/>
                        <a14:foregroundMark x1="46455" y1="23746" x2="51227" y2="24838"/>
                        <a14:foregroundMark x1="66433" y1="45550" x2="65462" y2="43811"/>
                        <a14:foregroundMark x1="43246" y1="31270" x2="22621" y2="56392"/>
                        <a14:foregroundMark x1="22621" y1="56392" x2="22405" y2="57565"/>
                        <a14:foregroundMark x1="29819" y1="93487" x2="22135" y2="68163"/>
                        <a14:foregroundMark x1="22135" y1="68163" x2="24157" y2="62217"/>
                        <a14:foregroundMark x1="39930" y1="92031" x2="19655" y2="83252"/>
                        <a14:foregroundMark x1="19655" y1="83252" x2="16770" y2="7010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16925" t="19474" r="28738" b="6294"/>
          <a:stretch/>
        </p:blipFill>
        <p:spPr>
          <a:xfrm>
            <a:off x="6278612" y="1691900"/>
            <a:ext cx="3273772" cy="2981599"/>
          </a:xfrm>
          <a:prstGeom prst="rect">
            <a:avLst/>
          </a:prstGeom>
        </p:spPr>
      </p:pic>
      <p:sp>
        <p:nvSpPr>
          <p:cNvPr id="5" name="TextBox 4">
            <a:extLst>
              <a:ext uri="{FF2B5EF4-FFF2-40B4-BE49-F238E27FC236}">
                <a16:creationId xmlns:a16="http://schemas.microsoft.com/office/drawing/2014/main" id="{476FA30D-DB7B-3359-BD34-F5AD165A6C49}"/>
              </a:ext>
            </a:extLst>
          </p:cNvPr>
          <p:cNvSpPr txBox="1"/>
          <p:nvPr/>
        </p:nvSpPr>
        <p:spPr>
          <a:xfrm>
            <a:off x="485830" y="2276872"/>
            <a:ext cx="5645808" cy="4093428"/>
          </a:xfrm>
          <a:prstGeom prst="rect">
            <a:avLst/>
          </a:prstGeom>
          <a:noFill/>
        </p:spPr>
        <p:txBody>
          <a:bodyPr wrap="square" rtlCol="0">
            <a:spAutoFit/>
          </a:bodyPr>
          <a:lstStyle/>
          <a:p>
            <a:r>
              <a:rPr lang="en-GB" sz="2000" dirty="0">
                <a:latin typeface="PT Sans Narrow" panose="020B0506020203020204" pitchFamily="34" charset="0"/>
              </a:rPr>
              <a:t>Look at the rocks and vials and make the following observations:</a:t>
            </a:r>
          </a:p>
          <a:p>
            <a:endParaRPr lang="en-GB" sz="2000" dirty="0">
              <a:latin typeface="PT Sans Narrow" panose="020B0506020203020204" pitchFamily="34" charset="0"/>
            </a:endParaRPr>
          </a:p>
          <a:p>
            <a:pPr marL="457200" indent="-457200">
              <a:buAutoNum type="arabicPeriod"/>
            </a:pPr>
            <a:r>
              <a:rPr lang="en-US" sz="2000" dirty="0">
                <a:solidFill>
                  <a:schemeClr val="tx2"/>
                </a:solidFill>
                <a:latin typeface="PT Sans Narrow" panose="020B0506020203020204" pitchFamily="34" charset="0"/>
              </a:rPr>
              <a:t>Does it contain crystals or grains?</a:t>
            </a:r>
          </a:p>
          <a:p>
            <a:pPr marL="457200" indent="-457200">
              <a:buAutoNum type="arabicPeriod"/>
            </a:pPr>
            <a:r>
              <a:rPr lang="en-US" sz="2000" kern="100" dirty="0">
                <a:solidFill>
                  <a:schemeClr val="tx2"/>
                </a:solidFill>
                <a:latin typeface="PT Sans Narrow" panose="020B0506020203020204" pitchFamily="34" charset="0"/>
                <a:ea typeface="Aptos" panose="020B0004020202020204" pitchFamily="34" charset="0"/>
                <a:cs typeface="Times New Roman" panose="02020603050405020304" pitchFamily="18" charset="0"/>
              </a:rPr>
              <a:t>What is the </a:t>
            </a:r>
            <a:r>
              <a:rPr lang="en-GB" sz="2000" kern="100" dirty="0">
                <a:solidFill>
                  <a:schemeClr val="tx2"/>
                </a:solidFill>
                <a:latin typeface="PT Sans Narrow" panose="020B0506020203020204" pitchFamily="34" charset="0"/>
                <a:ea typeface="Aptos" panose="020B0004020202020204" pitchFamily="34" charset="0"/>
                <a:cs typeface="Times New Roman" panose="02020603050405020304" pitchFamily="18" charset="0"/>
              </a:rPr>
              <a:t>size of the crystals or grains?</a:t>
            </a:r>
          </a:p>
          <a:p>
            <a:pPr marL="457200" indent="-457200">
              <a:buAutoNum type="arabicPeriod"/>
            </a:pPr>
            <a:r>
              <a:rPr lang="en-GB" sz="2000" kern="100" dirty="0">
                <a:solidFill>
                  <a:schemeClr val="tx2"/>
                </a:solidFill>
                <a:latin typeface="PT Sans Narrow" panose="020B0506020203020204" pitchFamily="34" charset="0"/>
                <a:ea typeface="Aptos" panose="020B0004020202020204" pitchFamily="34" charset="0"/>
                <a:cs typeface="Times New Roman" panose="02020603050405020304" pitchFamily="18" charset="0"/>
              </a:rPr>
              <a:t>How hard is it? Is it easy to mine? (Hint: if a rock is really hard, it will also be relatively hard to mine)</a:t>
            </a:r>
          </a:p>
          <a:p>
            <a:pPr marL="457200" indent="-457200">
              <a:buAutoNum type="arabicPeriod"/>
            </a:pPr>
            <a:r>
              <a:rPr lang="en-GB" sz="2000" kern="100" dirty="0">
                <a:solidFill>
                  <a:schemeClr val="tx2"/>
                </a:solidFill>
                <a:latin typeface="PT Sans Narrow" panose="020B0506020203020204" pitchFamily="34" charset="0"/>
                <a:ea typeface="Aptos" panose="020B0004020202020204" pitchFamily="34" charset="0"/>
                <a:cs typeface="Times New Roman" panose="02020603050405020304" pitchFamily="18" charset="0"/>
              </a:rPr>
              <a:t>Any other features?</a:t>
            </a:r>
          </a:p>
          <a:p>
            <a:pPr marL="457200" indent="-457200">
              <a:buAutoNum type="arabicPeriod"/>
            </a:pPr>
            <a:endParaRPr lang="en-US" sz="2000" dirty="0">
              <a:solidFill>
                <a:schemeClr val="tx2"/>
              </a:solidFill>
              <a:latin typeface="PT Sans Narrow" panose="020B0506020203020204" pitchFamily="34" charset="0"/>
            </a:endParaRPr>
          </a:p>
          <a:p>
            <a:pPr marL="457200" indent="-457200">
              <a:buAutoNum type="arabicPeriod"/>
            </a:pPr>
            <a:endParaRPr lang="en-US" sz="2000" dirty="0">
              <a:solidFill>
                <a:schemeClr val="tx2"/>
              </a:solidFill>
              <a:latin typeface="PT Sans Narrow" panose="020B0506020203020204" pitchFamily="34" charset="0"/>
            </a:endParaRPr>
          </a:p>
          <a:p>
            <a:r>
              <a:rPr lang="en-US" sz="2000" dirty="0">
                <a:solidFill>
                  <a:srgbClr val="241413"/>
                </a:solidFill>
                <a:latin typeface="PT Sans Narrow" panose="020B0506020203020204" pitchFamily="34" charset="0"/>
              </a:rPr>
              <a:t>Now consider the </a:t>
            </a:r>
            <a:r>
              <a:rPr lang="en-US" sz="2000" b="1" dirty="0">
                <a:solidFill>
                  <a:srgbClr val="241413"/>
                </a:solidFill>
                <a:latin typeface="PT Sans Narrow" panose="020B0506020203020204" pitchFamily="34" charset="0"/>
              </a:rPr>
              <a:t>pros</a:t>
            </a:r>
            <a:r>
              <a:rPr lang="en-US" sz="2000" dirty="0">
                <a:solidFill>
                  <a:srgbClr val="241413"/>
                </a:solidFill>
                <a:latin typeface="PT Sans Narrow" panose="020B0506020203020204" pitchFamily="34" charset="0"/>
              </a:rPr>
              <a:t> and </a:t>
            </a:r>
            <a:r>
              <a:rPr lang="en-US" sz="2000" b="1" dirty="0">
                <a:solidFill>
                  <a:srgbClr val="241413"/>
                </a:solidFill>
                <a:latin typeface="PT Sans Narrow" panose="020B0506020203020204" pitchFamily="34" charset="0"/>
              </a:rPr>
              <a:t>cons</a:t>
            </a:r>
            <a:r>
              <a:rPr lang="en-US" sz="2000" dirty="0">
                <a:solidFill>
                  <a:srgbClr val="241413"/>
                </a:solidFill>
                <a:latin typeface="PT Sans Narrow" panose="020B0506020203020204" pitchFamily="34" charset="0"/>
              </a:rPr>
              <a:t> of using each material to build your Moon base. Why would a rock be good for building? Why not?</a:t>
            </a:r>
          </a:p>
        </p:txBody>
      </p:sp>
      <p:pic>
        <p:nvPicPr>
          <p:cNvPr id="7" name="Picture 6" descr="A close-up of a rock&#10;&#10;AI-generated content may be incorrect.">
            <a:extLst>
              <a:ext uri="{FF2B5EF4-FFF2-40B4-BE49-F238E27FC236}">
                <a16:creationId xmlns:a16="http://schemas.microsoft.com/office/drawing/2014/main" id="{C8B96404-89B1-CA44-8F26-BB4BCB2E7CFA}"/>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l="27950" t="29939" r="32840" b="15529"/>
          <a:stretch/>
        </p:blipFill>
        <p:spPr>
          <a:xfrm>
            <a:off x="9111132" y="4175887"/>
            <a:ext cx="2892760" cy="2682114"/>
          </a:xfrm>
          <a:prstGeom prst="rect">
            <a:avLst/>
          </a:prstGeom>
        </p:spPr>
      </p:pic>
      <p:pic>
        <p:nvPicPr>
          <p:cNvPr id="13" name="Picture 12" descr="A couple of small bottles with black caps&#10;&#10;AI-generated content may be incorrect.">
            <a:extLst>
              <a:ext uri="{FF2B5EF4-FFF2-40B4-BE49-F238E27FC236}">
                <a16:creationId xmlns:a16="http://schemas.microsoft.com/office/drawing/2014/main" id="{D926853A-67D1-D7B8-DD97-F646D510C783}"/>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l="7476" t="25769" r="35825"/>
          <a:stretch/>
        </p:blipFill>
        <p:spPr>
          <a:xfrm>
            <a:off x="6115414" y="4323586"/>
            <a:ext cx="2788898" cy="2434166"/>
          </a:xfrm>
          <a:prstGeom prst="rect">
            <a:avLst/>
          </a:prstGeom>
          <a:effectLst>
            <a:softEdge rad="127000"/>
          </a:effectLst>
        </p:spPr>
      </p:pic>
      <p:pic>
        <p:nvPicPr>
          <p:cNvPr id="2" name="Picture 1" descr="A black background with a black square&#10;&#10;AI-generated content may be incorrect.">
            <a:extLst>
              <a:ext uri="{FF2B5EF4-FFF2-40B4-BE49-F238E27FC236}">
                <a16:creationId xmlns:a16="http://schemas.microsoft.com/office/drawing/2014/main" id="{096004AE-87DD-284E-9308-D649A2A58656}"/>
              </a:ext>
            </a:extLst>
          </p:cNvPr>
          <p:cNvPicPr>
            <a:picLocks noChangeAspect="1"/>
          </p:cNvPicPr>
          <p:nvPr/>
        </p:nvPicPr>
        <p:blipFill>
          <a:blip r:embed="rId11">
            <a:extLst>
              <a:ext uri="{28A0092B-C50C-407E-A947-70E740481C1C}">
                <a14:useLocalDpi xmlns:a14="http://schemas.microsoft.com/office/drawing/2010/main" val="0"/>
              </a:ext>
            </a:extLst>
          </a:blip>
          <a:srcRect r="61479"/>
          <a:stretch/>
        </p:blipFill>
        <p:spPr>
          <a:xfrm>
            <a:off x="119335" y="274638"/>
            <a:ext cx="3579717" cy="1426170"/>
          </a:xfrm>
          <a:prstGeom prst="rect">
            <a:avLst/>
          </a:prstGeom>
        </p:spPr>
      </p:pic>
    </p:spTree>
    <p:extLst>
      <p:ext uri="{BB962C8B-B14F-4D97-AF65-F5344CB8AC3E}">
        <p14:creationId xmlns:p14="http://schemas.microsoft.com/office/powerpoint/2010/main" val="2192893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CD47FD2-92EB-F864-4ABC-B7405042A91A}"/>
              </a:ext>
            </a:extLst>
          </p:cNvPr>
          <p:cNvGraphicFramePr>
            <a:graphicFrameLocks noGrp="1"/>
          </p:cNvGraphicFramePr>
          <p:nvPr>
            <p:extLst>
              <p:ext uri="{D42A27DB-BD31-4B8C-83A1-F6EECF244321}">
                <p14:modId xmlns:p14="http://schemas.microsoft.com/office/powerpoint/2010/main" val="3635452491"/>
              </p:ext>
            </p:extLst>
          </p:nvPr>
        </p:nvGraphicFramePr>
        <p:xfrm>
          <a:off x="767408" y="2466461"/>
          <a:ext cx="5116712" cy="3471388"/>
        </p:xfrm>
        <a:graphic>
          <a:graphicData uri="http://schemas.openxmlformats.org/drawingml/2006/table">
            <a:tbl>
              <a:tblPr firstRow="1" bandRow="1">
                <a:tableStyleId>{21E4AEA4-8DFA-4A89-87EB-49C32662AFE0}</a:tableStyleId>
              </a:tblPr>
              <a:tblGrid>
                <a:gridCol w="2558356">
                  <a:extLst>
                    <a:ext uri="{9D8B030D-6E8A-4147-A177-3AD203B41FA5}">
                      <a16:colId xmlns:a16="http://schemas.microsoft.com/office/drawing/2014/main" val="2517333706"/>
                    </a:ext>
                  </a:extLst>
                </a:gridCol>
                <a:gridCol w="2558356">
                  <a:extLst>
                    <a:ext uri="{9D8B030D-6E8A-4147-A177-3AD203B41FA5}">
                      <a16:colId xmlns:a16="http://schemas.microsoft.com/office/drawing/2014/main" val="4189597650"/>
                    </a:ext>
                  </a:extLst>
                </a:gridCol>
              </a:tblGrid>
              <a:tr h="867847">
                <a:tc>
                  <a:txBody>
                    <a:bodyPr/>
                    <a:lstStyle/>
                    <a:p>
                      <a:pPr algn="ctr"/>
                      <a:r>
                        <a:rPr lang="en-GB" sz="2800" dirty="0">
                          <a:latin typeface="PT Sans Narrow" panose="020B0506020203020204" pitchFamily="34" charset="0"/>
                        </a:rPr>
                        <a:t>Pros </a:t>
                      </a:r>
                    </a:p>
                  </a:txBody>
                  <a:tcPr anchor="ctr">
                    <a:solidFill>
                      <a:srgbClr val="D35241"/>
                    </a:solidFill>
                  </a:tcPr>
                </a:tc>
                <a:tc>
                  <a:txBody>
                    <a:bodyPr/>
                    <a:lstStyle/>
                    <a:p>
                      <a:pPr algn="ctr"/>
                      <a:r>
                        <a:rPr lang="en-GB" sz="2800" dirty="0">
                          <a:latin typeface="PT Sans Narrow" panose="020B0506020203020204" pitchFamily="34" charset="0"/>
                        </a:rPr>
                        <a:t>Cons</a:t>
                      </a:r>
                    </a:p>
                  </a:txBody>
                  <a:tcPr anchor="ctr">
                    <a:solidFill>
                      <a:srgbClr val="D35241"/>
                    </a:solidFill>
                  </a:tcPr>
                </a:tc>
                <a:extLst>
                  <a:ext uri="{0D108BD9-81ED-4DB2-BD59-A6C34878D82A}">
                    <a16:rowId xmlns:a16="http://schemas.microsoft.com/office/drawing/2014/main" val="65095227"/>
                  </a:ext>
                </a:extLst>
              </a:tr>
              <a:tr h="867847">
                <a:tc>
                  <a:txBody>
                    <a:bodyPr/>
                    <a:lstStyle/>
                    <a:p>
                      <a:pPr algn="ctr"/>
                      <a:r>
                        <a:rPr lang="en-GB" dirty="0">
                          <a:latin typeface="PT Sans Narrow" panose="020B0506020203020204" pitchFamily="34" charset="0"/>
                        </a:rPr>
                        <a:t>Crystalline</a:t>
                      </a:r>
                    </a:p>
                  </a:txBody>
                  <a:tcPr anchor="ctr"/>
                </a:tc>
                <a:tc>
                  <a:txBody>
                    <a:bodyPr/>
                    <a:lstStyle/>
                    <a:p>
                      <a:pPr algn="ctr"/>
                      <a:r>
                        <a:rPr lang="en-GB" dirty="0">
                          <a:latin typeface="PT Sans Narrow" panose="020B0506020203020204" pitchFamily="34" charset="0"/>
                        </a:rPr>
                        <a:t>Difficult to mine</a:t>
                      </a:r>
                    </a:p>
                  </a:txBody>
                  <a:tcPr anchor="ctr"/>
                </a:tc>
                <a:extLst>
                  <a:ext uri="{0D108BD9-81ED-4DB2-BD59-A6C34878D82A}">
                    <a16:rowId xmlns:a16="http://schemas.microsoft.com/office/drawing/2014/main" val="33535016"/>
                  </a:ext>
                </a:extLst>
              </a:tr>
              <a:tr h="867847">
                <a:tc>
                  <a:txBody>
                    <a:bodyPr/>
                    <a:lstStyle/>
                    <a:p>
                      <a:pPr algn="ctr"/>
                      <a:r>
                        <a:rPr lang="en-GB" dirty="0">
                          <a:latin typeface="PT Sans Narrow" panose="020B0506020203020204" pitchFamily="34" charset="0"/>
                        </a:rPr>
                        <a:t>Large crystals</a:t>
                      </a:r>
                    </a:p>
                  </a:txBody>
                  <a:tcPr anchor="ctr"/>
                </a:tc>
                <a:tc>
                  <a:txBody>
                    <a:bodyPr/>
                    <a:lstStyle/>
                    <a:p>
                      <a:pPr algn="ctr"/>
                      <a:r>
                        <a:rPr lang="en-GB" dirty="0">
                          <a:latin typeface="PT Sans Narrow" panose="020B0506020203020204" pitchFamily="34" charset="0"/>
                        </a:rPr>
                        <a:t>Difficult to turn into bricks</a:t>
                      </a:r>
                    </a:p>
                  </a:txBody>
                  <a:tcPr anchor="ctr"/>
                </a:tc>
                <a:extLst>
                  <a:ext uri="{0D108BD9-81ED-4DB2-BD59-A6C34878D82A}">
                    <a16:rowId xmlns:a16="http://schemas.microsoft.com/office/drawing/2014/main" val="2725768907"/>
                  </a:ext>
                </a:extLst>
              </a:tr>
              <a:tr h="867847">
                <a:tc>
                  <a:txBody>
                    <a:bodyPr/>
                    <a:lstStyle/>
                    <a:p>
                      <a:pPr algn="ctr"/>
                      <a:r>
                        <a:rPr lang="en-GB" dirty="0">
                          <a:latin typeface="PT Sans Narrow" panose="020B0506020203020204" pitchFamily="34" charset="0"/>
                        </a:rPr>
                        <a:t>Hard to break</a:t>
                      </a:r>
                    </a:p>
                  </a:txBody>
                  <a:tcPr anchor="ctr"/>
                </a:tc>
                <a:tc>
                  <a:txBody>
                    <a:bodyPr/>
                    <a:lstStyle/>
                    <a:p>
                      <a:pPr algn="ctr"/>
                      <a:endParaRPr lang="en-GB" dirty="0">
                        <a:latin typeface="PT Sans Narrow" panose="020B0506020203020204" pitchFamily="34" charset="0"/>
                      </a:endParaRPr>
                    </a:p>
                  </a:txBody>
                  <a:tcPr anchor="ctr"/>
                </a:tc>
                <a:extLst>
                  <a:ext uri="{0D108BD9-81ED-4DB2-BD59-A6C34878D82A}">
                    <a16:rowId xmlns:a16="http://schemas.microsoft.com/office/drawing/2014/main" val="544434825"/>
                  </a:ext>
                </a:extLst>
              </a:tr>
            </a:tbl>
          </a:graphicData>
        </a:graphic>
      </p:graphicFrame>
      <p:grpSp>
        <p:nvGrpSpPr>
          <p:cNvPr id="9" name="Group 8">
            <a:extLst>
              <a:ext uri="{FF2B5EF4-FFF2-40B4-BE49-F238E27FC236}">
                <a16:creationId xmlns:a16="http://schemas.microsoft.com/office/drawing/2014/main" id="{8274BF45-E5F2-5FE7-0817-D9E1C8429413}"/>
              </a:ext>
            </a:extLst>
          </p:cNvPr>
          <p:cNvGrpSpPr/>
          <p:nvPr/>
        </p:nvGrpSpPr>
        <p:grpSpPr>
          <a:xfrm>
            <a:off x="6960096" y="1844824"/>
            <a:ext cx="4608512" cy="4897149"/>
            <a:chOff x="5220072" y="2239743"/>
            <a:chExt cx="3816424" cy="4055451"/>
          </a:xfrm>
        </p:grpSpPr>
        <p:pic>
          <p:nvPicPr>
            <p:cNvPr id="6" name="Picture 5" descr="A close-up of a rock&#10;&#10;AI-generated content may be incorrect.">
              <a:extLst>
                <a:ext uri="{FF2B5EF4-FFF2-40B4-BE49-F238E27FC236}">
                  <a16:creationId xmlns:a16="http://schemas.microsoft.com/office/drawing/2014/main" id="{EFDD6651-1A2D-7413-A72C-852A2F4EB62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27950" t="32695" r="32840" b="14564"/>
            <a:stretch/>
          </p:blipFill>
          <p:spPr>
            <a:xfrm>
              <a:off x="5220072" y="2239743"/>
              <a:ext cx="3816424" cy="3422226"/>
            </a:xfrm>
            <a:prstGeom prst="rect">
              <a:avLst/>
            </a:prstGeom>
          </p:spPr>
        </p:pic>
        <p:pic>
          <p:nvPicPr>
            <p:cNvPr id="7" name="Picture 6" descr="A rock on a white surface&#10;&#10;AI-generated content may be incorrect.">
              <a:extLst>
                <a:ext uri="{FF2B5EF4-FFF2-40B4-BE49-F238E27FC236}">
                  <a16:creationId xmlns:a16="http://schemas.microsoft.com/office/drawing/2014/main" id="{CEE05D5B-B944-F5D9-EE87-C8A2434F475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28964" t="67827" r="36612" b="23300"/>
            <a:stretch/>
          </p:blipFill>
          <p:spPr>
            <a:xfrm>
              <a:off x="5652120" y="5386694"/>
              <a:ext cx="3203847" cy="550550"/>
            </a:xfrm>
            <a:prstGeom prst="rect">
              <a:avLst/>
            </a:prstGeom>
          </p:spPr>
        </p:pic>
        <p:sp>
          <p:nvSpPr>
            <p:cNvPr id="8" name="TextBox 7">
              <a:extLst>
                <a:ext uri="{FF2B5EF4-FFF2-40B4-BE49-F238E27FC236}">
                  <a16:creationId xmlns:a16="http://schemas.microsoft.com/office/drawing/2014/main" id="{C4384C86-5497-D5C2-C9D8-D61BFB72ECFC}"/>
                </a:ext>
              </a:extLst>
            </p:cNvPr>
            <p:cNvSpPr txBox="1"/>
            <p:nvPr/>
          </p:nvSpPr>
          <p:spPr>
            <a:xfrm>
              <a:off x="7976041" y="5925862"/>
              <a:ext cx="570990" cy="369332"/>
            </a:xfrm>
            <a:prstGeom prst="rect">
              <a:avLst/>
            </a:prstGeom>
            <a:noFill/>
          </p:spPr>
          <p:txBody>
            <a:bodyPr wrap="none" rtlCol="0">
              <a:spAutoFit/>
            </a:bodyPr>
            <a:lstStyle/>
            <a:p>
              <a:r>
                <a:rPr lang="en-GB" dirty="0">
                  <a:latin typeface="PT Sans Narrow" panose="020B0506020203020204" pitchFamily="34" charset="0"/>
                </a:rPr>
                <a:t>1 cm</a:t>
              </a:r>
            </a:p>
          </p:txBody>
        </p:sp>
      </p:grpSp>
      <p:pic>
        <p:nvPicPr>
          <p:cNvPr id="11" name="Picture 10" descr="A white text on a black background&#10;&#10;AI-generated content may be incorrect.">
            <a:extLst>
              <a:ext uri="{FF2B5EF4-FFF2-40B4-BE49-F238E27FC236}">
                <a16:creationId xmlns:a16="http://schemas.microsoft.com/office/drawing/2014/main" id="{CD01175E-E866-04F7-A3CA-D4318910BC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343" y="267595"/>
            <a:ext cx="8872397" cy="1361205"/>
          </a:xfrm>
          <a:prstGeom prst="rect">
            <a:avLst/>
          </a:prstGeom>
        </p:spPr>
      </p:pic>
    </p:spTree>
    <p:extLst>
      <p:ext uri="{BB962C8B-B14F-4D97-AF65-F5344CB8AC3E}">
        <p14:creationId xmlns:p14="http://schemas.microsoft.com/office/powerpoint/2010/main" val="2040720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E06FC-5DFB-CB4B-48B0-61F28F4E4862}"/>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E54DCB5-BF6F-000D-F09E-2E4B64DD28FC}"/>
              </a:ext>
            </a:extLst>
          </p:cNvPr>
          <p:cNvGraphicFramePr>
            <a:graphicFrameLocks noGrp="1"/>
          </p:cNvGraphicFramePr>
          <p:nvPr>
            <p:extLst>
              <p:ext uri="{D42A27DB-BD31-4B8C-83A1-F6EECF244321}">
                <p14:modId xmlns:p14="http://schemas.microsoft.com/office/powerpoint/2010/main" val="1246938813"/>
              </p:ext>
            </p:extLst>
          </p:nvPr>
        </p:nvGraphicFramePr>
        <p:xfrm>
          <a:off x="755854" y="2780928"/>
          <a:ext cx="4560168" cy="2872002"/>
        </p:xfrm>
        <a:graphic>
          <a:graphicData uri="http://schemas.openxmlformats.org/drawingml/2006/table">
            <a:tbl>
              <a:tblPr firstRow="1" bandRow="1">
                <a:tableStyleId>{21E4AEA4-8DFA-4A89-87EB-49C32662AFE0}</a:tableStyleId>
              </a:tblPr>
              <a:tblGrid>
                <a:gridCol w="2280084">
                  <a:extLst>
                    <a:ext uri="{9D8B030D-6E8A-4147-A177-3AD203B41FA5}">
                      <a16:colId xmlns:a16="http://schemas.microsoft.com/office/drawing/2014/main" val="2517333706"/>
                    </a:ext>
                  </a:extLst>
                </a:gridCol>
                <a:gridCol w="2280084">
                  <a:extLst>
                    <a:ext uri="{9D8B030D-6E8A-4147-A177-3AD203B41FA5}">
                      <a16:colId xmlns:a16="http://schemas.microsoft.com/office/drawing/2014/main" val="4189597650"/>
                    </a:ext>
                  </a:extLst>
                </a:gridCol>
              </a:tblGrid>
              <a:tr h="957334">
                <a:tc>
                  <a:txBody>
                    <a:bodyPr/>
                    <a:lstStyle/>
                    <a:p>
                      <a:pPr algn="ctr"/>
                      <a:r>
                        <a:rPr lang="en-GB" sz="2800" dirty="0">
                          <a:latin typeface="PT Sans Narrow" panose="020B0506020203020204" pitchFamily="34" charset="0"/>
                        </a:rPr>
                        <a:t>Pros </a:t>
                      </a:r>
                    </a:p>
                  </a:txBody>
                  <a:tcPr anchor="ctr">
                    <a:solidFill>
                      <a:srgbClr val="D35241"/>
                    </a:solidFill>
                  </a:tcPr>
                </a:tc>
                <a:tc>
                  <a:txBody>
                    <a:bodyPr/>
                    <a:lstStyle/>
                    <a:p>
                      <a:pPr algn="ctr"/>
                      <a:r>
                        <a:rPr lang="en-GB" sz="2800" dirty="0">
                          <a:latin typeface="PT Sans Narrow" panose="020B0506020203020204" pitchFamily="34" charset="0"/>
                        </a:rPr>
                        <a:t>Cons</a:t>
                      </a:r>
                    </a:p>
                  </a:txBody>
                  <a:tcPr anchor="ctr">
                    <a:solidFill>
                      <a:srgbClr val="D35241"/>
                    </a:solidFill>
                  </a:tcPr>
                </a:tc>
                <a:extLst>
                  <a:ext uri="{0D108BD9-81ED-4DB2-BD59-A6C34878D82A}">
                    <a16:rowId xmlns:a16="http://schemas.microsoft.com/office/drawing/2014/main" val="65095227"/>
                  </a:ext>
                </a:extLst>
              </a:tr>
              <a:tr h="957334">
                <a:tc>
                  <a:txBody>
                    <a:bodyPr/>
                    <a:lstStyle/>
                    <a:p>
                      <a:pPr algn="ctr"/>
                      <a:r>
                        <a:rPr lang="en-GB" dirty="0">
                          <a:latin typeface="PT Sans Narrow" panose="020B0506020203020204" pitchFamily="34" charset="0"/>
                        </a:rPr>
                        <a:t>Crystalline</a:t>
                      </a:r>
                    </a:p>
                  </a:txBody>
                  <a:tcPr anchor="ctr"/>
                </a:tc>
                <a:tc>
                  <a:txBody>
                    <a:bodyPr/>
                    <a:lstStyle/>
                    <a:p>
                      <a:pPr algn="ctr"/>
                      <a:r>
                        <a:rPr lang="en-GB" dirty="0">
                          <a:latin typeface="PT Sans Narrow" panose="020B0506020203020204" pitchFamily="34" charset="0"/>
                        </a:rPr>
                        <a:t>Difficult to mine</a:t>
                      </a:r>
                    </a:p>
                  </a:txBody>
                  <a:tcPr anchor="ctr"/>
                </a:tc>
                <a:extLst>
                  <a:ext uri="{0D108BD9-81ED-4DB2-BD59-A6C34878D82A}">
                    <a16:rowId xmlns:a16="http://schemas.microsoft.com/office/drawing/2014/main" val="33535016"/>
                  </a:ext>
                </a:extLst>
              </a:tr>
              <a:tr h="9573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latin typeface="PT Sans Narrow" panose="020B0506020203020204" pitchFamily="34" charset="0"/>
                        </a:rPr>
                        <a:t>Hard to break</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latin typeface="PT Sans Narrow" panose="020B0506020203020204" pitchFamily="34" charset="0"/>
                        </a:rPr>
                        <a:t>Difficult to turn into bricks</a:t>
                      </a:r>
                    </a:p>
                  </a:txBody>
                  <a:tcPr anchor="ctr"/>
                </a:tc>
                <a:extLst>
                  <a:ext uri="{0D108BD9-81ED-4DB2-BD59-A6C34878D82A}">
                    <a16:rowId xmlns:a16="http://schemas.microsoft.com/office/drawing/2014/main" val="2725768907"/>
                  </a:ext>
                </a:extLst>
              </a:tr>
            </a:tbl>
          </a:graphicData>
        </a:graphic>
      </p:graphicFrame>
      <p:grpSp>
        <p:nvGrpSpPr>
          <p:cNvPr id="7" name="Group 6">
            <a:extLst>
              <a:ext uri="{FF2B5EF4-FFF2-40B4-BE49-F238E27FC236}">
                <a16:creationId xmlns:a16="http://schemas.microsoft.com/office/drawing/2014/main" id="{848B6711-37CD-3D15-C451-5DE84EA3DB98}"/>
              </a:ext>
            </a:extLst>
          </p:cNvPr>
          <p:cNvGrpSpPr/>
          <p:nvPr/>
        </p:nvGrpSpPr>
        <p:grpSpPr>
          <a:xfrm>
            <a:off x="7104112" y="1891693"/>
            <a:ext cx="4345404" cy="4699954"/>
            <a:chOff x="5411171" y="2210612"/>
            <a:chExt cx="3357981" cy="3631965"/>
          </a:xfrm>
        </p:grpSpPr>
        <p:pic>
          <p:nvPicPr>
            <p:cNvPr id="15" name="Picture 14">
              <a:extLst>
                <a:ext uri="{FF2B5EF4-FFF2-40B4-BE49-F238E27FC236}">
                  <a16:creationId xmlns:a16="http://schemas.microsoft.com/office/drawing/2014/main" id="{551809F6-BB2A-9928-526D-21752F03525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25588" t="22831" r="27951" b="8657"/>
            <a:stretch/>
          </p:blipFill>
          <p:spPr>
            <a:xfrm>
              <a:off x="5411171" y="2210612"/>
              <a:ext cx="3357981" cy="3301066"/>
            </a:xfrm>
            <a:prstGeom prst="rect">
              <a:avLst/>
            </a:prstGeom>
          </p:spPr>
        </p:pic>
        <p:sp>
          <p:nvSpPr>
            <p:cNvPr id="4" name="TextBox 3">
              <a:extLst>
                <a:ext uri="{FF2B5EF4-FFF2-40B4-BE49-F238E27FC236}">
                  <a16:creationId xmlns:a16="http://schemas.microsoft.com/office/drawing/2014/main" id="{665D3260-E1A5-B487-25B1-2DB795C67618}"/>
                </a:ext>
              </a:extLst>
            </p:cNvPr>
            <p:cNvSpPr txBox="1"/>
            <p:nvPr/>
          </p:nvSpPr>
          <p:spPr>
            <a:xfrm>
              <a:off x="7956376" y="5473245"/>
              <a:ext cx="570990" cy="369332"/>
            </a:xfrm>
            <a:prstGeom prst="rect">
              <a:avLst/>
            </a:prstGeom>
            <a:noFill/>
          </p:spPr>
          <p:txBody>
            <a:bodyPr wrap="none" rtlCol="0">
              <a:spAutoFit/>
            </a:bodyPr>
            <a:lstStyle/>
            <a:p>
              <a:r>
                <a:rPr lang="en-GB" dirty="0">
                  <a:latin typeface="PT Sans Narrow" panose="020B0506020203020204" pitchFamily="34" charset="0"/>
                </a:rPr>
                <a:t>1 cm</a:t>
              </a:r>
            </a:p>
          </p:txBody>
        </p:sp>
      </p:grpSp>
      <p:pic>
        <p:nvPicPr>
          <p:cNvPr id="3" name="Picture 2">
            <a:extLst>
              <a:ext uri="{FF2B5EF4-FFF2-40B4-BE49-F238E27FC236}">
                <a16:creationId xmlns:a16="http://schemas.microsoft.com/office/drawing/2014/main" id="{4A10E548-28E8-92E2-6A81-F142E0CE241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658" y="260648"/>
            <a:ext cx="8917678" cy="1368152"/>
          </a:xfrm>
          <a:prstGeom prst="rect">
            <a:avLst/>
          </a:prstGeom>
        </p:spPr>
      </p:pic>
    </p:spTree>
    <p:extLst>
      <p:ext uri="{BB962C8B-B14F-4D97-AF65-F5344CB8AC3E}">
        <p14:creationId xmlns:p14="http://schemas.microsoft.com/office/powerpoint/2010/main" val="3009908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3D3F5-2DA8-AAB5-6BE3-521FC0C2B947}"/>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3616856-FBB4-677E-BF09-FACE3CE664E6}"/>
              </a:ext>
            </a:extLst>
          </p:cNvPr>
          <p:cNvGraphicFramePr>
            <a:graphicFrameLocks noGrp="1"/>
          </p:cNvGraphicFramePr>
          <p:nvPr>
            <p:extLst>
              <p:ext uri="{D42A27DB-BD31-4B8C-83A1-F6EECF244321}">
                <p14:modId xmlns:p14="http://schemas.microsoft.com/office/powerpoint/2010/main" val="505106472"/>
              </p:ext>
            </p:extLst>
          </p:nvPr>
        </p:nvGraphicFramePr>
        <p:xfrm>
          <a:off x="743745" y="3140968"/>
          <a:ext cx="4560168" cy="2872001"/>
        </p:xfrm>
        <a:graphic>
          <a:graphicData uri="http://schemas.openxmlformats.org/drawingml/2006/table">
            <a:tbl>
              <a:tblPr firstRow="1" bandRow="1">
                <a:tableStyleId>{21E4AEA4-8DFA-4A89-87EB-49C32662AFE0}</a:tableStyleId>
              </a:tblPr>
              <a:tblGrid>
                <a:gridCol w="2280084">
                  <a:extLst>
                    <a:ext uri="{9D8B030D-6E8A-4147-A177-3AD203B41FA5}">
                      <a16:colId xmlns:a16="http://schemas.microsoft.com/office/drawing/2014/main" val="2517333706"/>
                    </a:ext>
                  </a:extLst>
                </a:gridCol>
                <a:gridCol w="2280084">
                  <a:extLst>
                    <a:ext uri="{9D8B030D-6E8A-4147-A177-3AD203B41FA5}">
                      <a16:colId xmlns:a16="http://schemas.microsoft.com/office/drawing/2014/main" val="4189597650"/>
                    </a:ext>
                  </a:extLst>
                </a:gridCol>
              </a:tblGrid>
              <a:tr h="957334">
                <a:tc>
                  <a:txBody>
                    <a:bodyPr/>
                    <a:lstStyle/>
                    <a:p>
                      <a:pPr algn="ctr"/>
                      <a:r>
                        <a:rPr lang="en-GB" sz="2800" dirty="0">
                          <a:latin typeface="PT Sans Narrow" panose="020B0506020203020204" pitchFamily="34" charset="0"/>
                        </a:rPr>
                        <a:t>Pros </a:t>
                      </a:r>
                    </a:p>
                  </a:txBody>
                  <a:tcPr anchor="ctr">
                    <a:solidFill>
                      <a:srgbClr val="D35241"/>
                    </a:solidFill>
                  </a:tcPr>
                </a:tc>
                <a:tc>
                  <a:txBody>
                    <a:bodyPr/>
                    <a:lstStyle/>
                    <a:p>
                      <a:pPr algn="ctr"/>
                      <a:r>
                        <a:rPr lang="en-GB" sz="2800" dirty="0">
                          <a:latin typeface="PT Sans Narrow" panose="020B0506020203020204" pitchFamily="34" charset="0"/>
                        </a:rPr>
                        <a:t>Cons</a:t>
                      </a:r>
                    </a:p>
                  </a:txBody>
                  <a:tcPr anchor="ctr">
                    <a:solidFill>
                      <a:srgbClr val="D35241"/>
                    </a:solidFill>
                  </a:tcPr>
                </a:tc>
                <a:extLst>
                  <a:ext uri="{0D108BD9-81ED-4DB2-BD59-A6C34878D82A}">
                    <a16:rowId xmlns:a16="http://schemas.microsoft.com/office/drawing/2014/main" val="65095227"/>
                  </a:ext>
                </a:extLst>
              </a:tr>
              <a:tr h="957334">
                <a:tc>
                  <a:txBody>
                    <a:bodyPr/>
                    <a:lstStyle/>
                    <a:p>
                      <a:pPr algn="ctr"/>
                      <a:r>
                        <a:rPr lang="en-GB" dirty="0">
                          <a:latin typeface="PT Sans Narrow" panose="020B0506020203020204" pitchFamily="34" charset="0"/>
                        </a:rPr>
                        <a:t>Found everywhere</a:t>
                      </a:r>
                    </a:p>
                  </a:txBody>
                  <a:tcPr anchor="ctr"/>
                </a:tc>
                <a:tc>
                  <a:txBody>
                    <a:bodyPr/>
                    <a:lstStyle/>
                    <a:p>
                      <a:pPr algn="ctr"/>
                      <a:r>
                        <a:rPr lang="en-GB" dirty="0">
                          <a:latin typeface="PT Sans Narrow" panose="020B0506020203020204" pitchFamily="34" charset="0"/>
                        </a:rPr>
                        <a:t>Can be crumbly</a:t>
                      </a:r>
                    </a:p>
                  </a:txBody>
                  <a:tcPr anchor="ctr"/>
                </a:tc>
                <a:extLst>
                  <a:ext uri="{0D108BD9-81ED-4DB2-BD59-A6C34878D82A}">
                    <a16:rowId xmlns:a16="http://schemas.microsoft.com/office/drawing/2014/main" val="33535016"/>
                  </a:ext>
                </a:extLst>
              </a:tr>
              <a:tr h="957333">
                <a:tc>
                  <a:txBody>
                    <a:bodyPr/>
                    <a:lstStyle/>
                    <a:p>
                      <a:pPr lvl="0" algn="ctr">
                        <a:buNone/>
                      </a:pPr>
                      <a:r>
                        <a:rPr lang="en-GB" dirty="0">
                          <a:latin typeface="PT Sans Narrow"/>
                        </a:rPr>
                        <a:t>Can be hard</a:t>
                      </a:r>
                    </a:p>
                  </a:txBody>
                  <a:tcPr anchor="ctr"/>
                </a:tc>
                <a:tc>
                  <a:txBody>
                    <a:bodyPr/>
                    <a:lstStyle/>
                    <a:p>
                      <a:pPr lvl="0" algn="ctr">
                        <a:buNone/>
                      </a:pPr>
                      <a:r>
                        <a:rPr lang="en-GB" dirty="0">
                          <a:latin typeface="PT Sans Narrow"/>
                        </a:rPr>
                        <a:t>Made up of clasts of different rocks</a:t>
                      </a:r>
                    </a:p>
                  </a:txBody>
                  <a:tcPr anchor="ctr"/>
                </a:tc>
                <a:extLst>
                  <a:ext uri="{0D108BD9-81ED-4DB2-BD59-A6C34878D82A}">
                    <a16:rowId xmlns:a16="http://schemas.microsoft.com/office/drawing/2014/main" val="930327141"/>
                  </a:ext>
                </a:extLst>
              </a:tr>
            </a:tbl>
          </a:graphicData>
        </a:graphic>
      </p:graphicFrame>
      <p:grpSp>
        <p:nvGrpSpPr>
          <p:cNvPr id="7" name="Group 6">
            <a:extLst>
              <a:ext uri="{FF2B5EF4-FFF2-40B4-BE49-F238E27FC236}">
                <a16:creationId xmlns:a16="http://schemas.microsoft.com/office/drawing/2014/main" id="{2C84CAF2-A73C-204C-8FB1-0A1DD220C8D4}"/>
              </a:ext>
            </a:extLst>
          </p:cNvPr>
          <p:cNvGrpSpPr/>
          <p:nvPr/>
        </p:nvGrpSpPr>
        <p:grpSpPr>
          <a:xfrm>
            <a:off x="6888088" y="1844823"/>
            <a:ext cx="4560168" cy="5032624"/>
            <a:chOff x="5344732" y="2590681"/>
            <a:chExt cx="3655251" cy="4033953"/>
          </a:xfrm>
        </p:grpSpPr>
        <p:pic>
          <p:nvPicPr>
            <p:cNvPr id="3" name="Picture 2" descr="A rock on a white surface&#10;&#10;AI-generated content may be incorrect.">
              <a:extLst>
                <a:ext uri="{FF2B5EF4-FFF2-40B4-BE49-F238E27FC236}">
                  <a16:creationId xmlns:a16="http://schemas.microsoft.com/office/drawing/2014/main" id="{019EE71B-7B02-91C0-188C-D4F1B17B109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24114" t="17181" r="36612" b="23299"/>
            <a:stretch/>
          </p:blipFill>
          <p:spPr>
            <a:xfrm>
              <a:off x="5344732" y="2590681"/>
              <a:ext cx="3655251" cy="3693124"/>
            </a:xfrm>
            <a:prstGeom prst="rect">
              <a:avLst/>
            </a:prstGeom>
          </p:spPr>
        </p:pic>
        <p:sp>
          <p:nvSpPr>
            <p:cNvPr id="6" name="TextBox 5">
              <a:extLst>
                <a:ext uri="{FF2B5EF4-FFF2-40B4-BE49-F238E27FC236}">
                  <a16:creationId xmlns:a16="http://schemas.microsoft.com/office/drawing/2014/main" id="{3579DCC1-20CD-8D27-38B1-4A12267AF192}"/>
                </a:ext>
              </a:extLst>
            </p:cNvPr>
            <p:cNvSpPr txBox="1"/>
            <p:nvPr/>
          </p:nvSpPr>
          <p:spPr>
            <a:xfrm>
              <a:off x="8100392" y="6255302"/>
              <a:ext cx="570990" cy="369332"/>
            </a:xfrm>
            <a:prstGeom prst="rect">
              <a:avLst/>
            </a:prstGeom>
            <a:noFill/>
          </p:spPr>
          <p:txBody>
            <a:bodyPr wrap="none" rtlCol="0">
              <a:spAutoFit/>
            </a:bodyPr>
            <a:lstStyle/>
            <a:p>
              <a:r>
                <a:rPr lang="en-GB" dirty="0">
                  <a:latin typeface="PT Sans Narrow" panose="020B0506020203020204" pitchFamily="34" charset="0"/>
                </a:rPr>
                <a:t>1 cm</a:t>
              </a:r>
            </a:p>
          </p:txBody>
        </p:sp>
      </p:grpSp>
      <p:pic>
        <p:nvPicPr>
          <p:cNvPr id="10" name="Picture 9">
            <a:extLst>
              <a:ext uri="{FF2B5EF4-FFF2-40B4-BE49-F238E27FC236}">
                <a16:creationId xmlns:a16="http://schemas.microsoft.com/office/drawing/2014/main" id="{263480E1-9205-C7BD-8C3E-5201DEDF88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4211" y="260648"/>
            <a:ext cx="8976125" cy="1377119"/>
          </a:xfrm>
          <a:prstGeom prst="rect">
            <a:avLst/>
          </a:prstGeom>
        </p:spPr>
      </p:pic>
    </p:spTree>
    <p:extLst>
      <p:ext uri="{BB962C8B-B14F-4D97-AF65-F5344CB8AC3E}">
        <p14:creationId xmlns:p14="http://schemas.microsoft.com/office/powerpoint/2010/main" val="4052411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490DE-103B-EECF-91DE-56F43F799F8F}"/>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24FADA3-4471-F6F3-47A8-7B189AA3EAC4}"/>
              </a:ext>
            </a:extLst>
          </p:cNvPr>
          <p:cNvGraphicFramePr>
            <a:graphicFrameLocks noGrp="1"/>
          </p:cNvGraphicFramePr>
          <p:nvPr>
            <p:extLst>
              <p:ext uri="{D42A27DB-BD31-4B8C-83A1-F6EECF244321}">
                <p14:modId xmlns:p14="http://schemas.microsoft.com/office/powerpoint/2010/main" val="3993141285"/>
              </p:ext>
            </p:extLst>
          </p:nvPr>
        </p:nvGraphicFramePr>
        <p:xfrm>
          <a:off x="767408" y="2399201"/>
          <a:ext cx="4560168" cy="3541308"/>
        </p:xfrm>
        <a:graphic>
          <a:graphicData uri="http://schemas.openxmlformats.org/drawingml/2006/table">
            <a:tbl>
              <a:tblPr firstRow="1" bandRow="1">
                <a:tableStyleId>{21E4AEA4-8DFA-4A89-87EB-49C32662AFE0}</a:tableStyleId>
              </a:tblPr>
              <a:tblGrid>
                <a:gridCol w="2280084">
                  <a:extLst>
                    <a:ext uri="{9D8B030D-6E8A-4147-A177-3AD203B41FA5}">
                      <a16:colId xmlns:a16="http://schemas.microsoft.com/office/drawing/2014/main" val="2517333706"/>
                    </a:ext>
                  </a:extLst>
                </a:gridCol>
                <a:gridCol w="2280084">
                  <a:extLst>
                    <a:ext uri="{9D8B030D-6E8A-4147-A177-3AD203B41FA5}">
                      <a16:colId xmlns:a16="http://schemas.microsoft.com/office/drawing/2014/main" val="4189597650"/>
                    </a:ext>
                  </a:extLst>
                </a:gridCol>
              </a:tblGrid>
              <a:tr h="885327">
                <a:tc>
                  <a:txBody>
                    <a:bodyPr/>
                    <a:lstStyle/>
                    <a:p>
                      <a:pPr algn="ctr"/>
                      <a:r>
                        <a:rPr lang="en-GB" sz="2800" dirty="0">
                          <a:latin typeface="PT Sans Narrow" panose="020B0506020203020204" pitchFamily="34" charset="0"/>
                        </a:rPr>
                        <a:t>Pros </a:t>
                      </a:r>
                    </a:p>
                  </a:txBody>
                  <a:tcPr anchor="ctr">
                    <a:solidFill>
                      <a:srgbClr val="D35241"/>
                    </a:solidFill>
                  </a:tcPr>
                </a:tc>
                <a:tc>
                  <a:txBody>
                    <a:bodyPr/>
                    <a:lstStyle/>
                    <a:p>
                      <a:pPr algn="ctr"/>
                      <a:r>
                        <a:rPr lang="en-GB" sz="2800" dirty="0">
                          <a:latin typeface="PT Sans Narrow" panose="020B0506020203020204" pitchFamily="34" charset="0"/>
                        </a:rPr>
                        <a:t>Cons</a:t>
                      </a:r>
                    </a:p>
                  </a:txBody>
                  <a:tcPr anchor="ctr">
                    <a:solidFill>
                      <a:srgbClr val="D35241"/>
                    </a:solidFill>
                  </a:tcPr>
                </a:tc>
                <a:extLst>
                  <a:ext uri="{0D108BD9-81ED-4DB2-BD59-A6C34878D82A}">
                    <a16:rowId xmlns:a16="http://schemas.microsoft.com/office/drawing/2014/main" val="65095227"/>
                  </a:ext>
                </a:extLst>
              </a:tr>
              <a:tr h="885327">
                <a:tc>
                  <a:txBody>
                    <a:bodyPr/>
                    <a:lstStyle/>
                    <a:p>
                      <a:pPr algn="ctr"/>
                      <a:r>
                        <a:rPr lang="en-GB" dirty="0">
                          <a:latin typeface="PT Sans Narrow" panose="020B0506020203020204" pitchFamily="34" charset="0"/>
                        </a:rPr>
                        <a:t>There is a lot of it</a:t>
                      </a:r>
                    </a:p>
                  </a:txBody>
                  <a:tcPr anchor="ctr"/>
                </a:tc>
                <a:tc>
                  <a:txBody>
                    <a:bodyPr/>
                    <a:lstStyle/>
                    <a:p>
                      <a:pPr algn="ctr"/>
                      <a:r>
                        <a:rPr lang="en-GB" dirty="0">
                          <a:latin typeface="PT Sans Narrow" panose="020B0506020203020204" pitchFamily="34" charset="0"/>
                        </a:rPr>
                        <a:t>Soft and crumbly</a:t>
                      </a:r>
                    </a:p>
                  </a:txBody>
                  <a:tcPr anchor="ctr"/>
                </a:tc>
                <a:extLst>
                  <a:ext uri="{0D108BD9-81ED-4DB2-BD59-A6C34878D82A}">
                    <a16:rowId xmlns:a16="http://schemas.microsoft.com/office/drawing/2014/main" val="33535016"/>
                  </a:ext>
                </a:extLst>
              </a:tr>
              <a:tr h="885327">
                <a:tc>
                  <a:txBody>
                    <a:bodyPr/>
                    <a:lstStyle/>
                    <a:p>
                      <a:pPr algn="ctr"/>
                      <a:r>
                        <a:rPr lang="en-GB" dirty="0">
                          <a:latin typeface="PT Sans Narrow" panose="020B0506020203020204" pitchFamily="34" charset="0"/>
                        </a:rPr>
                        <a:t>Found everywhere</a:t>
                      </a:r>
                    </a:p>
                  </a:txBody>
                  <a:tcPr anchor="ctr"/>
                </a:tc>
                <a:tc>
                  <a:txBody>
                    <a:bodyPr/>
                    <a:lstStyle/>
                    <a:p>
                      <a:pPr algn="ctr"/>
                      <a:endParaRPr lang="en-GB" dirty="0">
                        <a:latin typeface="PT Sans Narrow" panose="020B0506020203020204" pitchFamily="34" charset="0"/>
                      </a:endParaRPr>
                    </a:p>
                  </a:txBody>
                  <a:tcPr anchor="ctr"/>
                </a:tc>
                <a:extLst>
                  <a:ext uri="{0D108BD9-81ED-4DB2-BD59-A6C34878D82A}">
                    <a16:rowId xmlns:a16="http://schemas.microsoft.com/office/drawing/2014/main" val="2725768907"/>
                  </a:ext>
                </a:extLst>
              </a:tr>
              <a:tr h="885327">
                <a:tc>
                  <a:txBody>
                    <a:bodyPr/>
                    <a:lstStyle/>
                    <a:p>
                      <a:pPr algn="ctr"/>
                      <a:r>
                        <a:rPr lang="en-GB" dirty="0">
                          <a:latin typeface="PT Sans Narrow" panose="020B0506020203020204" pitchFamily="34" charset="0"/>
                        </a:rPr>
                        <a:t>Easy to shape however we want</a:t>
                      </a:r>
                    </a:p>
                  </a:txBody>
                  <a:tcPr anchor="ctr"/>
                </a:tc>
                <a:tc>
                  <a:txBody>
                    <a:bodyPr/>
                    <a:lstStyle/>
                    <a:p>
                      <a:pPr algn="ctr"/>
                      <a:endParaRPr lang="en-GB" dirty="0">
                        <a:latin typeface="PT Sans Narrow" panose="020B0506020203020204" pitchFamily="34" charset="0"/>
                      </a:endParaRPr>
                    </a:p>
                  </a:txBody>
                  <a:tcPr anchor="ctr"/>
                </a:tc>
                <a:extLst>
                  <a:ext uri="{0D108BD9-81ED-4DB2-BD59-A6C34878D82A}">
                    <a16:rowId xmlns:a16="http://schemas.microsoft.com/office/drawing/2014/main" val="544434825"/>
                  </a:ext>
                </a:extLst>
              </a:tr>
            </a:tbl>
          </a:graphicData>
        </a:graphic>
      </p:graphicFrame>
      <p:pic>
        <p:nvPicPr>
          <p:cNvPr id="7" name="Content Placeholder 6" descr="A close-up of two small bottles&#10;&#10;AI-generated content may be incorrect.">
            <a:extLst>
              <a:ext uri="{FF2B5EF4-FFF2-40B4-BE49-F238E27FC236}">
                <a16:creationId xmlns:a16="http://schemas.microsoft.com/office/drawing/2014/main" id="{505D961D-C66E-ABA4-B282-9FE028B7769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2014" t="11769" r="26810" b="14595"/>
          <a:stretch/>
        </p:blipFill>
        <p:spPr>
          <a:xfrm>
            <a:off x="7392144" y="2441542"/>
            <a:ext cx="2952328" cy="3525186"/>
          </a:xfrm>
        </p:spPr>
      </p:pic>
      <p:pic>
        <p:nvPicPr>
          <p:cNvPr id="3" name="Picture 2">
            <a:extLst>
              <a:ext uri="{FF2B5EF4-FFF2-40B4-BE49-F238E27FC236}">
                <a16:creationId xmlns:a16="http://schemas.microsoft.com/office/drawing/2014/main" id="{DB4B89FC-FD53-3DE6-434C-07FE4BEB9E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9881" y="268201"/>
            <a:ext cx="8868447" cy="1360599"/>
          </a:xfrm>
          <a:prstGeom prst="rect">
            <a:avLst/>
          </a:prstGeom>
        </p:spPr>
      </p:pic>
    </p:spTree>
    <p:extLst>
      <p:ext uri="{BB962C8B-B14F-4D97-AF65-F5344CB8AC3E}">
        <p14:creationId xmlns:p14="http://schemas.microsoft.com/office/powerpoint/2010/main" val="3543875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D644B6A-3E4C-8626-4A43-C37A2B567FE2}"/>
              </a:ext>
            </a:extLst>
          </p:cNvPr>
          <p:cNvSpPr/>
          <p:nvPr/>
        </p:nvSpPr>
        <p:spPr>
          <a:xfrm rot="663322">
            <a:off x="-446754" y="1170459"/>
            <a:ext cx="13091592" cy="4828287"/>
          </a:xfrm>
          <a:custGeom>
            <a:avLst/>
            <a:gdLst>
              <a:gd name="connsiteX0" fmla="*/ 0 w 10520671"/>
              <a:gd name="connsiteY0" fmla="*/ 0 h 3989040"/>
              <a:gd name="connsiteX1" fmla="*/ 10520671 w 10520671"/>
              <a:gd name="connsiteY1" fmla="*/ 0 h 3989040"/>
              <a:gd name="connsiteX2" fmla="*/ 10520671 w 10520671"/>
              <a:gd name="connsiteY2" fmla="*/ 3989040 h 3989040"/>
              <a:gd name="connsiteX3" fmla="*/ 0 w 10520671"/>
              <a:gd name="connsiteY3" fmla="*/ 3989040 h 3989040"/>
              <a:gd name="connsiteX4" fmla="*/ 0 w 10520671"/>
              <a:gd name="connsiteY4" fmla="*/ 0 h 3989040"/>
              <a:gd name="connsiteX0" fmla="*/ 0 w 10520671"/>
              <a:gd name="connsiteY0" fmla="*/ 13539 h 4002579"/>
              <a:gd name="connsiteX1" fmla="*/ 9329318 w 10520671"/>
              <a:gd name="connsiteY1" fmla="*/ 0 h 4002579"/>
              <a:gd name="connsiteX2" fmla="*/ 10520671 w 10520671"/>
              <a:gd name="connsiteY2" fmla="*/ 4002579 h 4002579"/>
              <a:gd name="connsiteX3" fmla="*/ 0 w 10520671"/>
              <a:gd name="connsiteY3" fmla="*/ 4002579 h 4002579"/>
              <a:gd name="connsiteX4" fmla="*/ 0 w 10520671"/>
              <a:gd name="connsiteY4" fmla="*/ 13539 h 4002579"/>
              <a:gd name="connsiteX0" fmla="*/ 0 w 10110551"/>
              <a:gd name="connsiteY0" fmla="*/ 13539 h 4002579"/>
              <a:gd name="connsiteX1" fmla="*/ 9329318 w 10110551"/>
              <a:gd name="connsiteY1" fmla="*/ 0 h 4002579"/>
              <a:gd name="connsiteX2" fmla="*/ 10110551 w 10110551"/>
              <a:gd name="connsiteY2" fmla="*/ 3986328 h 4002579"/>
              <a:gd name="connsiteX3" fmla="*/ 0 w 10110551"/>
              <a:gd name="connsiteY3" fmla="*/ 4002579 h 4002579"/>
              <a:gd name="connsiteX4" fmla="*/ 0 w 10110551"/>
              <a:gd name="connsiteY4" fmla="*/ 13539 h 4002579"/>
              <a:gd name="connsiteX0" fmla="*/ 0 w 10110551"/>
              <a:gd name="connsiteY0" fmla="*/ 13539 h 4014212"/>
              <a:gd name="connsiteX1" fmla="*/ 9329318 w 10110551"/>
              <a:gd name="connsiteY1" fmla="*/ 0 h 4014212"/>
              <a:gd name="connsiteX2" fmla="*/ 10110551 w 10110551"/>
              <a:gd name="connsiteY2" fmla="*/ 3986328 h 4014212"/>
              <a:gd name="connsiteX3" fmla="*/ 762618 w 10110551"/>
              <a:gd name="connsiteY3" fmla="*/ 4014212 h 4014212"/>
              <a:gd name="connsiteX4" fmla="*/ 0 w 10110551"/>
              <a:gd name="connsiteY4" fmla="*/ 13539 h 4014212"/>
              <a:gd name="connsiteX0" fmla="*/ 0 w 9567805"/>
              <a:gd name="connsiteY0" fmla="*/ 998608 h 4014212"/>
              <a:gd name="connsiteX1" fmla="*/ 8786572 w 9567805"/>
              <a:gd name="connsiteY1" fmla="*/ 0 h 4014212"/>
              <a:gd name="connsiteX2" fmla="*/ 9567805 w 9567805"/>
              <a:gd name="connsiteY2" fmla="*/ 3986328 h 4014212"/>
              <a:gd name="connsiteX3" fmla="*/ 219872 w 9567805"/>
              <a:gd name="connsiteY3" fmla="*/ 4014212 h 4014212"/>
              <a:gd name="connsiteX4" fmla="*/ 0 w 9567805"/>
              <a:gd name="connsiteY4" fmla="*/ 998608 h 4014212"/>
              <a:gd name="connsiteX0" fmla="*/ 0 w 9761129"/>
              <a:gd name="connsiteY0" fmla="*/ 664140 h 4014212"/>
              <a:gd name="connsiteX1" fmla="*/ 8979896 w 9761129"/>
              <a:gd name="connsiteY1" fmla="*/ 0 h 4014212"/>
              <a:gd name="connsiteX2" fmla="*/ 9761129 w 9761129"/>
              <a:gd name="connsiteY2" fmla="*/ 3986328 h 4014212"/>
              <a:gd name="connsiteX3" fmla="*/ 413196 w 9761129"/>
              <a:gd name="connsiteY3" fmla="*/ 4014212 h 4014212"/>
              <a:gd name="connsiteX4" fmla="*/ 0 w 9761129"/>
              <a:gd name="connsiteY4" fmla="*/ 664140 h 4014212"/>
              <a:gd name="connsiteX0" fmla="*/ 0 w 9761129"/>
              <a:gd name="connsiteY0" fmla="*/ 664140 h 4795988"/>
              <a:gd name="connsiteX1" fmla="*/ 8979896 w 9761129"/>
              <a:gd name="connsiteY1" fmla="*/ 0 h 4795988"/>
              <a:gd name="connsiteX2" fmla="*/ 9761129 w 9761129"/>
              <a:gd name="connsiteY2" fmla="*/ 3986328 h 4795988"/>
              <a:gd name="connsiteX3" fmla="*/ 587747 w 9761129"/>
              <a:gd name="connsiteY3" fmla="*/ 4795988 h 4795988"/>
              <a:gd name="connsiteX4" fmla="*/ 0 w 9761129"/>
              <a:gd name="connsiteY4" fmla="*/ 664140 h 4795988"/>
              <a:gd name="connsiteX0" fmla="*/ 0 w 9761129"/>
              <a:gd name="connsiteY0" fmla="*/ 533270 h 4665118"/>
              <a:gd name="connsiteX1" fmla="*/ 9054040 w 9761129"/>
              <a:gd name="connsiteY1" fmla="*/ 0 h 4665118"/>
              <a:gd name="connsiteX2" fmla="*/ 9761129 w 9761129"/>
              <a:gd name="connsiteY2" fmla="*/ 3855458 h 4665118"/>
              <a:gd name="connsiteX3" fmla="*/ 587747 w 9761129"/>
              <a:gd name="connsiteY3" fmla="*/ 4665118 h 4665118"/>
              <a:gd name="connsiteX4" fmla="*/ 0 w 9761129"/>
              <a:gd name="connsiteY4" fmla="*/ 533270 h 4665118"/>
              <a:gd name="connsiteX0" fmla="*/ 0 w 9761129"/>
              <a:gd name="connsiteY0" fmla="*/ 696439 h 4828287"/>
              <a:gd name="connsiteX1" fmla="*/ 9030605 w 9761129"/>
              <a:gd name="connsiteY1" fmla="*/ 0 h 4828287"/>
              <a:gd name="connsiteX2" fmla="*/ 9761129 w 9761129"/>
              <a:gd name="connsiteY2" fmla="*/ 4018627 h 4828287"/>
              <a:gd name="connsiteX3" fmla="*/ 587747 w 9761129"/>
              <a:gd name="connsiteY3" fmla="*/ 4828287 h 4828287"/>
              <a:gd name="connsiteX4" fmla="*/ 0 w 9761129"/>
              <a:gd name="connsiteY4" fmla="*/ 696439 h 4828287"/>
              <a:gd name="connsiteX0" fmla="*/ 0 w 9603954"/>
              <a:gd name="connsiteY0" fmla="*/ 696439 h 4828287"/>
              <a:gd name="connsiteX1" fmla="*/ 9030605 w 9603954"/>
              <a:gd name="connsiteY1" fmla="*/ 0 h 4828287"/>
              <a:gd name="connsiteX2" fmla="*/ 9603954 w 9603954"/>
              <a:gd name="connsiteY2" fmla="*/ 4032168 h 4828287"/>
              <a:gd name="connsiteX3" fmla="*/ 587747 w 9603954"/>
              <a:gd name="connsiteY3" fmla="*/ 4828287 h 4828287"/>
              <a:gd name="connsiteX4" fmla="*/ 0 w 9603954"/>
              <a:gd name="connsiteY4" fmla="*/ 696439 h 4828287"/>
              <a:gd name="connsiteX0" fmla="*/ 0 w 9623946"/>
              <a:gd name="connsiteY0" fmla="*/ 696439 h 4828287"/>
              <a:gd name="connsiteX1" fmla="*/ 9030605 w 9623946"/>
              <a:gd name="connsiteY1" fmla="*/ 0 h 4828287"/>
              <a:gd name="connsiteX2" fmla="*/ 9623946 w 9623946"/>
              <a:gd name="connsiteY2" fmla="*/ 4026855 h 4828287"/>
              <a:gd name="connsiteX3" fmla="*/ 587747 w 9623946"/>
              <a:gd name="connsiteY3" fmla="*/ 4828287 h 4828287"/>
              <a:gd name="connsiteX4" fmla="*/ 0 w 9623946"/>
              <a:gd name="connsiteY4" fmla="*/ 696439 h 482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3946" h="4828287">
                <a:moveTo>
                  <a:pt x="0" y="696439"/>
                </a:moveTo>
                <a:lnTo>
                  <a:pt x="9030605" y="0"/>
                </a:lnTo>
                <a:lnTo>
                  <a:pt x="9623946" y="4026855"/>
                </a:lnTo>
                <a:lnTo>
                  <a:pt x="587747" y="4828287"/>
                </a:lnTo>
                <a:lnTo>
                  <a:pt x="0" y="696439"/>
                </a:lnTo>
                <a:close/>
              </a:path>
            </a:pathLst>
          </a:custGeom>
          <a:solidFill>
            <a:srgbClr val="D35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a:extLst>
              <a:ext uri="{FF2B5EF4-FFF2-40B4-BE49-F238E27FC236}">
                <a16:creationId xmlns:a16="http://schemas.microsoft.com/office/drawing/2014/main" id="{6E6493BC-6ECA-AE27-1D51-6C3AD3940137}"/>
              </a:ext>
            </a:extLst>
          </p:cNvPr>
          <p:cNvGrpSpPr/>
          <p:nvPr/>
        </p:nvGrpSpPr>
        <p:grpSpPr>
          <a:xfrm>
            <a:off x="1821831" y="1124744"/>
            <a:ext cx="10370169" cy="4020851"/>
            <a:chOff x="1821831" y="1124744"/>
            <a:chExt cx="10370169" cy="4020851"/>
          </a:xfrm>
        </p:grpSpPr>
        <p:sp>
          <p:nvSpPr>
            <p:cNvPr id="3" name="Rectangle 2">
              <a:extLst>
                <a:ext uri="{FF2B5EF4-FFF2-40B4-BE49-F238E27FC236}">
                  <a16:creationId xmlns:a16="http://schemas.microsoft.com/office/drawing/2014/main" id="{29D3FB55-A9FA-5FEA-6DA3-368B4FA6D475}"/>
                </a:ext>
              </a:extLst>
            </p:cNvPr>
            <p:cNvSpPr/>
            <p:nvPr/>
          </p:nvSpPr>
          <p:spPr>
            <a:xfrm>
              <a:off x="7010507" y="1124744"/>
              <a:ext cx="5181493" cy="2881347"/>
            </a:xfrm>
            <a:prstGeom prst="rect">
              <a:avLst/>
            </a:prstGeom>
            <a:solidFill>
              <a:srgbClr val="D35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A black background with white text&#10;&#10;AI-generated content may be incorrect.">
              <a:extLst>
                <a:ext uri="{FF2B5EF4-FFF2-40B4-BE49-F238E27FC236}">
                  <a16:creationId xmlns:a16="http://schemas.microsoft.com/office/drawing/2014/main" id="{0CB4AC69-72B0-3AF7-32AC-DC6D99853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831" y="1712405"/>
              <a:ext cx="8548338" cy="3433190"/>
            </a:xfrm>
            <a:prstGeom prst="rect">
              <a:avLst/>
            </a:prstGeom>
          </p:spPr>
        </p:pic>
      </p:grpSp>
    </p:spTree>
    <p:extLst>
      <p:ext uri="{BB962C8B-B14F-4D97-AF65-F5344CB8AC3E}">
        <p14:creationId xmlns:p14="http://schemas.microsoft.com/office/powerpoint/2010/main" val="2616135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9CE527-D3E9-0712-C017-A5536768C3B9}"/>
              </a:ext>
            </a:extLst>
          </p:cNvPr>
          <p:cNvSpPr>
            <a:spLocks noGrp="1"/>
          </p:cNvSpPr>
          <p:nvPr>
            <p:ph idx="1"/>
          </p:nvPr>
        </p:nvSpPr>
        <p:spPr>
          <a:xfrm>
            <a:off x="1147347" y="2138075"/>
            <a:ext cx="8686800" cy="864096"/>
          </a:xfrm>
        </p:spPr>
        <p:txBody>
          <a:bodyPr>
            <a:normAutofit fontScale="92500"/>
          </a:bodyPr>
          <a:lstStyle/>
          <a:p>
            <a:pPr marL="0" indent="0">
              <a:buNone/>
            </a:pPr>
            <a:r>
              <a:rPr lang="en-GB" dirty="0"/>
              <a:t>Takes in </a:t>
            </a:r>
            <a:r>
              <a:rPr lang="en-GB" dirty="0" err="1"/>
              <a:t>regolith</a:t>
            </a:r>
            <a:r>
              <a:rPr lang="en-GB" dirty="0"/>
              <a:t> -&gt; melts it -&gt; forms moon bricks in any shape!</a:t>
            </a:r>
          </a:p>
        </p:txBody>
      </p:sp>
      <p:pic>
        <p:nvPicPr>
          <p:cNvPr id="1028" name="Picture 4" descr="3D printing a Moon base using lunar soil.">
            <a:extLst>
              <a:ext uri="{FF2B5EF4-FFF2-40B4-BE49-F238E27FC236}">
                <a16:creationId xmlns:a16="http://schemas.microsoft.com/office/drawing/2014/main" id="{3C3B3B9A-F9BC-A343-038F-30159485C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288" y="2780928"/>
            <a:ext cx="9731424" cy="35073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C3A5AC-EDE0-A176-EF8A-15B57534F248}"/>
              </a:ext>
            </a:extLst>
          </p:cNvPr>
          <p:cNvSpPr txBox="1"/>
          <p:nvPr/>
        </p:nvSpPr>
        <p:spPr>
          <a:xfrm>
            <a:off x="7927032" y="6273784"/>
            <a:ext cx="3113801" cy="369332"/>
          </a:xfrm>
          <a:prstGeom prst="rect">
            <a:avLst/>
          </a:prstGeom>
          <a:noFill/>
        </p:spPr>
        <p:txBody>
          <a:bodyPr wrap="none" rtlCol="0">
            <a:spAutoFit/>
          </a:bodyPr>
          <a:lstStyle/>
          <a:p>
            <a:r>
              <a:rPr lang="en-GB" dirty="0"/>
              <a:t>Image: European Space Agency</a:t>
            </a:r>
          </a:p>
        </p:txBody>
      </p:sp>
      <p:pic>
        <p:nvPicPr>
          <p:cNvPr id="8" name="Picture 7" descr="A black background with white text&#10;&#10;AI-generated content may be incorrect.">
            <a:extLst>
              <a:ext uri="{FF2B5EF4-FFF2-40B4-BE49-F238E27FC236}">
                <a16:creationId xmlns:a16="http://schemas.microsoft.com/office/drawing/2014/main" id="{A11E1D4C-8BA6-624B-556F-71BF42D69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44" y="332656"/>
            <a:ext cx="8914773" cy="1368152"/>
          </a:xfrm>
          <a:prstGeom prst="rect">
            <a:avLst/>
          </a:prstGeom>
        </p:spPr>
      </p:pic>
    </p:spTree>
    <p:extLst>
      <p:ext uri="{BB962C8B-B14F-4D97-AF65-F5344CB8AC3E}">
        <p14:creationId xmlns:p14="http://schemas.microsoft.com/office/powerpoint/2010/main" val="2126283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BA3D0-8253-4DD4-DEAB-C78A72AD43AA}"/>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C82AC0C-F59E-50C2-C421-71AAA527D7C6}"/>
              </a:ext>
            </a:extLst>
          </p:cNvPr>
          <p:cNvGraphicFramePr/>
          <p:nvPr>
            <p:extLst>
              <p:ext uri="{D42A27DB-BD31-4B8C-83A1-F6EECF244321}">
                <p14:modId xmlns:p14="http://schemas.microsoft.com/office/powerpoint/2010/main" val="4280279728"/>
              </p:ext>
            </p:extLst>
          </p:nvPr>
        </p:nvGraphicFramePr>
        <p:xfrm>
          <a:off x="623392" y="2204864"/>
          <a:ext cx="1080526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A black background with white letters&#10;&#10;AI-generated content may be incorrect.">
            <a:extLst>
              <a:ext uri="{FF2B5EF4-FFF2-40B4-BE49-F238E27FC236}">
                <a16:creationId xmlns:a16="http://schemas.microsoft.com/office/drawing/2014/main" id="{6B9A74F1-EF19-DBEC-AAF6-8CF949276E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277" y="332656"/>
            <a:ext cx="8504003" cy="1305111"/>
          </a:xfrm>
          <a:prstGeom prst="rect">
            <a:avLst/>
          </a:prstGeom>
        </p:spPr>
      </p:pic>
    </p:spTree>
    <p:extLst>
      <p:ext uri="{BB962C8B-B14F-4D97-AF65-F5344CB8AC3E}">
        <p14:creationId xmlns:p14="http://schemas.microsoft.com/office/powerpoint/2010/main" val="3863842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22232-47A0-B6CF-D46A-0A3D9162CAFE}"/>
            </a:ext>
          </a:extLst>
        </p:cNvPr>
        <p:cNvGrpSpPr/>
        <p:nvPr/>
      </p:nvGrpSpPr>
      <p:grpSpPr>
        <a:xfrm>
          <a:off x="0" y="0"/>
          <a:ext cx="0" cy="0"/>
          <a:chOff x="0" y="0"/>
          <a:chExt cx="0" cy="0"/>
        </a:xfrm>
      </p:grpSpPr>
      <p:pic>
        <p:nvPicPr>
          <p:cNvPr id="7" name="Picture 6" descr="A white text on a black background&#10;&#10;AI-generated content may be incorrect.">
            <a:extLst>
              <a:ext uri="{FF2B5EF4-FFF2-40B4-BE49-F238E27FC236}">
                <a16:creationId xmlns:a16="http://schemas.microsoft.com/office/drawing/2014/main" id="{AE4A45CA-C41F-A33C-92F0-C11AC8B41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80" y="345857"/>
            <a:ext cx="7947044" cy="1282943"/>
          </a:xfrm>
          <a:prstGeom prst="rect">
            <a:avLst/>
          </a:prstGeom>
        </p:spPr>
      </p:pic>
      <p:pic>
        <p:nvPicPr>
          <p:cNvPr id="4" name="Picture 3">
            <a:extLst>
              <a:ext uri="{FF2B5EF4-FFF2-40B4-BE49-F238E27FC236}">
                <a16:creationId xmlns:a16="http://schemas.microsoft.com/office/drawing/2014/main" id="{E70C857A-0C75-504B-2883-F445EC3C2A87}"/>
              </a:ext>
            </a:extLst>
          </p:cNvPr>
          <p:cNvPicPr>
            <a:picLocks noChangeAspect="1"/>
          </p:cNvPicPr>
          <p:nvPr/>
        </p:nvPicPr>
        <p:blipFill>
          <a:blip r:embed="rId4"/>
          <a:srcRect l="85851" t="18319" b="17984"/>
          <a:stretch/>
        </p:blipFill>
        <p:spPr>
          <a:xfrm>
            <a:off x="-5807" y="1988839"/>
            <a:ext cx="1072871" cy="4849509"/>
          </a:xfrm>
          <a:prstGeom prst="rect">
            <a:avLst/>
          </a:prstGeom>
        </p:spPr>
      </p:pic>
      <p:pic>
        <p:nvPicPr>
          <p:cNvPr id="9" name="Picture 8">
            <a:extLst>
              <a:ext uri="{FF2B5EF4-FFF2-40B4-BE49-F238E27FC236}">
                <a16:creationId xmlns:a16="http://schemas.microsoft.com/office/drawing/2014/main" id="{39C3358F-9CC2-ABBC-001A-D7B5A65CBA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639" t="10856" r="22237" b="11187"/>
          <a:stretch/>
        </p:blipFill>
        <p:spPr>
          <a:xfrm flipH="1">
            <a:off x="2733767" y="2376947"/>
            <a:ext cx="538877" cy="538877"/>
          </a:xfrm>
          <a:prstGeom prst="rect">
            <a:avLst/>
          </a:prstGeom>
        </p:spPr>
      </p:pic>
      <p:pic>
        <p:nvPicPr>
          <p:cNvPr id="11" name="Picture 10">
            <a:extLst>
              <a:ext uri="{FF2B5EF4-FFF2-40B4-BE49-F238E27FC236}">
                <a16:creationId xmlns:a16="http://schemas.microsoft.com/office/drawing/2014/main" id="{25CCCB83-81FF-6348-BA79-8B861A997D6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0998" t="8536" r="21515" b="9053"/>
          <a:stretch/>
        </p:blipFill>
        <p:spPr>
          <a:xfrm flipH="1">
            <a:off x="5602643" y="2857837"/>
            <a:ext cx="1648192" cy="1670769"/>
          </a:xfrm>
          <a:prstGeom prst="rect">
            <a:avLst/>
          </a:prstGeom>
        </p:spPr>
      </p:pic>
      <p:pic>
        <p:nvPicPr>
          <p:cNvPr id="12" name="Picture 11">
            <a:extLst>
              <a:ext uri="{FF2B5EF4-FFF2-40B4-BE49-F238E27FC236}">
                <a16:creationId xmlns:a16="http://schemas.microsoft.com/office/drawing/2014/main" id="{F50F00E8-164E-F7C6-AECB-C231A5202FED}"/>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145" t="11784" r="23155" b="11372"/>
          <a:stretch/>
        </p:blipFill>
        <p:spPr>
          <a:xfrm flipH="1">
            <a:off x="3538884" y="3149533"/>
            <a:ext cx="520169" cy="498495"/>
          </a:xfrm>
          <a:prstGeom prst="rect">
            <a:avLst/>
          </a:prstGeom>
        </p:spPr>
      </p:pic>
      <p:pic>
        <p:nvPicPr>
          <p:cNvPr id="13" name="Picture 12">
            <a:extLst>
              <a:ext uri="{FF2B5EF4-FFF2-40B4-BE49-F238E27FC236}">
                <a16:creationId xmlns:a16="http://schemas.microsoft.com/office/drawing/2014/main" id="{4D132EBA-7979-5A32-8A45-F06EEDBED8D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2725" b="86311" l="19455" r="78500"/>
                    </a14:imgEffect>
                  </a14:imgLayer>
                </a14:imgProps>
              </a:ext>
              <a:ext uri="{28A0092B-C50C-407E-A947-70E740481C1C}">
                <a14:useLocalDpi xmlns:a14="http://schemas.microsoft.com/office/drawing/2010/main" val="0"/>
              </a:ext>
            </a:extLst>
          </a:blip>
          <a:srcRect l="24017" t="13920" r="24008" b="14806"/>
          <a:stretch/>
        </p:blipFill>
        <p:spPr>
          <a:xfrm flipH="1">
            <a:off x="836257" y="2159121"/>
            <a:ext cx="408338" cy="395964"/>
          </a:xfrm>
          <a:prstGeom prst="rect">
            <a:avLst/>
          </a:prstGeom>
        </p:spPr>
      </p:pic>
      <p:pic>
        <p:nvPicPr>
          <p:cNvPr id="15" name="Picture 14">
            <a:extLst>
              <a:ext uri="{FF2B5EF4-FFF2-40B4-BE49-F238E27FC236}">
                <a16:creationId xmlns:a16="http://schemas.microsoft.com/office/drawing/2014/main" id="{CE2392C1-A916-BEFA-170D-E9AB996FA755}"/>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270" b="92674" l="10000" r="91364">
                        <a14:foregroundMark x1="47591" y1="49293" x2="47591" y2="49293"/>
                        <a14:foregroundMark x1="51045" y1="50193" x2="54955" y2="49743"/>
                        <a14:foregroundMark x1="57136" y1="50193" x2="61955" y2="50064"/>
                        <a14:foregroundMark x1="64273" y1="49293" x2="64273" y2="49293"/>
                        <a14:foregroundMark x1="46045" y1="41710" x2="43500" y2="42995"/>
                        <a14:foregroundMark x1="43500" y1="43766" x2="50591" y2="47879"/>
                        <a14:foregroundMark x1="50591" y1="47879" x2="50591" y2="47879"/>
                      </a14:backgroundRemoval>
                    </a14:imgEffect>
                  </a14:imgLayer>
                </a14:imgProps>
              </a:ext>
              <a:ext uri="{28A0092B-C50C-407E-A947-70E740481C1C}">
                <a14:useLocalDpi xmlns:a14="http://schemas.microsoft.com/office/drawing/2010/main" val="0"/>
              </a:ext>
            </a:extLst>
          </a:blip>
          <a:srcRect l="19950" t="7053" r="18626" b="7195"/>
          <a:stretch/>
        </p:blipFill>
        <p:spPr>
          <a:xfrm flipH="1">
            <a:off x="10498086" y="4400821"/>
            <a:ext cx="1461893" cy="1443151"/>
          </a:xfrm>
          <a:prstGeom prst="rect">
            <a:avLst/>
          </a:prstGeom>
        </p:spPr>
      </p:pic>
      <p:pic>
        <p:nvPicPr>
          <p:cNvPr id="16" name="Picture 15">
            <a:extLst>
              <a:ext uri="{FF2B5EF4-FFF2-40B4-BE49-F238E27FC236}">
                <a16:creationId xmlns:a16="http://schemas.microsoft.com/office/drawing/2014/main" id="{523DBE61-719A-B74F-D4A9-0FD126345946}"/>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9897" b="89910" l="0" r="99409">
                        <a14:foregroundMark x1="29182" y1="51028" x2="12409" y2="59704"/>
                      </a14:backgroundRemoval>
                    </a14:imgEffect>
                  </a14:imgLayer>
                </a14:imgProps>
              </a:ext>
              <a:ext uri="{28A0092B-C50C-407E-A947-70E740481C1C}">
                <a14:useLocalDpi xmlns:a14="http://schemas.microsoft.com/office/drawing/2010/main" val="0"/>
              </a:ext>
            </a:extLst>
          </a:blip>
          <a:srcRect l="1772" t="20324" r="1367" b="7288"/>
          <a:stretch/>
        </p:blipFill>
        <p:spPr>
          <a:xfrm rot="18964791">
            <a:off x="6302516" y="3859649"/>
            <a:ext cx="4135622" cy="2185491"/>
          </a:xfrm>
          <a:prstGeom prst="rect">
            <a:avLst/>
          </a:prstGeom>
        </p:spPr>
      </p:pic>
      <p:pic>
        <p:nvPicPr>
          <p:cNvPr id="20" name="Picture 19">
            <a:extLst>
              <a:ext uri="{FF2B5EF4-FFF2-40B4-BE49-F238E27FC236}">
                <a16:creationId xmlns:a16="http://schemas.microsoft.com/office/drawing/2014/main" id="{4252948A-A8C1-77E0-1FCB-A885E41487C9}"/>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3985" b="97172" l="10000" r="90000"/>
                    </a14:imgEffect>
                  </a14:imgLayer>
                </a14:imgProps>
              </a:ext>
              <a:ext uri="{28A0092B-C50C-407E-A947-70E740481C1C}">
                <a14:useLocalDpi xmlns:a14="http://schemas.microsoft.com/office/drawing/2010/main" val="0"/>
              </a:ext>
            </a:extLst>
          </a:blip>
          <a:srcRect l="31570" t="2536" r="27887"/>
          <a:stretch/>
        </p:blipFill>
        <p:spPr>
          <a:xfrm rot="21294556" flipH="1">
            <a:off x="9311392" y="1446977"/>
            <a:ext cx="1728191" cy="2937692"/>
          </a:xfrm>
          <a:prstGeom prst="rect">
            <a:avLst/>
          </a:prstGeom>
        </p:spPr>
      </p:pic>
      <p:pic>
        <p:nvPicPr>
          <p:cNvPr id="21" name="Picture 20">
            <a:extLst>
              <a:ext uri="{FF2B5EF4-FFF2-40B4-BE49-F238E27FC236}">
                <a16:creationId xmlns:a16="http://schemas.microsoft.com/office/drawing/2014/main" id="{0AB03956-6971-49F1-8CB6-30063CF92A19}"/>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9961" b="89974" l="7636" r="82682"/>
                    </a14:imgEffect>
                  </a14:imgLayer>
                </a14:imgProps>
              </a:ext>
              <a:ext uri="{28A0092B-C50C-407E-A947-70E740481C1C}">
                <a14:useLocalDpi xmlns:a14="http://schemas.microsoft.com/office/drawing/2010/main" val="0"/>
              </a:ext>
            </a:extLst>
          </a:blip>
          <a:srcRect r="23614"/>
          <a:stretch/>
        </p:blipFill>
        <p:spPr>
          <a:xfrm flipH="1">
            <a:off x="1600330" y="2587767"/>
            <a:ext cx="777000" cy="719275"/>
          </a:xfrm>
          <a:prstGeom prst="rect">
            <a:avLst/>
          </a:prstGeom>
        </p:spPr>
      </p:pic>
      <p:pic>
        <p:nvPicPr>
          <p:cNvPr id="22" name="Picture 21">
            <a:extLst>
              <a:ext uri="{FF2B5EF4-FFF2-40B4-BE49-F238E27FC236}">
                <a16:creationId xmlns:a16="http://schemas.microsoft.com/office/drawing/2014/main" id="{5CA5AD5B-F870-4DA7-C1E0-86CED860CF58}"/>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Removal>
                    </a14:imgEffect>
                  </a14:imgLayer>
                </a14:imgProps>
              </a:ext>
              <a:ext uri="{28A0092B-C50C-407E-A947-70E740481C1C}">
                <a14:useLocalDpi xmlns:a14="http://schemas.microsoft.com/office/drawing/2010/main" val="0"/>
              </a:ext>
            </a:extLst>
          </a:blip>
          <a:srcRect l="7742" t="5380" r="31299" b="5526"/>
          <a:stretch/>
        </p:blipFill>
        <p:spPr>
          <a:xfrm rot="12534143">
            <a:off x="4298424" y="1969130"/>
            <a:ext cx="1021666" cy="1055856"/>
          </a:xfrm>
          <a:prstGeom prst="rect">
            <a:avLst/>
          </a:prstGeom>
        </p:spPr>
      </p:pic>
      <p:pic>
        <p:nvPicPr>
          <p:cNvPr id="27" name="Picture 26">
            <a:extLst>
              <a:ext uri="{FF2B5EF4-FFF2-40B4-BE49-F238E27FC236}">
                <a16:creationId xmlns:a16="http://schemas.microsoft.com/office/drawing/2014/main" id="{8F87B2A2-1DB5-501B-24D3-CF22F0A8C73E}"/>
              </a:ext>
            </a:extLst>
          </p:cNvPr>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Removal>
                    </a14:imgEffect>
                  </a14:imgLayer>
                </a14:imgProps>
              </a:ext>
              <a:ext uri="{28A0092B-C50C-407E-A947-70E740481C1C}">
                <a14:useLocalDpi xmlns:a14="http://schemas.microsoft.com/office/drawing/2010/main" val="0"/>
              </a:ext>
            </a:extLst>
          </a:blip>
          <a:srcRect l="63851" t="27697" r="3704" b="4223"/>
          <a:stretch/>
        </p:blipFill>
        <p:spPr>
          <a:xfrm rot="1327130">
            <a:off x="4597776" y="3360837"/>
            <a:ext cx="510796" cy="757892"/>
          </a:xfrm>
          <a:prstGeom prst="rect">
            <a:avLst/>
          </a:prstGeom>
        </p:spPr>
      </p:pic>
      <p:pic>
        <p:nvPicPr>
          <p:cNvPr id="28" name="Picture 27">
            <a:extLst>
              <a:ext uri="{FF2B5EF4-FFF2-40B4-BE49-F238E27FC236}">
                <a16:creationId xmlns:a16="http://schemas.microsoft.com/office/drawing/2014/main" id="{120B1B26-1635-3AE4-FE52-F78DBCA4268D}"/>
              </a:ext>
            </a:extLst>
          </p:cNvPr>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Removal>
                    </a14:imgEffect>
                  </a14:imgLayer>
                </a14:imgProps>
              </a:ext>
              <a:ext uri="{28A0092B-C50C-407E-A947-70E740481C1C}">
                <a14:useLocalDpi xmlns:a14="http://schemas.microsoft.com/office/drawing/2010/main" val="0"/>
              </a:ext>
            </a:extLst>
          </a:blip>
          <a:srcRect l="7742" t="5380" r="59485" b="5526"/>
          <a:stretch/>
        </p:blipFill>
        <p:spPr>
          <a:xfrm rot="2572167">
            <a:off x="4331104" y="4725500"/>
            <a:ext cx="653986" cy="1257132"/>
          </a:xfrm>
          <a:prstGeom prst="rect">
            <a:avLst/>
          </a:prstGeom>
        </p:spPr>
      </p:pic>
      <p:pic>
        <p:nvPicPr>
          <p:cNvPr id="29" name="Picture 28">
            <a:extLst>
              <a:ext uri="{FF2B5EF4-FFF2-40B4-BE49-F238E27FC236}">
                <a16:creationId xmlns:a16="http://schemas.microsoft.com/office/drawing/2014/main" id="{97D7624B-D1AF-1A5E-D1A5-14BF266CBFCE}"/>
              </a:ext>
            </a:extLst>
          </p:cNvPr>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Removal>
                    </a14:imgEffect>
                  </a14:imgLayer>
                </a14:imgProps>
              </a:ext>
              <a:ext uri="{28A0092B-C50C-407E-A947-70E740481C1C}">
                <a14:useLocalDpi xmlns:a14="http://schemas.microsoft.com/office/drawing/2010/main" val="0"/>
              </a:ext>
            </a:extLst>
          </a:blip>
          <a:srcRect l="35786" t="5380" r="4847" b="42890"/>
          <a:stretch/>
        </p:blipFill>
        <p:spPr>
          <a:xfrm rot="18489602">
            <a:off x="4216754" y="4191302"/>
            <a:ext cx="849343" cy="528078"/>
          </a:xfrm>
          <a:prstGeom prst="rect">
            <a:avLst/>
          </a:prstGeom>
        </p:spPr>
      </p:pic>
      <p:sp>
        <p:nvSpPr>
          <p:cNvPr id="30" name="TextBox 29">
            <a:extLst>
              <a:ext uri="{FF2B5EF4-FFF2-40B4-BE49-F238E27FC236}">
                <a16:creationId xmlns:a16="http://schemas.microsoft.com/office/drawing/2014/main" id="{15227CC8-C608-896C-BB97-0F4F816077F3}"/>
              </a:ext>
            </a:extLst>
          </p:cNvPr>
          <p:cNvSpPr txBox="1"/>
          <p:nvPr/>
        </p:nvSpPr>
        <p:spPr>
          <a:xfrm>
            <a:off x="1848701" y="3703478"/>
            <a:ext cx="1887370" cy="369332"/>
          </a:xfrm>
          <a:prstGeom prst="rect">
            <a:avLst/>
          </a:prstGeom>
          <a:noFill/>
        </p:spPr>
        <p:txBody>
          <a:bodyPr wrap="square" rtlCol="0">
            <a:spAutoFit/>
          </a:bodyPr>
          <a:lstStyle/>
          <a:p>
            <a:r>
              <a:rPr lang="en-US" dirty="0">
                <a:latin typeface="PT Sans Narrow" panose="020B0506020203020204" pitchFamily="34" charset="0"/>
              </a:rPr>
              <a:t>INNER PLANETS</a:t>
            </a:r>
            <a:endParaRPr lang="en-GB" dirty="0">
              <a:latin typeface="PT Sans Narrow" panose="020B0506020203020204" pitchFamily="34" charset="0"/>
            </a:endParaRPr>
          </a:p>
        </p:txBody>
      </p:sp>
      <p:sp>
        <p:nvSpPr>
          <p:cNvPr id="32" name="TextBox 31">
            <a:extLst>
              <a:ext uri="{FF2B5EF4-FFF2-40B4-BE49-F238E27FC236}">
                <a16:creationId xmlns:a16="http://schemas.microsoft.com/office/drawing/2014/main" id="{B20006EB-2317-D3B7-1E81-98564F67E966}"/>
              </a:ext>
            </a:extLst>
          </p:cNvPr>
          <p:cNvSpPr txBox="1"/>
          <p:nvPr/>
        </p:nvSpPr>
        <p:spPr>
          <a:xfrm rot="17235724">
            <a:off x="4274718" y="5464014"/>
            <a:ext cx="1887370" cy="369332"/>
          </a:xfrm>
          <a:prstGeom prst="rect">
            <a:avLst/>
          </a:prstGeom>
          <a:noFill/>
        </p:spPr>
        <p:txBody>
          <a:bodyPr wrap="square" rtlCol="0">
            <a:spAutoFit/>
          </a:bodyPr>
          <a:lstStyle/>
          <a:p>
            <a:r>
              <a:rPr lang="en-US" dirty="0">
                <a:latin typeface="PT Sans Narrow" panose="020B0506020203020204" pitchFamily="34" charset="0"/>
              </a:rPr>
              <a:t>ASTEROID BELT</a:t>
            </a:r>
            <a:endParaRPr lang="en-GB" dirty="0">
              <a:latin typeface="PT Sans Narrow" panose="020B0506020203020204" pitchFamily="34" charset="0"/>
            </a:endParaRPr>
          </a:p>
        </p:txBody>
      </p:sp>
      <p:sp>
        <p:nvSpPr>
          <p:cNvPr id="33" name="TextBox 32">
            <a:extLst>
              <a:ext uri="{FF2B5EF4-FFF2-40B4-BE49-F238E27FC236}">
                <a16:creationId xmlns:a16="http://schemas.microsoft.com/office/drawing/2014/main" id="{8C3B0D24-05BE-9826-CADF-7C55457AEBD9}"/>
              </a:ext>
            </a:extLst>
          </p:cNvPr>
          <p:cNvSpPr txBox="1"/>
          <p:nvPr/>
        </p:nvSpPr>
        <p:spPr>
          <a:xfrm>
            <a:off x="7426642" y="2242501"/>
            <a:ext cx="1887370" cy="369332"/>
          </a:xfrm>
          <a:prstGeom prst="rect">
            <a:avLst/>
          </a:prstGeom>
          <a:noFill/>
        </p:spPr>
        <p:txBody>
          <a:bodyPr wrap="square" rtlCol="0">
            <a:spAutoFit/>
          </a:bodyPr>
          <a:lstStyle/>
          <a:p>
            <a:r>
              <a:rPr lang="en-US" dirty="0">
                <a:latin typeface="PT Sans Narrow" panose="020B0506020203020204" pitchFamily="34" charset="0"/>
              </a:rPr>
              <a:t>OUTER PLANETS</a:t>
            </a:r>
            <a:endParaRPr lang="en-GB" dirty="0">
              <a:latin typeface="PT Sans Narrow" panose="020B0506020203020204" pitchFamily="34" charset="0"/>
            </a:endParaRPr>
          </a:p>
        </p:txBody>
      </p:sp>
      <p:pic>
        <p:nvPicPr>
          <p:cNvPr id="38" name="Graphic 37">
            <a:extLst>
              <a:ext uri="{FF2B5EF4-FFF2-40B4-BE49-F238E27FC236}">
                <a16:creationId xmlns:a16="http://schemas.microsoft.com/office/drawing/2014/main" id="{5679176B-1D69-67D9-A811-D901EF611093}"/>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193528" y="2108055"/>
            <a:ext cx="268892" cy="268892"/>
          </a:xfrm>
          <a:prstGeom prst="rect">
            <a:avLst/>
          </a:prstGeom>
        </p:spPr>
      </p:pic>
      <p:sp>
        <p:nvSpPr>
          <p:cNvPr id="40" name="TextBox 39">
            <a:extLst>
              <a:ext uri="{FF2B5EF4-FFF2-40B4-BE49-F238E27FC236}">
                <a16:creationId xmlns:a16="http://schemas.microsoft.com/office/drawing/2014/main" id="{FFA7709D-F934-EEED-AFF4-EC167F01E8FA}"/>
              </a:ext>
            </a:extLst>
          </p:cNvPr>
          <p:cNvSpPr txBox="1"/>
          <p:nvPr/>
        </p:nvSpPr>
        <p:spPr>
          <a:xfrm>
            <a:off x="10907504" y="6488668"/>
            <a:ext cx="1136850" cy="369332"/>
          </a:xfrm>
          <a:prstGeom prst="rect">
            <a:avLst/>
          </a:prstGeom>
          <a:noFill/>
        </p:spPr>
        <p:txBody>
          <a:bodyPr wrap="none" rtlCol="0">
            <a:spAutoFit/>
          </a:bodyPr>
          <a:lstStyle/>
          <a:p>
            <a:r>
              <a:rPr lang="en-GB" dirty="0">
                <a:latin typeface="PT Sans Narrow" panose="020B0506020203020204" pitchFamily="34" charset="0"/>
              </a:rPr>
              <a:t>Not to scale</a:t>
            </a:r>
          </a:p>
        </p:txBody>
      </p:sp>
      <p:grpSp>
        <p:nvGrpSpPr>
          <p:cNvPr id="41" name="Group 40">
            <a:extLst>
              <a:ext uri="{FF2B5EF4-FFF2-40B4-BE49-F238E27FC236}">
                <a16:creationId xmlns:a16="http://schemas.microsoft.com/office/drawing/2014/main" id="{BCF99D03-DAA9-19EC-9BCF-45B69232AC0D}"/>
              </a:ext>
            </a:extLst>
          </p:cNvPr>
          <p:cNvGrpSpPr/>
          <p:nvPr/>
        </p:nvGrpSpPr>
        <p:grpSpPr>
          <a:xfrm>
            <a:off x="4192284" y="5786772"/>
            <a:ext cx="569739" cy="1071228"/>
            <a:chOff x="4192284" y="5786772"/>
            <a:chExt cx="569739" cy="1071228"/>
          </a:xfrm>
        </p:grpSpPr>
        <p:pic>
          <p:nvPicPr>
            <p:cNvPr id="42" name="Picture 41">
              <a:extLst>
                <a:ext uri="{FF2B5EF4-FFF2-40B4-BE49-F238E27FC236}">
                  <a16:creationId xmlns:a16="http://schemas.microsoft.com/office/drawing/2014/main" id="{90DA27DA-03DA-FCB6-6869-36607E9DFE50}"/>
                </a:ext>
              </a:extLst>
            </p:cNvPr>
            <p:cNvPicPr>
              <a:picLocks noChangeAspect="1"/>
            </p:cNvPicPr>
            <p:nvPr/>
          </p:nvPicPr>
          <p:blipFill rotWithShape="1">
            <a:blip r:embed="rId30" cstate="print">
              <a:extLst>
                <a:ext uri="{BEBA8EAE-BF5A-486C-A8C5-ECC9F3942E4B}">
                  <a14:imgProps xmlns:a14="http://schemas.microsoft.com/office/drawing/2010/main">
                    <a14:imgLayer r:embed="rId31">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Mark x1="74045" y1="48650" x2="74045" y2="48650"/>
                          <a14:backgroundMark x1="87136" y1="49871" x2="73182" y2="49871"/>
                        </a14:backgroundRemoval>
                      </a14:imgEffect>
                    </a14:imgLayer>
                  </a14:imgProps>
                </a:ext>
                <a:ext uri="{28A0092B-C50C-407E-A947-70E740481C1C}">
                  <a14:useLocalDpi xmlns:a14="http://schemas.microsoft.com/office/drawing/2010/main" val="0"/>
                </a:ext>
              </a:extLst>
            </a:blip>
            <a:srcRect l="7742" t="43507" r="4847" b="5525"/>
            <a:stretch/>
          </p:blipFill>
          <p:spPr>
            <a:xfrm rot="5400000">
              <a:off x="3883280" y="6095776"/>
              <a:ext cx="1051576" cy="433567"/>
            </a:xfrm>
            <a:prstGeom prst="rect">
              <a:avLst/>
            </a:prstGeom>
          </p:spPr>
        </p:pic>
        <p:sp>
          <p:nvSpPr>
            <p:cNvPr id="43" name="Rectangle 42">
              <a:extLst>
                <a:ext uri="{FF2B5EF4-FFF2-40B4-BE49-F238E27FC236}">
                  <a16:creationId xmlns:a16="http://schemas.microsoft.com/office/drawing/2014/main" id="{5C209EB1-11D7-A61A-7971-869FA4C39D7E}"/>
                </a:ext>
              </a:extLst>
            </p:cNvPr>
            <p:cNvSpPr/>
            <p:nvPr/>
          </p:nvSpPr>
          <p:spPr>
            <a:xfrm>
              <a:off x="4511824" y="6488668"/>
              <a:ext cx="25019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38410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E8A5E-7858-E265-386E-00660462D724}"/>
            </a:ext>
          </a:extLst>
        </p:cNvPr>
        <p:cNvGrpSpPr/>
        <p:nvPr/>
      </p:nvGrpSpPr>
      <p:grpSpPr>
        <a:xfrm>
          <a:off x="0" y="0"/>
          <a:ext cx="0" cy="0"/>
          <a:chOff x="0" y="0"/>
          <a:chExt cx="0" cy="0"/>
        </a:xfrm>
      </p:grpSpPr>
      <p:graphicFrame>
        <p:nvGraphicFramePr>
          <p:cNvPr id="24" name="Diagram 23">
            <a:extLst>
              <a:ext uri="{FF2B5EF4-FFF2-40B4-BE49-F238E27FC236}">
                <a16:creationId xmlns:a16="http://schemas.microsoft.com/office/drawing/2014/main" id="{421EB1BF-2622-A18D-420F-ECAC77484643}"/>
              </a:ext>
            </a:extLst>
          </p:cNvPr>
          <p:cNvGraphicFramePr/>
          <p:nvPr>
            <p:extLst>
              <p:ext uri="{D42A27DB-BD31-4B8C-83A1-F6EECF244321}">
                <p14:modId xmlns:p14="http://schemas.microsoft.com/office/powerpoint/2010/main" val="2856170920"/>
              </p:ext>
            </p:extLst>
          </p:nvPr>
        </p:nvGraphicFramePr>
        <p:xfrm>
          <a:off x="623392" y="2101304"/>
          <a:ext cx="11089231" cy="4280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black background with white letters&#10;&#10;AI-generated content may be incorrect.">
            <a:extLst>
              <a:ext uri="{FF2B5EF4-FFF2-40B4-BE49-F238E27FC236}">
                <a16:creationId xmlns:a16="http://schemas.microsoft.com/office/drawing/2014/main" id="{442DAA81-F3E5-101C-2AB2-C7508CB082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277" y="332656"/>
            <a:ext cx="8504003" cy="1305111"/>
          </a:xfrm>
          <a:prstGeom prst="rect">
            <a:avLst/>
          </a:prstGeom>
        </p:spPr>
      </p:pic>
    </p:spTree>
    <p:extLst>
      <p:ext uri="{BB962C8B-B14F-4D97-AF65-F5344CB8AC3E}">
        <p14:creationId xmlns:p14="http://schemas.microsoft.com/office/powerpoint/2010/main" val="14466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20000">
        <p159:morph option="byObject"/>
      </p:transition>
    </mc:Choice>
    <mc:Fallback xmlns="">
      <p:transition spd="slow" advClick="0" advTm="12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CDB2DD-E264-02A3-8E3F-AF94C27F5721}"/>
              </a:ext>
            </a:extLst>
          </p:cNvPr>
          <p:cNvSpPr>
            <a:spLocks noGrp="1"/>
          </p:cNvSpPr>
          <p:nvPr>
            <p:ph idx="1"/>
          </p:nvPr>
        </p:nvSpPr>
        <p:spPr>
          <a:xfrm>
            <a:off x="2078564" y="2276873"/>
            <a:ext cx="7859216" cy="2880319"/>
          </a:xfrm>
        </p:spPr>
        <p:txBody>
          <a:bodyPr>
            <a:normAutofit fontScale="92500" lnSpcReduction="10000"/>
          </a:bodyPr>
          <a:lstStyle/>
          <a:p>
            <a:pPr marL="0" indent="0" algn="ctr">
              <a:buNone/>
            </a:pPr>
            <a:r>
              <a:rPr lang="en-GB" sz="4300" dirty="0"/>
              <a:t>Thank you for your attention!</a:t>
            </a:r>
          </a:p>
          <a:p>
            <a:pPr marL="0" indent="0" algn="ctr">
              <a:buNone/>
            </a:pPr>
            <a:endParaRPr lang="en-GB" dirty="0"/>
          </a:p>
          <a:p>
            <a:pPr marL="0" indent="0" algn="ctr">
              <a:buNone/>
            </a:pPr>
            <a:r>
              <a:rPr lang="en-GB" sz="2200" dirty="0"/>
              <a:t>Contact our education team at </a:t>
            </a:r>
            <a:r>
              <a:rPr lang="en-GB" sz="2200" dirty="0">
                <a:solidFill>
                  <a:schemeClr val="tx2"/>
                </a:solidFill>
                <a:hlinkClick r:id="rId3">
                  <a:extLst>
                    <a:ext uri="{A12FA001-AC4F-418D-AE19-62706E023703}">
                      <ahyp:hlinkClr xmlns:ahyp="http://schemas.microsoft.com/office/drawing/2018/hyperlinkcolor" val="tx"/>
                    </a:ext>
                  </a:extLst>
                </a:hlinkClick>
              </a:rPr>
              <a:t>education@geolsoc.org.uk</a:t>
            </a:r>
            <a:r>
              <a:rPr lang="en-GB" sz="2200" dirty="0">
                <a:solidFill>
                  <a:schemeClr val="tx2"/>
                </a:solidFill>
              </a:rPr>
              <a:t> </a:t>
            </a:r>
          </a:p>
          <a:p>
            <a:pPr marL="0" indent="0" algn="ctr">
              <a:buNone/>
            </a:pPr>
            <a:endParaRPr lang="en-GB" sz="2600" dirty="0"/>
          </a:p>
          <a:p>
            <a:pPr marL="0" indent="0" algn="ctr">
              <a:buNone/>
            </a:pPr>
            <a:r>
              <a:rPr lang="en-GB" sz="2600" dirty="0"/>
              <a:t>This lesson was created as part of a project funded by the </a:t>
            </a:r>
          </a:p>
          <a:p>
            <a:pPr marL="0" indent="0" algn="ctr">
              <a:buNone/>
            </a:pPr>
            <a:r>
              <a:rPr lang="en-GB" sz="2600" dirty="0"/>
              <a:t>UK Space Agency ‘Space for All’ fund</a:t>
            </a:r>
          </a:p>
        </p:txBody>
      </p:sp>
      <p:pic>
        <p:nvPicPr>
          <p:cNvPr id="7" name="Picture 6" descr="A close up of a logo&#10;&#10;Description automatically generated">
            <a:extLst>
              <a:ext uri="{FF2B5EF4-FFF2-40B4-BE49-F238E27FC236}">
                <a16:creationId xmlns:a16="http://schemas.microsoft.com/office/drawing/2014/main" id="{41490B52-171F-3ABA-6041-EC60E5995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6024" y="5445225"/>
            <a:ext cx="2664296" cy="746003"/>
          </a:xfrm>
          <a:prstGeom prst="rect">
            <a:avLst/>
          </a:prstGeom>
        </p:spPr>
      </p:pic>
    </p:spTree>
    <p:extLst>
      <p:ext uri="{BB962C8B-B14F-4D97-AF65-F5344CB8AC3E}">
        <p14:creationId xmlns:p14="http://schemas.microsoft.com/office/powerpoint/2010/main" val="780773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D746100-9F36-1455-D281-E61087BF9B40}"/>
              </a:ext>
            </a:extLst>
          </p:cNvPr>
          <p:cNvGraphicFramePr/>
          <p:nvPr>
            <p:extLst>
              <p:ext uri="{D42A27DB-BD31-4B8C-83A1-F6EECF244321}">
                <p14:modId xmlns:p14="http://schemas.microsoft.com/office/powerpoint/2010/main" val="2696014847"/>
              </p:ext>
            </p:extLst>
          </p:nvPr>
        </p:nvGraphicFramePr>
        <p:xfrm>
          <a:off x="623392" y="2204864"/>
          <a:ext cx="1080526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6C638FA-F3D9-38A2-2EF2-35D59E445A48}"/>
              </a:ext>
            </a:extLst>
          </p:cNvPr>
          <p:cNvSpPr txBox="1"/>
          <p:nvPr/>
        </p:nvSpPr>
        <p:spPr>
          <a:xfrm>
            <a:off x="24251" y="5045243"/>
            <a:ext cx="1198281" cy="1600438"/>
          </a:xfrm>
          <a:prstGeom prst="rect">
            <a:avLst/>
          </a:prstGeom>
          <a:noFill/>
        </p:spPr>
        <p:txBody>
          <a:bodyPr wrap="square" rtlCol="0">
            <a:spAutoFit/>
          </a:bodyPr>
          <a:lstStyle/>
          <a:p>
            <a:pPr algn="r"/>
            <a:r>
              <a:rPr lang="en-GB" sz="1400" dirty="0">
                <a:latin typeface="PT Sans Narrow" panose="020B0506020203020204" pitchFamily="34" charset="0"/>
              </a:rPr>
              <a:t>Statue of Selene, ancient Greek goddess of the Moon (Photo: </a:t>
            </a:r>
            <a:r>
              <a:rPr lang="en-GB" sz="1400" b="0" i="0" dirty="0" err="1">
                <a:solidFill>
                  <a:srgbClr val="241413"/>
                </a:solidFill>
                <a:effectLst/>
                <a:latin typeface="PT Sans Narrow" panose="020B0506020203020204" pitchFamily="34" charset="0"/>
              </a:rPr>
              <a:t>Musei</a:t>
            </a:r>
            <a:r>
              <a:rPr lang="en-GB" sz="1400" b="0" i="0" dirty="0">
                <a:solidFill>
                  <a:srgbClr val="241413"/>
                </a:solidFill>
                <a:effectLst/>
                <a:latin typeface="PT Sans Narrow" panose="020B0506020203020204" pitchFamily="34" charset="0"/>
              </a:rPr>
              <a:t> Capitolini</a:t>
            </a:r>
            <a:r>
              <a:rPr lang="en-GB" sz="1200" b="0" i="0" dirty="0">
                <a:solidFill>
                  <a:srgbClr val="241413"/>
                </a:solidFill>
                <a:effectLst/>
                <a:latin typeface="PT Sans Narrow" panose="020B0506020203020204" pitchFamily="34" charset="0"/>
              </a:rPr>
              <a:t>, </a:t>
            </a:r>
            <a:r>
              <a:rPr lang="en-GB" sz="1400" b="0" i="0" dirty="0">
                <a:solidFill>
                  <a:srgbClr val="241413"/>
                </a:solidFill>
                <a:effectLst/>
                <a:latin typeface="PT Sans Narrow" panose="020B0506020203020204" pitchFamily="34" charset="0"/>
              </a:rPr>
              <a:t>via</a:t>
            </a:r>
            <a:r>
              <a:rPr lang="en-GB" sz="1200" b="0" i="0" dirty="0">
                <a:solidFill>
                  <a:srgbClr val="241413"/>
                </a:solidFill>
                <a:effectLst/>
                <a:latin typeface="PT Sans Narrow" panose="020B0506020203020204" pitchFamily="34" charset="0"/>
              </a:rPr>
              <a:t> </a:t>
            </a:r>
            <a:r>
              <a:rPr lang="en-GB" sz="1400" dirty="0">
                <a:latin typeface="PT Sans Narrow" panose="020B0506020203020204" pitchFamily="34" charset="0"/>
                <a:hlinkClick r:id="rId8"/>
              </a:rPr>
              <a:t>Wikipedia</a:t>
            </a:r>
            <a:r>
              <a:rPr lang="en-GB" sz="1400" dirty="0">
                <a:latin typeface="PT Sans Narrow" panose="020B0506020203020204" pitchFamily="34" charset="0"/>
              </a:rPr>
              <a:t>)</a:t>
            </a:r>
          </a:p>
        </p:txBody>
      </p:sp>
      <p:sp>
        <p:nvSpPr>
          <p:cNvPr id="7" name="TextBox 6">
            <a:extLst>
              <a:ext uri="{FF2B5EF4-FFF2-40B4-BE49-F238E27FC236}">
                <a16:creationId xmlns:a16="http://schemas.microsoft.com/office/drawing/2014/main" id="{7E5AEE2F-6EB0-61A5-1E1C-097E9E9186AF}"/>
              </a:ext>
            </a:extLst>
          </p:cNvPr>
          <p:cNvSpPr txBox="1"/>
          <p:nvPr/>
        </p:nvSpPr>
        <p:spPr>
          <a:xfrm>
            <a:off x="3103935" y="6070654"/>
            <a:ext cx="1945897" cy="738664"/>
          </a:xfrm>
          <a:prstGeom prst="rect">
            <a:avLst/>
          </a:prstGeom>
          <a:noFill/>
        </p:spPr>
        <p:txBody>
          <a:bodyPr wrap="square" rtlCol="0">
            <a:spAutoFit/>
          </a:bodyPr>
          <a:lstStyle/>
          <a:p>
            <a:pPr algn="ctr"/>
            <a:r>
              <a:rPr lang="en-GB" sz="1400" dirty="0">
                <a:latin typeface="PT Sans Narrow" panose="020B0506020203020204" pitchFamily="34" charset="0"/>
              </a:rPr>
              <a:t>Galileo’s telescopes </a:t>
            </a:r>
          </a:p>
          <a:p>
            <a:pPr algn="ctr"/>
            <a:r>
              <a:rPr lang="en-GB" sz="1400" dirty="0">
                <a:latin typeface="PT Sans Narrow" panose="020B0506020203020204" pitchFamily="34" charset="0"/>
              </a:rPr>
              <a:t>(Photo: Museo Galileo, via </a:t>
            </a:r>
            <a:r>
              <a:rPr lang="en-GB" sz="1400" dirty="0">
                <a:latin typeface="PT Sans Narrow" panose="020B0506020203020204" pitchFamily="34" charset="0"/>
                <a:hlinkClick r:id="rId9"/>
              </a:rPr>
              <a:t>Wikipedia</a:t>
            </a:r>
            <a:r>
              <a:rPr lang="en-GB" sz="1400" dirty="0">
                <a:latin typeface="PT Sans Narrow" panose="020B0506020203020204" pitchFamily="34" charset="0"/>
              </a:rPr>
              <a:t>)</a:t>
            </a:r>
          </a:p>
        </p:txBody>
      </p:sp>
      <p:sp>
        <p:nvSpPr>
          <p:cNvPr id="8" name="TextBox 7">
            <a:extLst>
              <a:ext uri="{FF2B5EF4-FFF2-40B4-BE49-F238E27FC236}">
                <a16:creationId xmlns:a16="http://schemas.microsoft.com/office/drawing/2014/main" id="{F476AEC8-D27F-F07D-595D-59D67E7BC8C2}"/>
              </a:ext>
            </a:extLst>
          </p:cNvPr>
          <p:cNvSpPr txBox="1"/>
          <p:nvPr/>
        </p:nvSpPr>
        <p:spPr>
          <a:xfrm>
            <a:off x="4182747" y="2989653"/>
            <a:ext cx="1734169" cy="738664"/>
          </a:xfrm>
          <a:prstGeom prst="rect">
            <a:avLst/>
          </a:prstGeom>
          <a:noFill/>
        </p:spPr>
        <p:txBody>
          <a:bodyPr wrap="square" rtlCol="0">
            <a:spAutoFit/>
          </a:bodyPr>
          <a:lstStyle/>
          <a:p>
            <a:pPr algn="r"/>
            <a:r>
              <a:rPr lang="en-GB" sz="1400" dirty="0">
                <a:latin typeface="PT Sans Narrow" panose="020B0506020203020204" pitchFamily="34" charset="0"/>
              </a:rPr>
              <a:t>Model of the </a:t>
            </a:r>
          </a:p>
          <a:p>
            <a:pPr algn="r"/>
            <a:r>
              <a:rPr lang="en-GB" sz="1400" dirty="0">
                <a:latin typeface="PT Sans Narrow" panose="020B0506020203020204" pitchFamily="34" charset="0"/>
              </a:rPr>
              <a:t>Luna 1-2 spacecraft </a:t>
            </a:r>
          </a:p>
          <a:p>
            <a:pPr algn="r"/>
            <a:r>
              <a:rPr lang="en-GB" sz="1400" dirty="0">
                <a:latin typeface="PT Sans Narrow" panose="020B0506020203020204" pitchFamily="34" charset="0"/>
              </a:rPr>
              <a:t>(Photo: NASA/NSSDCA)</a:t>
            </a:r>
          </a:p>
        </p:txBody>
      </p:sp>
      <p:pic>
        <p:nvPicPr>
          <p:cNvPr id="1030" name="Picture 6" descr="Apollo 11 - Wikipedia">
            <a:extLst>
              <a:ext uri="{FF2B5EF4-FFF2-40B4-BE49-F238E27FC236}">
                <a16:creationId xmlns:a16="http://schemas.microsoft.com/office/drawing/2014/main" id="{642F71B2-3365-9DB0-9863-514542930A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65628" y="4827768"/>
            <a:ext cx="1426415" cy="143505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ECAE675-DEFB-93A8-3D15-425EABB6F256}"/>
              </a:ext>
            </a:extLst>
          </p:cNvPr>
          <p:cNvSpPr txBox="1"/>
          <p:nvPr/>
        </p:nvSpPr>
        <p:spPr>
          <a:xfrm>
            <a:off x="9611982" y="6262820"/>
            <a:ext cx="1533704" cy="523220"/>
          </a:xfrm>
          <a:prstGeom prst="rect">
            <a:avLst/>
          </a:prstGeom>
          <a:noFill/>
        </p:spPr>
        <p:txBody>
          <a:bodyPr wrap="square" rtlCol="0">
            <a:spAutoFit/>
          </a:bodyPr>
          <a:lstStyle/>
          <a:p>
            <a:pPr algn="ctr"/>
            <a:r>
              <a:rPr lang="en-GB" sz="1400" dirty="0">
                <a:latin typeface="PT Sans Narrow" panose="020B0506020203020204" pitchFamily="34" charset="0"/>
              </a:rPr>
              <a:t>Photo from Apollo 11 </a:t>
            </a:r>
          </a:p>
          <a:p>
            <a:pPr algn="ctr"/>
            <a:r>
              <a:rPr lang="en-GB" sz="1400" dirty="0">
                <a:latin typeface="PT Sans Narrow" panose="020B0506020203020204" pitchFamily="34" charset="0"/>
              </a:rPr>
              <a:t>(Photo: NASA)</a:t>
            </a:r>
          </a:p>
        </p:txBody>
      </p:sp>
      <p:pic>
        <p:nvPicPr>
          <p:cNvPr id="12" name="Picture 11" descr="A black background with white letters&#10;&#10;AI-generated content may be incorrect.">
            <a:extLst>
              <a:ext uri="{FF2B5EF4-FFF2-40B4-BE49-F238E27FC236}">
                <a16:creationId xmlns:a16="http://schemas.microsoft.com/office/drawing/2014/main" id="{5E40BC21-00F2-D5CD-4A89-64A4020277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277" y="332656"/>
            <a:ext cx="8504003" cy="1305111"/>
          </a:xfrm>
          <a:prstGeom prst="rect">
            <a:avLst/>
          </a:prstGeom>
        </p:spPr>
      </p:pic>
      <p:pic>
        <p:nvPicPr>
          <p:cNvPr id="2" name="Picture 2" descr="undefined">
            <a:extLst>
              <a:ext uri="{FF2B5EF4-FFF2-40B4-BE49-F238E27FC236}">
                <a16:creationId xmlns:a16="http://schemas.microsoft.com/office/drawing/2014/main" id="{E7DD4DB5-D5C3-4C22-7D71-72033389693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52277" y="4827768"/>
            <a:ext cx="889173" cy="17991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62F8D1C-8B93-8357-D309-1B87E0378A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03935" y="5125037"/>
            <a:ext cx="1945897" cy="9311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FE877223-7C19-2684-6ADC-28BEE3A7078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16916" y="1828047"/>
            <a:ext cx="1187669" cy="1900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483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876539-E463-F2D8-16A2-85CC803BE3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88087" y="1870134"/>
            <a:ext cx="5309235" cy="4987866"/>
          </a:xfrm>
          <a:prstGeom prst="rect">
            <a:avLst/>
          </a:prstGeom>
        </p:spPr>
      </p:pic>
      <p:grpSp>
        <p:nvGrpSpPr>
          <p:cNvPr id="16" name="Group 15">
            <a:extLst>
              <a:ext uri="{FF2B5EF4-FFF2-40B4-BE49-F238E27FC236}">
                <a16:creationId xmlns:a16="http://schemas.microsoft.com/office/drawing/2014/main" id="{EADAC09C-3F38-2502-E4B8-2265A666376E}"/>
              </a:ext>
            </a:extLst>
          </p:cNvPr>
          <p:cNvGrpSpPr/>
          <p:nvPr/>
        </p:nvGrpSpPr>
        <p:grpSpPr>
          <a:xfrm>
            <a:off x="711054" y="3356992"/>
            <a:ext cx="3862415" cy="3102610"/>
            <a:chOff x="709585" y="3196691"/>
            <a:chExt cx="3862415" cy="3102610"/>
          </a:xfrm>
        </p:grpSpPr>
        <p:sp>
          <p:nvSpPr>
            <p:cNvPr id="5" name="TextBox 4">
              <a:extLst>
                <a:ext uri="{FF2B5EF4-FFF2-40B4-BE49-F238E27FC236}">
                  <a16:creationId xmlns:a16="http://schemas.microsoft.com/office/drawing/2014/main" id="{123AB2C8-8468-0172-E762-4447F2B399AF}"/>
                </a:ext>
              </a:extLst>
            </p:cNvPr>
            <p:cNvSpPr txBox="1"/>
            <p:nvPr/>
          </p:nvSpPr>
          <p:spPr>
            <a:xfrm>
              <a:off x="1851383" y="3362851"/>
              <a:ext cx="2720617" cy="2862322"/>
            </a:xfrm>
            <a:prstGeom prst="rect">
              <a:avLst/>
            </a:prstGeom>
            <a:noFill/>
          </p:spPr>
          <p:txBody>
            <a:bodyPr wrap="none" rtlCol="0">
              <a:spAutoFit/>
            </a:bodyPr>
            <a:lstStyle/>
            <a:p>
              <a:r>
                <a:rPr lang="en-GB" sz="3600" dirty="0">
                  <a:latin typeface="PT Sans Narrow" panose="020B0506020203020204" pitchFamily="34" charset="0"/>
                </a:rPr>
                <a:t>Power</a:t>
              </a:r>
            </a:p>
            <a:p>
              <a:pPr marL="342900" indent="-342900">
                <a:buAutoNum type="arabicPeriod"/>
              </a:pPr>
              <a:endParaRPr lang="en-GB" sz="3600" dirty="0">
                <a:latin typeface="PT Sans Narrow" panose="020B0506020203020204" pitchFamily="34" charset="0"/>
              </a:endParaRPr>
            </a:p>
            <a:p>
              <a:r>
                <a:rPr lang="en-GB" sz="3600" dirty="0">
                  <a:latin typeface="PT Sans Narrow" panose="020B0506020203020204" pitchFamily="34" charset="0"/>
                </a:rPr>
                <a:t>Location</a:t>
              </a:r>
            </a:p>
            <a:p>
              <a:pPr marL="342900" indent="-342900">
                <a:buAutoNum type="arabicPeriod"/>
              </a:pPr>
              <a:endParaRPr lang="en-GB" sz="3600" dirty="0">
                <a:latin typeface="PT Sans Narrow" panose="020B0506020203020204" pitchFamily="34" charset="0"/>
              </a:endParaRPr>
            </a:p>
            <a:p>
              <a:r>
                <a:rPr lang="en-GB" sz="3600" dirty="0">
                  <a:latin typeface="PT Sans Narrow" panose="020B0506020203020204" pitchFamily="34" charset="0"/>
                </a:rPr>
                <a:t>How to build it?</a:t>
              </a:r>
            </a:p>
          </p:txBody>
        </p:sp>
        <p:pic>
          <p:nvPicPr>
            <p:cNvPr id="8" name="Graphic 7" descr="Map with pin with solid fill">
              <a:extLst>
                <a:ext uri="{FF2B5EF4-FFF2-40B4-BE49-F238E27FC236}">
                  <a16:creationId xmlns:a16="http://schemas.microsoft.com/office/drawing/2014/main" id="{2926B3B6-A934-1E23-0A13-C23F29DFA4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585" y="4230894"/>
              <a:ext cx="914400" cy="914400"/>
            </a:xfrm>
            <a:prstGeom prst="rect">
              <a:avLst/>
            </a:prstGeom>
          </p:spPr>
        </p:pic>
        <p:pic>
          <p:nvPicPr>
            <p:cNvPr id="10" name="Graphic 9" descr="Lights On with solid fill">
              <a:extLst>
                <a:ext uri="{FF2B5EF4-FFF2-40B4-BE49-F238E27FC236}">
                  <a16:creationId xmlns:a16="http://schemas.microsoft.com/office/drawing/2014/main" id="{65205239-FA7E-5801-D4D2-D67613C8F1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9585" y="3196691"/>
              <a:ext cx="914400" cy="914400"/>
            </a:xfrm>
            <a:prstGeom prst="rect">
              <a:avLst/>
            </a:prstGeom>
          </p:spPr>
        </p:pic>
        <p:pic>
          <p:nvPicPr>
            <p:cNvPr id="14" name="Graphic 13" descr="Wrench with solid fill">
              <a:extLst>
                <a:ext uri="{FF2B5EF4-FFF2-40B4-BE49-F238E27FC236}">
                  <a16:creationId xmlns:a16="http://schemas.microsoft.com/office/drawing/2014/main" id="{66E268CA-703D-BCC7-F315-3B79B55D987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9585" y="5384901"/>
              <a:ext cx="914400" cy="914400"/>
            </a:xfrm>
            <a:prstGeom prst="rect">
              <a:avLst/>
            </a:prstGeom>
          </p:spPr>
        </p:pic>
      </p:grpSp>
      <p:sp>
        <p:nvSpPr>
          <p:cNvPr id="15" name="TextBox 14">
            <a:extLst>
              <a:ext uri="{FF2B5EF4-FFF2-40B4-BE49-F238E27FC236}">
                <a16:creationId xmlns:a16="http://schemas.microsoft.com/office/drawing/2014/main" id="{D62CE553-FE7E-67C8-5BA9-6DB0EC55CB27}"/>
              </a:ext>
            </a:extLst>
          </p:cNvPr>
          <p:cNvSpPr txBox="1"/>
          <p:nvPr/>
        </p:nvSpPr>
        <p:spPr>
          <a:xfrm>
            <a:off x="553196" y="2342852"/>
            <a:ext cx="4974439" cy="646331"/>
          </a:xfrm>
          <a:prstGeom prst="rect">
            <a:avLst/>
          </a:prstGeom>
          <a:noFill/>
        </p:spPr>
        <p:txBody>
          <a:bodyPr wrap="none" rtlCol="0">
            <a:spAutoFit/>
          </a:bodyPr>
          <a:lstStyle/>
          <a:p>
            <a:r>
              <a:rPr lang="en-GB" sz="3600" dirty="0">
                <a:latin typeface="PT Sans Narrow" panose="020B0506020203020204" pitchFamily="34" charset="0"/>
              </a:rPr>
              <a:t>What do we need to consider?</a:t>
            </a:r>
          </a:p>
        </p:txBody>
      </p:sp>
      <p:pic>
        <p:nvPicPr>
          <p:cNvPr id="3" name="Picture 2" descr="A black background with white text&#10;&#10;AI-generated content may be incorrect.">
            <a:extLst>
              <a:ext uri="{FF2B5EF4-FFF2-40B4-BE49-F238E27FC236}">
                <a16:creationId xmlns:a16="http://schemas.microsoft.com/office/drawing/2014/main" id="{CBB4CC8E-0BA9-C203-4B9A-F441BFA305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28" y="309166"/>
            <a:ext cx="7706118" cy="1391642"/>
          </a:xfrm>
          <a:prstGeom prst="rect">
            <a:avLst/>
          </a:prstGeom>
        </p:spPr>
      </p:pic>
    </p:spTree>
    <p:extLst>
      <p:ext uri="{BB962C8B-B14F-4D97-AF65-F5344CB8AC3E}">
        <p14:creationId xmlns:p14="http://schemas.microsoft.com/office/powerpoint/2010/main" val="218195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B1E7D-950D-F8DD-B588-DA1889F1216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767C626-506C-2A46-7673-FDA802C0B2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88087" y="1870134"/>
            <a:ext cx="5309235" cy="4987866"/>
          </a:xfrm>
          <a:prstGeom prst="rect">
            <a:avLst/>
          </a:prstGeom>
        </p:spPr>
      </p:pic>
      <p:grpSp>
        <p:nvGrpSpPr>
          <p:cNvPr id="16" name="Group 15">
            <a:extLst>
              <a:ext uri="{FF2B5EF4-FFF2-40B4-BE49-F238E27FC236}">
                <a16:creationId xmlns:a16="http://schemas.microsoft.com/office/drawing/2014/main" id="{344B1F0F-E9DA-1355-F524-D049C6090E65}"/>
              </a:ext>
            </a:extLst>
          </p:cNvPr>
          <p:cNvGrpSpPr/>
          <p:nvPr/>
        </p:nvGrpSpPr>
        <p:grpSpPr>
          <a:xfrm>
            <a:off x="711054" y="3356992"/>
            <a:ext cx="3862415" cy="3102610"/>
            <a:chOff x="709585" y="3196691"/>
            <a:chExt cx="3862415" cy="3102610"/>
          </a:xfrm>
        </p:grpSpPr>
        <p:sp>
          <p:nvSpPr>
            <p:cNvPr id="5" name="TextBox 4">
              <a:extLst>
                <a:ext uri="{FF2B5EF4-FFF2-40B4-BE49-F238E27FC236}">
                  <a16:creationId xmlns:a16="http://schemas.microsoft.com/office/drawing/2014/main" id="{DBA67CBA-88D3-8AF1-88C8-4AFF4EA029D2}"/>
                </a:ext>
              </a:extLst>
            </p:cNvPr>
            <p:cNvSpPr txBox="1"/>
            <p:nvPr/>
          </p:nvSpPr>
          <p:spPr>
            <a:xfrm>
              <a:off x="1851383" y="3362851"/>
              <a:ext cx="2720617" cy="2862322"/>
            </a:xfrm>
            <a:prstGeom prst="rect">
              <a:avLst/>
            </a:prstGeom>
            <a:noFill/>
          </p:spPr>
          <p:txBody>
            <a:bodyPr wrap="none" rtlCol="0">
              <a:spAutoFit/>
            </a:bodyPr>
            <a:lstStyle/>
            <a:p>
              <a:r>
                <a:rPr lang="en-GB" sz="3600" dirty="0">
                  <a:latin typeface="PT Sans Narrow" panose="020B0506020203020204" pitchFamily="34" charset="0"/>
                </a:rPr>
                <a:t>Power</a:t>
              </a:r>
            </a:p>
            <a:p>
              <a:pPr marL="342900" indent="-342900">
                <a:buAutoNum type="arabicPeriod"/>
              </a:pPr>
              <a:endParaRPr lang="en-GB" sz="3600" dirty="0">
                <a:latin typeface="PT Sans Narrow" panose="020B0506020203020204" pitchFamily="34" charset="0"/>
              </a:endParaRPr>
            </a:p>
            <a:p>
              <a:r>
                <a:rPr lang="en-GB" sz="3600" dirty="0">
                  <a:latin typeface="PT Sans Narrow" panose="020B0506020203020204" pitchFamily="34" charset="0"/>
                </a:rPr>
                <a:t>Location</a:t>
              </a:r>
            </a:p>
            <a:p>
              <a:pPr marL="342900" indent="-342900">
                <a:buAutoNum type="arabicPeriod"/>
              </a:pPr>
              <a:endParaRPr lang="en-GB" sz="3600" dirty="0">
                <a:latin typeface="PT Sans Narrow" panose="020B0506020203020204" pitchFamily="34" charset="0"/>
              </a:endParaRPr>
            </a:p>
            <a:p>
              <a:r>
                <a:rPr lang="en-GB" sz="3600" dirty="0">
                  <a:latin typeface="PT Sans Narrow" panose="020B0506020203020204" pitchFamily="34" charset="0"/>
                </a:rPr>
                <a:t>How to build it?</a:t>
              </a:r>
            </a:p>
          </p:txBody>
        </p:sp>
        <p:pic>
          <p:nvPicPr>
            <p:cNvPr id="8" name="Graphic 7" descr="Map with pin with solid fill">
              <a:extLst>
                <a:ext uri="{FF2B5EF4-FFF2-40B4-BE49-F238E27FC236}">
                  <a16:creationId xmlns:a16="http://schemas.microsoft.com/office/drawing/2014/main" id="{02F38227-5EAE-E2D4-F83C-027E849806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585" y="4230894"/>
              <a:ext cx="914400" cy="914400"/>
            </a:xfrm>
            <a:prstGeom prst="rect">
              <a:avLst/>
            </a:prstGeom>
          </p:spPr>
        </p:pic>
        <p:pic>
          <p:nvPicPr>
            <p:cNvPr id="10" name="Graphic 9" descr="Lights On with solid fill">
              <a:extLst>
                <a:ext uri="{FF2B5EF4-FFF2-40B4-BE49-F238E27FC236}">
                  <a16:creationId xmlns:a16="http://schemas.microsoft.com/office/drawing/2014/main" id="{98CFDC9D-EA4E-05C4-C0CB-7870367E47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9585" y="3196691"/>
              <a:ext cx="914400" cy="914400"/>
            </a:xfrm>
            <a:prstGeom prst="rect">
              <a:avLst/>
            </a:prstGeom>
          </p:spPr>
        </p:pic>
        <p:pic>
          <p:nvPicPr>
            <p:cNvPr id="14" name="Graphic 13" descr="Wrench with solid fill">
              <a:extLst>
                <a:ext uri="{FF2B5EF4-FFF2-40B4-BE49-F238E27FC236}">
                  <a16:creationId xmlns:a16="http://schemas.microsoft.com/office/drawing/2014/main" id="{24EDFA4B-B3C9-F1F9-B048-B8805A58CB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9585" y="5384901"/>
              <a:ext cx="914400" cy="914400"/>
            </a:xfrm>
            <a:prstGeom prst="rect">
              <a:avLst/>
            </a:prstGeom>
          </p:spPr>
        </p:pic>
      </p:grpSp>
      <p:sp>
        <p:nvSpPr>
          <p:cNvPr id="15" name="TextBox 14">
            <a:extLst>
              <a:ext uri="{FF2B5EF4-FFF2-40B4-BE49-F238E27FC236}">
                <a16:creationId xmlns:a16="http://schemas.microsoft.com/office/drawing/2014/main" id="{FFDC0378-958B-F143-9767-3A7CBA4521A8}"/>
              </a:ext>
            </a:extLst>
          </p:cNvPr>
          <p:cNvSpPr txBox="1"/>
          <p:nvPr/>
        </p:nvSpPr>
        <p:spPr>
          <a:xfrm>
            <a:off x="553196" y="2342852"/>
            <a:ext cx="4974439" cy="646331"/>
          </a:xfrm>
          <a:prstGeom prst="rect">
            <a:avLst/>
          </a:prstGeom>
          <a:noFill/>
        </p:spPr>
        <p:txBody>
          <a:bodyPr wrap="none" rtlCol="0">
            <a:spAutoFit/>
          </a:bodyPr>
          <a:lstStyle/>
          <a:p>
            <a:r>
              <a:rPr lang="en-GB" sz="3600" dirty="0">
                <a:latin typeface="PT Sans Narrow" panose="020B0506020203020204" pitchFamily="34" charset="0"/>
              </a:rPr>
              <a:t>What do we need to consider?</a:t>
            </a:r>
          </a:p>
        </p:txBody>
      </p:sp>
      <p:pic>
        <p:nvPicPr>
          <p:cNvPr id="3" name="Picture 2" descr="A black background with white text&#10;&#10;AI-generated content may be incorrect.">
            <a:extLst>
              <a:ext uri="{FF2B5EF4-FFF2-40B4-BE49-F238E27FC236}">
                <a16:creationId xmlns:a16="http://schemas.microsoft.com/office/drawing/2014/main" id="{46226CDB-5645-0BBB-3FCB-9C12FF9CF3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28" y="309166"/>
            <a:ext cx="7706118" cy="1391642"/>
          </a:xfrm>
          <a:prstGeom prst="rect">
            <a:avLst/>
          </a:prstGeom>
        </p:spPr>
      </p:pic>
      <p:sp>
        <p:nvSpPr>
          <p:cNvPr id="2" name="Rectangle 1">
            <a:extLst>
              <a:ext uri="{FF2B5EF4-FFF2-40B4-BE49-F238E27FC236}">
                <a16:creationId xmlns:a16="http://schemas.microsoft.com/office/drawing/2014/main" id="{34FDA68B-3167-FB07-461E-FBDAC477D703}"/>
              </a:ext>
            </a:extLst>
          </p:cNvPr>
          <p:cNvSpPr/>
          <p:nvPr/>
        </p:nvSpPr>
        <p:spPr>
          <a:xfrm>
            <a:off x="553196" y="3166120"/>
            <a:ext cx="2940153" cy="1296144"/>
          </a:xfrm>
          <a:prstGeom prst="rect">
            <a:avLst/>
          </a:prstGeom>
          <a:noFill/>
          <a:ln>
            <a:solidFill>
              <a:srgbClr val="7677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287132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view of bridge and Hoover Dam over river">
            <a:extLst>
              <a:ext uri="{FF2B5EF4-FFF2-40B4-BE49-F238E27FC236}">
                <a16:creationId xmlns:a16="http://schemas.microsoft.com/office/drawing/2014/main" id="{607CA9D0-D72B-3447-1A57-152040072B44}"/>
              </a:ext>
            </a:extLst>
          </p:cNvPr>
          <p:cNvPicPr>
            <a:picLocks noChangeAspect="1"/>
          </p:cNvPicPr>
          <p:nvPr/>
        </p:nvPicPr>
        <p:blipFill>
          <a:blip r:embed="rId3">
            <a:extLst>
              <a:ext uri="{28A0092B-C50C-407E-A947-70E740481C1C}">
                <a14:useLocalDpi xmlns:a14="http://schemas.microsoft.com/office/drawing/2010/main" val="0"/>
              </a:ext>
            </a:extLst>
          </a:blip>
          <a:srcRect l="24999" t="1361" r="12514" b="13791"/>
          <a:stretch/>
        </p:blipFill>
        <p:spPr>
          <a:xfrm>
            <a:off x="2578142" y="4536938"/>
            <a:ext cx="2633362" cy="2011354"/>
          </a:xfrm>
          <a:prstGeom prst="rect">
            <a:avLst/>
          </a:prstGeom>
        </p:spPr>
      </p:pic>
      <p:pic>
        <p:nvPicPr>
          <p:cNvPr id="7" name="Picture 6" descr="Fumes from a powerplant chimney">
            <a:extLst>
              <a:ext uri="{FF2B5EF4-FFF2-40B4-BE49-F238E27FC236}">
                <a16:creationId xmlns:a16="http://schemas.microsoft.com/office/drawing/2014/main" id="{F750BF91-3531-897A-FAD1-8B870188D376}"/>
              </a:ext>
            </a:extLst>
          </p:cNvPr>
          <p:cNvPicPr>
            <a:picLocks noChangeAspect="1"/>
          </p:cNvPicPr>
          <p:nvPr/>
        </p:nvPicPr>
        <p:blipFill>
          <a:blip r:embed="rId4">
            <a:extLst>
              <a:ext uri="{28A0092B-C50C-407E-A947-70E740481C1C}">
                <a14:useLocalDpi xmlns:a14="http://schemas.microsoft.com/office/drawing/2010/main" val="0"/>
              </a:ext>
            </a:extLst>
          </a:blip>
          <a:srcRect r="19277"/>
          <a:stretch/>
        </p:blipFill>
        <p:spPr>
          <a:xfrm>
            <a:off x="2572564" y="2164044"/>
            <a:ext cx="2638940" cy="2204762"/>
          </a:xfrm>
          <a:prstGeom prst="rect">
            <a:avLst/>
          </a:prstGeom>
        </p:spPr>
      </p:pic>
      <p:pic>
        <p:nvPicPr>
          <p:cNvPr id="11" name="Picture 10" descr="Solar panels in field">
            <a:extLst>
              <a:ext uri="{FF2B5EF4-FFF2-40B4-BE49-F238E27FC236}">
                <a16:creationId xmlns:a16="http://schemas.microsoft.com/office/drawing/2014/main" id="{E65E4B6B-ABE6-ACA0-9FDA-0FFFFE7759B5}"/>
              </a:ext>
            </a:extLst>
          </p:cNvPr>
          <p:cNvPicPr>
            <a:picLocks noChangeAspect="1"/>
          </p:cNvPicPr>
          <p:nvPr/>
        </p:nvPicPr>
        <p:blipFill>
          <a:blip r:embed="rId5">
            <a:extLst>
              <a:ext uri="{28A0092B-C50C-407E-A947-70E740481C1C}">
                <a14:useLocalDpi xmlns:a14="http://schemas.microsoft.com/office/drawing/2010/main" val="0"/>
              </a:ext>
            </a:extLst>
          </a:blip>
          <a:srcRect b="3181"/>
          <a:stretch/>
        </p:blipFill>
        <p:spPr>
          <a:xfrm>
            <a:off x="6119886" y="4536938"/>
            <a:ext cx="3116186" cy="2011354"/>
          </a:xfrm>
          <a:prstGeom prst="rect">
            <a:avLst/>
          </a:prstGeom>
        </p:spPr>
      </p:pic>
      <p:pic>
        <p:nvPicPr>
          <p:cNvPr id="13" name="Picture 12" descr="Wind turbines in a field">
            <a:extLst>
              <a:ext uri="{FF2B5EF4-FFF2-40B4-BE49-F238E27FC236}">
                <a16:creationId xmlns:a16="http://schemas.microsoft.com/office/drawing/2014/main" id="{36DAC72C-6218-629A-0FE2-DAC37B5EEB51}"/>
              </a:ext>
            </a:extLst>
          </p:cNvPr>
          <p:cNvPicPr>
            <a:picLocks noChangeAspect="1"/>
          </p:cNvPicPr>
          <p:nvPr/>
        </p:nvPicPr>
        <p:blipFill>
          <a:blip r:embed="rId6">
            <a:extLst>
              <a:ext uri="{28A0092B-C50C-407E-A947-70E740481C1C}">
                <a14:useLocalDpi xmlns:a14="http://schemas.microsoft.com/office/drawing/2010/main" val="0"/>
              </a:ext>
            </a:extLst>
          </a:blip>
          <a:srcRect r="5786"/>
          <a:stretch/>
        </p:blipFill>
        <p:spPr>
          <a:xfrm>
            <a:off x="6119886" y="2161750"/>
            <a:ext cx="3116186" cy="2204762"/>
          </a:xfrm>
          <a:prstGeom prst="rect">
            <a:avLst/>
          </a:prstGeom>
        </p:spPr>
      </p:pic>
      <p:sp>
        <p:nvSpPr>
          <p:cNvPr id="14" name="Multiplication Sign 13">
            <a:extLst>
              <a:ext uri="{FF2B5EF4-FFF2-40B4-BE49-F238E27FC236}">
                <a16:creationId xmlns:a16="http://schemas.microsoft.com/office/drawing/2014/main" id="{F452C30B-A29E-55CF-1305-231FEA5AB37E}"/>
              </a:ext>
            </a:extLst>
          </p:cNvPr>
          <p:cNvSpPr/>
          <p:nvPr/>
        </p:nvSpPr>
        <p:spPr>
          <a:xfrm>
            <a:off x="2399706" y="1844824"/>
            <a:ext cx="2952328" cy="2952328"/>
          </a:xfrm>
          <a:prstGeom prst="mathMultiply">
            <a:avLst>
              <a:gd name="adj1" fmla="val 4997"/>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Multiplication Sign 14">
            <a:extLst>
              <a:ext uri="{FF2B5EF4-FFF2-40B4-BE49-F238E27FC236}">
                <a16:creationId xmlns:a16="http://schemas.microsoft.com/office/drawing/2014/main" id="{4EFA567E-9D5B-D89A-AE24-40042A04CA3E}"/>
              </a:ext>
            </a:extLst>
          </p:cNvPr>
          <p:cNvSpPr/>
          <p:nvPr/>
        </p:nvSpPr>
        <p:spPr>
          <a:xfrm>
            <a:off x="6201815" y="1844824"/>
            <a:ext cx="2952328" cy="2952328"/>
          </a:xfrm>
          <a:prstGeom prst="mathMultiply">
            <a:avLst>
              <a:gd name="adj1" fmla="val 4997"/>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Multiplication Sign 15">
            <a:extLst>
              <a:ext uri="{FF2B5EF4-FFF2-40B4-BE49-F238E27FC236}">
                <a16:creationId xmlns:a16="http://schemas.microsoft.com/office/drawing/2014/main" id="{E73F92CD-7A42-103C-664F-30B43C0BBC86}"/>
              </a:ext>
            </a:extLst>
          </p:cNvPr>
          <p:cNvSpPr/>
          <p:nvPr/>
        </p:nvSpPr>
        <p:spPr>
          <a:xfrm>
            <a:off x="2415870" y="4125421"/>
            <a:ext cx="2952328" cy="2952328"/>
          </a:xfrm>
          <a:prstGeom prst="mathMultiply">
            <a:avLst>
              <a:gd name="adj1" fmla="val 4997"/>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white text on a black background&#10;&#10;AI-generated content may be incorrect.">
            <a:extLst>
              <a:ext uri="{FF2B5EF4-FFF2-40B4-BE49-F238E27FC236}">
                <a16:creationId xmlns:a16="http://schemas.microsoft.com/office/drawing/2014/main" id="{A8E89C64-0A45-6F83-E917-22AB6EF5A1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336" y="368896"/>
            <a:ext cx="8504003" cy="1305111"/>
          </a:xfrm>
          <a:prstGeom prst="rect">
            <a:avLst/>
          </a:prstGeom>
        </p:spPr>
      </p:pic>
    </p:spTree>
    <p:extLst>
      <p:ext uri="{BB962C8B-B14F-4D97-AF65-F5344CB8AC3E}">
        <p14:creationId xmlns:p14="http://schemas.microsoft.com/office/powerpoint/2010/main" val="194884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28B17-FEB1-CE32-DEBB-C35771AEF2B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8E2C348-6CB1-1333-9C8A-FB5DEE2925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88087" y="1870134"/>
            <a:ext cx="5309235" cy="4987866"/>
          </a:xfrm>
          <a:prstGeom prst="rect">
            <a:avLst/>
          </a:prstGeom>
        </p:spPr>
      </p:pic>
      <p:grpSp>
        <p:nvGrpSpPr>
          <p:cNvPr id="16" name="Group 15">
            <a:extLst>
              <a:ext uri="{FF2B5EF4-FFF2-40B4-BE49-F238E27FC236}">
                <a16:creationId xmlns:a16="http://schemas.microsoft.com/office/drawing/2014/main" id="{1ED1247D-4974-2A83-641F-E08BDA77FFC5}"/>
              </a:ext>
            </a:extLst>
          </p:cNvPr>
          <p:cNvGrpSpPr/>
          <p:nvPr/>
        </p:nvGrpSpPr>
        <p:grpSpPr>
          <a:xfrm>
            <a:off x="711054" y="3356992"/>
            <a:ext cx="3862415" cy="3102610"/>
            <a:chOff x="709585" y="3196691"/>
            <a:chExt cx="3862415" cy="3102610"/>
          </a:xfrm>
        </p:grpSpPr>
        <p:sp>
          <p:nvSpPr>
            <p:cNvPr id="5" name="TextBox 4">
              <a:extLst>
                <a:ext uri="{FF2B5EF4-FFF2-40B4-BE49-F238E27FC236}">
                  <a16:creationId xmlns:a16="http://schemas.microsoft.com/office/drawing/2014/main" id="{03529445-44B7-975F-3031-C49FA21B74ED}"/>
                </a:ext>
              </a:extLst>
            </p:cNvPr>
            <p:cNvSpPr txBox="1"/>
            <p:nvPr/>
          </p:nvSpPr>
          <p:spPr>
            <a:xfrm>
              <a:off x="1851383" y="3362851"/>
              <a:ext cx="2720617" cy="2862322"/>
            </a:xfrm>
            <a:prstGeom prst="rect">
              <a:avLst/>
            </a:prstGeom>
            <a:noFill/>
          </p:spPr>
          <p:txBody>
            <a:bodyPr wrap="none" rtlCol="0">
              <a:spAutoFit/>
            </a:bodyPr>
            <a:lstStyle/>
            <a:p>
              <a:r>
                <a:rPr lang="en-GB" sz="3600" dirty="0">
                  <a:latin typeface="PT Sans Narrow" panose="020B0506020203020204" pitchFamily="34" charset="0"/>
                </a:rPr>
                <a:t>Power</a:t>
              </a:r>
            </a:p>
            <a:p>
              <a:pPr marL="342900" indent="-342900">
                <a:buAutoNum type="arabicPeriod"/>
              </a:pPr>
              <a:endParaRPr lang="en-GB" sz="3600" dirty="0">
                <a:latin typeface="PT Sans Narrow" panose="020B0506020203020204" pitchFamily="34" charset="0"/>
              </a:endParaRPr>
            </a:p>
            <a:p>
              <a:r>
                <a:rPr lang="en-GB" sz="3600" dirty="0">
                  <a:latin typeface="PT Sans Narrow" panose="020B0506020203020204" pitchFamily="34" charset="0"/>
                </a:rPr>
                <a:t>Location</a:t>
              </a:r>
            </a:p>
            <a:p>
              <a:pPr marL="342900" indent="-342900">
                <a:buAutoNum type="arabicPeriod"/>
              </a:pPr>
              <a:endParaRPr lang="en-GB" sz="3600" dirty="0">
                <a:latin typeface="PT Sans Narrow" panose="020B0506020203020204" pitchFamily="34" charset="0"/>
              </a:endParaRPr>
            </a:p>
            <a:p>
              <a:r>
                <a:rPr lang="en-GB" sz="3600" dirty="0">
                  <a:latin typeface="PT Sans Narrow" panose="020B0506020203020204" pitchFamily="34" charset="0"/>
                </a:rPr>
                <a:t>How to build it?</a:t>
              </a:r>
            </a:p>
          </p:txBody>
        </p:sp>
        <p:pic>
          <p:nvPicPr>
            <p:cNvPr id="8" name="Graphic 7" descr="Map with pin with solid fill">
              <a:extLst>
                <a:ext uri="{FF2B5EF4-FFF2-40B4-BE49-F238E27FC236}">
                  <a16:creationId xmlns:a16="http://schemas.microsoft.com/office/drawing/2014/main" id="{60D9DED3-4848-9A43-4AB4-E05C1069C5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585" y="4230894"/>
              <a:ext cx="914400" cy="914400"/>
            </a:xfrm>
            <a:prstGeom prst="rect">
              <a:avLst/>
            </a:prstGeom>
          </p:spPr>
        </p:pic>
        <p:pic>
          <p:nvPicPr>
            <p:cNvPr id="10" name="Graphic 9" descr="Lights On with solid fill">
              <a:extLst>
                <a:ext uri="{FF2B5EF4-FFF2-40B4-BE49-F238E27FC236}">
                  <a16:creationId xmlns:a16="http://schemas.microsoft.com/office/drawing/2014/main" id="{10E615BC-CF06-F6CB-68EE-05A727B770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9585" y="3196691"/>
              <a:ext cx="914400" cy="914400"/>
            </a:xfrm>
            <a:prstGeom prst="rect">
              <a:avLst/>
            </a:prstGeom>
          </p:spPr>
        </p:pic>
        <p:pic>
          <p:nvPicPr>
            <p:cNvPr id="14" name="Graphic 13" descr="Wrench with solid fill">
              <a:extLst>
                <a:ext uri="{FF2B5EF4-FFF2-40B4-BE49-F238E27FC236}">
                  <a16:creationId xmlns:a16="http://schemas.microsoft.com/office/drawing/2014/main" id="{4F1B109D-FE14-6A43-F63C-AE771AD587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9585" y="5384901"/>
              <a:ext cx="914400" cy="914400"/>
            </a:xfrm>
            <a:prstGeom prst="rect">
              <a:avLst/>
            </a:prstGeom>
          </p:spPr>
        </p:pic>
      </p:grpSp>
      <p:sp>
        <p:nvSpPr>
          <p:cNvPr id="15" name="TextBox 14">
            <a:extLst>
              <a:ext uri="{FF2B5EF4-FFF2-40B4-BE49-F238E27FC236}">
                <a16:creationId xmlns:a16="http://schemas.microsoft.com/office/drawing/2014/main" id="{2D0F27AA-F5D1-7A33-E79C-C01AE335EFC5}"/>
              </a:ext>
            </a:extLst>
          </p:cNvPr>
          <p:cNvSpPr txBox="1"/>
          <p:nvPr/>
        </p:nvSpPr>
        <p:spPr>
          <a:xfrm>
            <a:off x="553196" y="2342852"/>
            <a:ext cx="4974439" cy="646331"/>
          </a:xfrm>
          <a:prstGeom prst="rect">
            <a:avLst/>
          </a:prstGeom>
          <a:noFill/>
        </p:spPr>
        <p:txBody>
          <a:bodyPr wrap="none" rtlCol="0">
            <a:spAutoFit/>
          </a:bodyPr>
          <a:lstStyle/>
          <a:p>
            <a:r>
              <a:rPr lang="en-GB" sz="3600" dirty="0">
                <a:latin typeface="PT Sans Narrow" panose="020B0506020203020204" pitchFamily="34" charset="0"/>
              </a:rPr>
              <a:t>What do we need to consider?</a:t>
            </a:r>
          </a:p>
        </p:txBody>
      </p:sp>
      <p:pic>
        <p:nvPicPr>
          <p:cNvPr id="3" name="Picture 2" descr="A black background with white text&#10;&#10;AI-generated content may be incorrect.">
            <a:extLst>
              <a:ext uri="{FF2B5EF4-FFF2-40B4-BE49-F238E27FC236}">
                <a16:creationId xmlns:a16="http://schemas.microsoft.com/office/drawing/2014/main" id="{946FF176-87D4-4675-C8D1-73D1B2F480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28" y="309166"/>
            <a:ext cx="7706118" cy="1391642"/>
          </a:xfrm>
          <a:prstGeom prst="rect">
            <a:avLst/>
          </a:prstGeom>
        </p:spPr>
      </p:pic>
      <p:sp>
        <p:nvSpPr>
          <p:cNvPr id="2" name="Rectangle 1">
            <a:extLst>
              <a:ext uri="{FF2B5EF4-FFF2-40B4-BE49-F238E27FC236}">
                <a16:creationId xmlns:a16="http://schemas.microsoft.com/office/drawing/2014/main" id="{83C56E39-CC8E-0570-02E7-ED9C3E480982}"/>
              </a:ext>
            </a:extLst>
          </p:cNvPr>
          <p:cNvSpPr/>
          <p:nvPr/>
        </p:nvSpPr>
        <p:spPr>
          <a:xfrm>
            <a:off x="563559" y="4391195"/>
            <a:ext cx="2940153" cy="1054030"/>
          </a:xfrm>
          <a:prstGeom prst="rect">
            <a:avLst/>
          </a:prstGeom>
          <a:noFill/>
          <a:ln>
            <a:solidFill>
              <a:srgbClr val="7677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15523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0568B0-B00F-A924-1DED-B96F5EB68CA2}"/>
              </a:ext>
            </a:extLst>
          </p:cNvPr>
          <p:cNvSpPr>
            <a:spLocks noGrp="1"/>
          </p:cNvSpPr>
          <p:nvPr>
            <p:ph idx="1"/>
          </p:nvPr>
        </p:nvSpPr>
        <p:spPr>
          <a:xfrm>
            <a:off x="335360" y="2492896"/>
            <a:ext cx="2769535" cy="2245052"/>
          </a:xfrm>
        </p:spPr>
        <p:txBody>
          <a:bodyPr>
            <a:noAutofit/>
          </a:bodyPr>
          <a:lstStyle/>
          <a:p>
            <a:pPr marL="0" indent="0">
              <a:buNone/>
            </a:pPr>
            <a:r>
              <a:rPr lang="en-GB" sz="3600" dirty="0"/>
              <a:t>Which part of the Moon receives the most sunshine?</a:t>
            </a:r>
          </a:p>
        </p:txBody>
      </p:sp>
      <p:pic>
        <p:nvPicPr>
          <p:cNvPr id="4" name="Online Media 3" title="WHY does The MOON Spin?">
            <a:hlinkClick r:id="" action="ppaction://media"/>
            <a:extLst>
              <a:ext uri="{FF2B5EF4-FFF2-40B4-BE49-F238E27FC236}">
                <a16:creationId xmlns:a16="http://schemas.microsoft.com/office/drawing/2014/main" id="{D840E806-E525-A217-3212-7251F0C6F682}"/>
              </a:ext>
            </a:extLst>
          </p:cNvPr>
          <p:cNvPicPr>
            <a:picLocks noRot="1" noChangeAspect="1"/>
          </p:cNvPicPr>
          <p:nvPr>
            <a:videoFile r:link="rId1"/>
          </p:nvPr>
        </p:nvPicPr>
        <p:blipFill>
          <a:blip r:embed="rId4"/>
          <a:stretch>
            <a:fillRect/>
          </a:stretch>
        </p:blipFill>
        <p:spPr>
          <a:xfrm>
            <a:off x="3935760" y="2098251"/>
            <a:ext cx="7686600" cy="4342395"/>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F9A588EC-16C5-C1F3-F953-D36192491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36" y="359694"/>
            <a:ext cx="6622537" cy="1305111"/>
          </a:xfrm>
          <a:prstGeom prst="rect">
            <a:avLst/>
          </a:prstGeom>
        </p:spPr>
      </p:pic>
    </p:spTree>
    <p:extLst>
      <p:ext uri="{BB962C8B-B14F-4D97-AF65-F5344CB8AC3E}">
        <p14:creationId xmlns:p14="http://schemas.microsoft.com/office/powerpoint/2010/main" val="45835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A1CC1-23CF-9FE6-EA04-D4655228467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4E85A6D-660D-7454-C60F-FD96D01686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88087" y="1870134"/>
            <a:ext cx="5309235" cy="4987866"/>
          </a:xfrm>
          <a:prstGeom prst="rect">
            <a:avLst/>
          </a:prstGeom>
        </p:spPr>
      </p:pic>
      <p:grpSp>
        <p:nvGrpSpPr>
          <p:cNvPr id="16" name="Group 15">
            <a:extLst>
              <a:ext uri="{FF2B5EF4-FFF2-40B4-BE49-F238E27FC236}">
                <a16:creationId xmlns:a16="http://schemas.microsoft.com/office/drawing/2014/main" id="{F3700F8B-9701-44E8-A1E3-239EC8DCFC35}"/>
              </a:ext>
            </a:extLst>
          </p:cNvPr>
          <p:cNvGrpSpPr/>
          <p:nvPr/>
        </p:nvGrpSpPr>
        <p:grpSpPr>
          <a:xfrm>
            <a:off x="711054" y="3356992"/>
            <a:ext cx="3862415" cy="3102610"/>
            <a:chOff x="709585" y="3196691"/>
            <a:chExt cx="3862415" cy="3102610"/>
          </a:xfrm>
        </p:grpSpPr>
        <p:sp>
          <p:nvSpPr>
            <p:cNvPr id="5" name="TextBox 4">
              <a:extLst>
                <a:ext uri="{FF2B5EF4-FFF2-40B4-BE49-F238E27FC236}">
                  <a16:creationId xmlns:a16="http://schemas.microsoft.com/office/drawing/2014/main" id="{9C631F0C-6A61-FE77-7B58-DB14B4FF359F}"/>
                </a:ext>
              </a:extLst>
            </p:cNvPr>
            <p:cNvSpPr txBox="1"/>
            <p:nvPr/>
          </p:nvSpPr>
          <p:spPr>
            <a:xfrm>
              <a:off x="1851383" y="3362851"/>
              <a:ext cx="2720617" cy="2862322"/>
            </a:xfrm>
            <a:prstGeom prst="rect">
              <a:avLst/>
            </a:prstGeom>
            <a:noFill/>
          </p:spPr>
          <p:txBody>
            <a:bodyPr wrap="none" rtlCol="0">
              <a:spAutoFit/>
            </a:bodyPr>
            <a:lstStyle/>
            <a:p>
              <a:r>
                <a:rPr lang="en-GB" sz="3600" dirty="0">
                  <a:latin typeface="PT Sans Narrow" panose="020B0506020203020204" pitchFamily="34" charset="0"/>
                </a:rPr>
                <a:t>Power</a:t>
              </a:r>
            </a:p>
            <a:p>
              <a:pPr marL="342900" indent="-342900">
                <a:buAutoNum type="arabicPeriod"/>
              </a:pPr>
              <a:endParaRPr lang="en-GB" sz="3600" dirty="0">
                <a:latin typeface="PT Sans Narrow" panose="020B0506020203020204" pitchFamily="34" charset="0"/>
              </a:endParaRPr>
            </a:p>
            <a:p>
              <a:r>
                <a:rPr lang="en-GB" sz="3600" dirty="0">
                  <a:latin typeface="PT Sans Narrow" panose="020B0506020203020204" pitchFamily="34" charset="0"/>
                </a:rPr>
                <a:t>Location</a:t>
              </a:r>
            </a:p>
            <a:p>
              <a:pPr marL="342900" indent="-342900">
                <a:buAutoNum type="arabicPeriod"/>
              </a:pPr>
              <a:endParaRPr lang="en-GB" sz="3600" dirty="0">
                <a:latin typeface="PT Sans Narrow" panose="020B0506020203020204" pitchFamily="34" charset="0"/>
              </a:endParaRPr>
            </a:p>
            <a:p>
              <a:r>
                <a:rPr lang="en-GB" sz="3600" dirty="0">
                  <a:latin typeface="PT Sans Narrow" panose="020B0506020203020204" pitchFamily="34" charset="0"/>
                </a:rPr>
                <a:t>How to build it?</a:t>
              </a:r>
            </a:p>
          </p:txBody>
        </p:sp>
        <p:pic>
          <p:nvPicPr>
            <p:cNvPr id="8" name="Graphic 7" descr="Map with pin with solid fill">
              <a:extLst>
                <a:ext uri="{FF2B5EF4-FFF2-40B4-BE49-F238E27FC236}">
                  <a16:creationId xmlns:a16="http://schemas.microsoft.com/office/drawing/2014/main" id="{74BCD684-1020-0A40-E09E-D739BE7317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585" y="4230894"/>
              <a:ext cx="914400" cy="914400"/>
            </a:xfrm>
            <a:prstGeom prst="rect">
              <a:avLst/>
            </a:prstGeom>
          </p:spPr>
        </p:pic>
        <p:pic>
          <p:nvPicPr>
            <p:cNvPr id="10" name="Graphic 9" descr="Lights On with solid fill">
              <a:extLst>
                <a:ext uri="{FF2B5EF4-FFF2-40B4-BE49-F238E27FC236}">
                  <a16:creationId xmlns:a16="http://schemas.microsoft.com/office/drawing/2014/main" id="{EF13B665-FBD7-60F3-F509-4E7BDCFB2D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9585" y="3196691"/>
              <a:ext cx="914400" cy="914400"/>
            </a:xfrm>
            <a:prstGeom prst="rect">
              <a:avLst/>
            </a:prstGeom>
          </p:spPr>
        </p:pic>
        <p:pic>
          <p:nvPicPr>
            <p:cNvPr id="14" name="Graphic 13" descr="Wrench with solid fill">
              <a:extLst>
                <a:ext uri="{FF2B5EF4-FFF2-40B4-BE49-F238E27FC236}">
                  <a16:creationId xmlns:a16="http://schemas.microsoft.com/office/drawing/2014/main" id="{F70EC333-8708-9CB9-27E0-5073CCE10A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9585" y="5384901"/>
              <a:ext cx="914400" cy="914400"/>
            </a:xfrm>
            <a:prstGeom prst="rect">
              <a:avLst/>
            </a:prstGeom>
          </p:spPr>
        </p:pic>
      </p:grpSp>
      <p:sp>
        <p:nvSpPr>
          <p:cNvPr id="15" name="TextBox 14">
            <a:extLst>
              <a:ext uri="{FF2B5EF4-FFF2-40B4-BE49-F238E27FC236}">
                <a16:creationId xmlns:a16="http://schemas.microsoft.com/office/drawing/2014/main" id="{E2863C41-0818-E98C-DED1-E723101E22CC}"/>
              </a:ext>
            </a:extLst>
          </p:cNvPr>
          <p:cNvSpPr txBox="1"/>
          <p:nvPr/>
        </p:nvSpPr>
        <p:spPr>
          <a:xfrm>
            <a:off x="553196" y="2342852"/>
            <a:ext cx="4974439" cy="646331"/>
          </a:xfrm>
          <a:prstGeom prst="rect">
            <a:avLst/>
          </a:prstGeom>
          <a:noFill/>
        </p:spPr>
        <p:txBody>
          <a:bodyPr wrap="none" rtlCol="0">
            <a:spAutoFit/>
          </a:bodyPr>
          <a:lstStyle/>
          <a:p>
            <a:r>
              <a:rPr lang="en-GB" sz="3600" dirty="0">
                <a:latin typeface="PT Sans Narrow" panose="020B0506020203020204" pitchFamily="34" charset="0"/>
              </a:rPr>
              <a:t>What do we need to consider?</a:t>
            </a:r>
          </a:p>
        </p:txBody>
      </p:sp>
      <p:pic>
        <p:nvPicPr>
          <p:cNvPr id="3" name="Picture 2" descr="A black background with white text&#10;&#10;AI-generated content may be incorrect.">
            <a:extLst>
              <a:ext uri="{FF2B5EF4-FFF2-40B4-BE49-F238E27FC236}">
                <a16:creationId xmlns:a16="http://schemas.microsoft.com/office/drawing/2014/main" id="{E12F7AD7-2A47-52B9-D459-B13D2B4C5C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28" y="309166"/>
            <a:ext cx="7706118" cy="1391642"/>
          </a:xfrm>
          <a:prstGeom prst="rect">
            <a:avLst/>
          </a:prstGeom>
        </p:spPr>
      </p:pic>
      <p:sp>
        <p:nvSpPr>
          <p:cNvPr id="2" name="Rectangle 1">
            <a:extLst>
              <a:ext uri="{FF2B5EF4-FFF2-40B4-BE49-F238E27FC236}">
                <a16:creationId xmlns:a16="http://schemas.microsoft.com/office/drawing/2014/main" id="{C739DD82-8021-4372-9EC0-2802EBF42917}"/>
              </a:ext>
            </a:extLst>
          </p:cNvPr>
          <p:cNvSpPr/>
          <p:nvPr/>
        </p:nvSpPr>
        <p:spPr>
          <a:xfrm>
            <a:off x="563559" y="5445224"/>
            <a:ext cx="4009910" cy="1152128"/>
          </a:xfrm>
          <a:prstGeom prst="rect">
            <a:avLst/>
          </a:prstGeom>
          <a:noFill/>
          <a:ln>
            <a:solidFill>
              <a:srgbClr val="7677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8219638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AB4D28DC30974F8DF13AF3195573DD" ma:contentTypeVersion="18" ma:contentTypeDescription="Create a new document." ma:contentTypeScope="" ma:versionID="d888e41d3f55a909ebdfc3b00035feb4">
  <xsd:schema xmlns:xsd="http://www.w3.org/2001/XMLSchema" xmlns:xs="http://www.w3.org/2001/XMLSchema" xmlns:p="http://schemas.microsoft.com/office/2006/metadata/properties" xmlns:ns2="f0cced3b-310d-45b8-97bf-d36cbbb5d34b" xmlns:ns3="991330b7-a67c-4846-8b6a-4c888ec2572d" targetNamespace="http://schemas.microsoft.com/office/2006/metadata/properties" ma:root="true" ma:fieldsID="e9229051f1779e83804e81888c05a1b1" ns2:_="" ns3:_="">
    <xsd:import namespace="f0cced3b-310d-45b8-97bf-d36cbbb5d34b"/>
    <xsd:import namespace="991330b7-a67c-4846-8b6a-4c888ec2572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cced3b-310d-45b8-97bf-d36cbbb5d3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8c4553-6a3d-466f-a6fa-79c540e7775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1330b7-a67c-4846-8b6a-4c888ec2572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90dfe62-da6c-4de2-96a7-2420381ab32d}" ma:internalName="TaxCatchAll" ma:showField="CatchAllData" ma:web="991330b7-a67c-4846-8b6a-4c888ec257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0cced3b-310d-45b8-97bf-d36cbbb5d34b">
      <Terms xmlns="http://schemas.microsoft.com/office/infopath/2007/PartnerControls"/>
    </lcf76f155ced4ddcb4097134ff3c332f>
    <TaxCatchAll xmlns="991330b7-a67c-4846-8b6a-4c888ec2572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5B2C34-E044-4A6C-90C3-183A510CDF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cced3b-310d-45b8-97bf-d36cbbb5d34b"/>
    <ds:schemaRef ds:uri="991330b7-a67c-4846-8b6a-4c888ec257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43A73E-F683-4A3C-906E-C085464C08DA}">
  <ds:schemaRefs>
    <ds:schemaRef ds:uri="http://purl.org/dc/terms/"/>
    <ds:schemaRef ds:uri="http://schemas.microsoft.com/office/2006/metadata/properties"/>
    <ds:schemaRef ds:uri="http://www.w3.org/XML/1998/namespac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566e42e7-c805-40ce-84fc-c5f1ad7e7d37"/>
    <ds:schemaRef ds:uri="8475f584-5ee1-4deb-9656-023999baed1f"/>
    <ds:schemaRef ds:uri="http://purl.org/dc/dcmitype/"/>
    <ds:schemaRef ds:uri="f0cced3b-310d-45b8-97bf-d36cbbb5d34b"/>
    <ds:schemaRef ds:uri="991330b7-a67c-4846-8b6a-4c888ec2572d"/>
    <ds:schemaRef ds:uri="2da7201d-d60a-4146-be97-9ea9374f9178"/>
    <ds:schemaRef ds:uri="8fa6a52d-4a5d-4713-9358-4117419ca31e"/>
  </ds:schemaRefs>
</ds:datastoreItem>
</file>

<file path=customXml/itemProps3.xml><?xml version="1.0" encoding="utf-8"?>
<ds:datastoreItem xmlns:ds="http://schemas.openxmlformats.org/officeDocument/2006/customXml" ds:itemID="{FE457F0E-97F0-4485-B25F-31A7D2E141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42488</TotalTime>
  <Words>1724</Words>
  <Application>Microsoft Office PowerPoint</Application>
  <PresentationFormat>Widescreen</PresentationFormat>
  <Paragraphs>192</Paragraphs>
  <Slides>21</Slides>
  <Notes>16</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Ana Pagu</cp:lastModifiedBy>
  <cp:revision>206</cp:revision>
  <dcterms:created xsi:type="dcterms:W3CDTF">2017-06-13T09:24:30Z</dcterms:created>
  <dcterms:modified xsi:type="dcterms:W3CDTF">2025-11-06T16:57:52Z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0x0101002AAB4D28DC30974F8DF13AF3195573DD</vt:lpwstr>
  </property>
  <property fmtid="{D5CDD505-2E9C-101B-9397-08002B2CF9AE}" pid="3" name="MediaServiceImageTags">
    <vt:lpwstr/>
  </property>
  <property fmtid="{D5CDD505-2E9C-101B-9397-08002B2CF9AE}" pid="4" name="Order">
    <vt:lpwstr>60600.0000000000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