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2" r:id="rId3"/>
    <p:sldId id="271" r:id="rId4"/>
    <p:sldId id="296" r:id="rId5"/>
    <p:sldId id="297" r:id="rId6"/>
    <p:sldId id="299" r:id="rId7"/>
    <p:sldId id="298" r:id="rId8"/>
    <p:sldId id="303" r:id="rId9"/>
    <p:sldId id="291" r:id="rId10"/>
    <p:sldId id="301" r:id="rId11"/>
    <p:sldId id="300" r:id="rId12"/>
    <p:sldId id="302" r:id="rId13"/>
    <p:sldId id="295" r:id="rId14"/>
    <p:sldId id="273" r:id="rId15"/>
    <p:sldId id="285" r:id="rId16"/>
    <p:sldId id="304" r:id="rId17"/>
    <p:sldId id="306" r:id="rId18"/>
    <p:sldId id="305" r:id="rId19"/>
    <p:sldId id="307" r:id="rId20"/>
    <p:sldId id="327" r:id="rId21"/>
    <p:sldId id="32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16" autoAdjust="0"/>
  </p:normalViewPr>
  <p:slideViewPr>
    <p:cSldViewPr>
      <p:cViewPr varScale="1">
        <p:scale>
          <a:sx n="81" d="100"/>
          <a:sy n="81" d="100"/>
        </p:scale>
        <p:origin x="-248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C740E-08A5-4660-918A-9E0E23A01A10}" type="datetimeFigureOut">
              <a:rPr lang="en-GB" smtClean="0"/>
              <a:t>05/06/2018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3F0CC7-F0B2-443F-A7CF-A58F6A5BEDF9}" type="slidenum">
              <a:rPr lang="en-GB" smtClean="0"/>
              <a:t>‹#›</a:t>
            </a:fld>
            <a:endParaRPr lang="en-GB"/>
          </a:p>
        </p:txBody>
      </p:sp>
    </p:spTree>
    <p:extLst>
      <p:ext uri="{BB962C8B-B14F-4D97-AF65-F5344CB8AC3E}">
        <p14:creationId xmlns:p14="http://schemas.microsoft.com/office/powerpoint/2010/main" val="243708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Hundreds of millions of people around the world choose to live very near and even on the slopes of active volcanoes. </a:t>
            </a:r>
            <a:r>
              <a:rPr lang="en-GB" altLang="en-US" sz="1200" dirty="0" smtClean="0"/>
              <a:t>Some major cities have even been built</a:t>
            </a:r>
            <a:r>
              <a:rPr lang="en-GB" altLang="en-US" sz="1200" baseline="0" dirty="0" smtClean="0"/>
              <a:t> </a:t>
            </a:r>
            <a:r>
              <a:rPr lang="en-GB" altLang="en-US" sz="1200" dirty="0" smtClean="0"/>
              <a:t>close to active volcanoes. </a:t>
            </a:r>
            <a:r>
              <a:rPr lang="en-GB" altLang="en-US" sz="1200" dirty="0" err="1" smtClean="0"/>
              <a:t>Popocatapetl</a:t>
            </a:r>
            <a:r>
              <a:rPr lang="en-GB" altLang="en-US" sz="1200" dirty="0" smtClean="0"/>
              <a:t> is a volcanic mountain less than 50 miles from Mexico City in Mexico which is home to almost 9 million people.</a:t>
            </a:r>
            <a:endParaRPr lang="en-GB" b="0" baseline="0" dirty="0" smtClean="0"/>
          </a:p>
          <a:p>
            <a:endParaRPr lang="en-GB" b="0" baseline="0" dirty="0" smtClean="0"/>
          </a:p>
          <a:p>
            <a:r>
              <a:rPr lang="en-GB" b="1" baseline="0" dirty="0" smtClean="0"/>
              <a:t>Q: Why might people choose to live near volcanoes?</a:t>
            </a:r>
          </a:p>
          <a:p>
            <a:endParaRPr lang="en-GB" b="1" baseline="0" dirty="0" smtClean="0"/>
          </a:p>
          <a:p>
            <a:r>
              <a:rPr lang="en-GB" b="0" baseline="0" dirty="0" smtClean="0"/>
              <a:t>People choose to live near volcanoes because for them the positives outweigh the negatives.</a:t>
            </a:r>
          </a:p>
          <a:p>
            <a:endParaRPr lang="en-GB" baseline="0" dirty="0" smtClean="0"/>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ash and lava are rich in minerals so over time they break down to provide valuable nutrients for the soil. This creates very fertile soil which is good for growing fruit and vegetables. The regions around Mount Vesuvius</a:t>
            </a:r>
            <a:r>
              <a:rPr lang="en-GB" sz="1200" b="0" kern="1200" baseline="0" dirty="0" smtClean="0">
                <a:solidFill>
                  <a:schemeClr val="tx1"/>
                </a:solidFill>
                <a:effectLst/>
                <a:latin typeface="+mn-lt"/>
                <a:ea typeface="+mn-ea"/>
                <a:cs typeface="+mn-cs"/>
              </a:rPr>
              <a:t> in Italy are particularly well-known for growing grapes, tomatoes and other vegetables in the rich volcanic soils.</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Volcanoes create beautiful landscapes. They are important tourist attractions for many countries because they can attract millions of visitors every year.</a:t>
            </a:r>
            <a:r>
              <a:rPr lang="en-GB" sz="1200" b="0" kern="1200" baseline="0" dirty="0" smtClean="0">
                <a:solidFill>
                  <a:schemeClr val="tx1"/>
                </a:solidFill>
                <a:effectLst/>
                <a:latin typeface="+mn-lt"/>
                <a:ea typeface="+mn-ea"/>
                <a:cs typeface="+mn-cs"/>
              </a:rPr>
              <a:t> This </a:t>
            </a:r>
            <a:r>
              <a:rPr lang="en-GB" sz="1200" b="0" kern="1200" dirty="0" smtClean="0">
                <a:solidFill>
                  <a:schemeClr val="tx1"/>
                </a:solidFill>
                <a:effectLst/>
                <a:latin typeface="+mn-lt"/>
                <a:ea typeface="+mn-ea"/>
                <a:cs typeface="+mn-cs"/>
              </a:rPr>
              <a:t>generates tourism</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jobs for local people (tourist guides, shops, hotels, restaurants etc.) and brings in money to the country or region.</a:t>
            </a:r>
          </a:p>
          <a:p>
            <a:pPr marL="0" indent="0">
              <a:buFont typeface="Arial" panose="020B0604020202020204" pitchFamily="34" charset="0"/>
              <a:buNone/>
            </a:pPr>
            <a:endParaRPr lang="en-GB"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smtClean="0">
                <a:solidFill>
                  <a:schemeClr val="tx1"/>
                </a:solidFill>
                <a:effectLst/>
                <a:latin typeface="+mn-lt"/>
                <a:ea typeface="+mn-ea"/>
                <a:cs typeface="+mn-cs"/>
              </a:rPr>
              <a:t>Volcanic areas are sources of heat energy from the Earth –</a:t>
            </a:r>
            <a:r>
              <a:rPr lang="en-GB" sz="1200" b="0" kern="1200" baseline="0" dirty="0" smtClean="0">
                <a:solidFill>
                  <a:schemeClr val="tx1"/>
                </a:solidFill>
                <a:effectLst/>
                <a:latin typeface="+mn-lt"/>
                <a:ea typeface="+mn-ea"/>
                <a:cs typeface="+mn-cs"/>
              </a:rPr>
              <a:t> geothermal </a:t>
            </a:r>
            <a:r>
              <a:rPr lang="en-GB" sz="1200" b="0" kern="1200" dirty="0" smtClean="0">
                <a:solidFill>
                  <a:schemeClr val="tx1"/>
                </a:solidFill>
                <a:effectLst/>
                <a:latin typeface="+mn-lt"/>
                <a:ea typeface="+mn-ea"/>
                <a:cs typeface="+mn-cs"/>
              </a:rPr>
              <a:t>energy.</a:t>
            </a:r>
            <a:r>
              <a:rPr lang="en-US" sz="1200" b="0" kern="1200" dirty="0" smtClean="0">
                <a:solidFill>
                  <a:schemeClr val="tx1"/>
                </a:solidFill>
                <a:effectLst/>
                <a:latin typeface="+mn-lt"/>
                <a:ea typeface="+mn-ea"/>
                <a:cs typeface="+mn-cs"/>
              </a:rPr>
              <a:t> The heat from underground steam is a type</a:t>
            </a:r>
            <a:r>
              <a:rPr lang="en-US" sz="1200" b="0" kern="1200" baseline="0" dirty="0" smtClean="0">
                <a:solidFill>
                  <a:schemeClr val="tx1"/>
                </a:solidFill>
                <a:effectLst/>
                <a:latin typeface="+mn-lt"/>
                <a:ea typeface="+mn-ea"/>
                <a:cs typeface="+mn-cs"/>
              </a:rPr>
              <a:t> of renewable energy and </a:t>
            </a:r>
            <a:r>
              <a:rPr lang="en-US" sz="1200" b="0" kern="1200" dirty="0" smtClean="0">
                <a:solidFill>
                  <a:schemeClr val="tx1"/>
                </a:solidFill>
                <a:effectLst/>
                <a:latin typeface="+mn-lt"/>
                <a:ea typeface="+mn-ea"/>
                <a:cs typeface="+mn-cs"/>
              </a:rPr>
              <a:t>can</a:t>
            </a:r>
            <a:r>
              <a:rPr lang="en-US" sz="1200" b="0" kern="1200" baseline="0" dirty="0" smtClean="0">
                <a:solidFill>
                  <a:schemeClr val="tx1"/>
                </a:solidFill>
                <a:effectLst/>
                <a:latin typeface="+mn-lt"/>
                <a:ea typeface="+mn-ea"/>
                <a:cs typeface="+mn-cs"/>
              </a:rPr>
              <a:t> be </a:t>
            </a:r>
            <a:r>
              <a:rPr lang="en-US" sz="1200" b="0" kern="1200" dirty="0" smtClean="0">
                <a:solidFill>
                  <a:schemeClr val="tx1"/>
                </a:solidFill>
                <a:effectLst/>
                <a:latin typeface="+mn-lt"/>
                <a:ea typeface="+mn-ea"/>
                <a:cs typeface="+mn-cs"/>
              </a:rPr>
              <a:t>used to drive turbines and produce electricity, or to heat water supplies that are then used to provide household heating and hot water. </a:t>
            </a:r>
            <a:r>
              <a:rPr lang="en-GB" sz="1200" b="0" kern="1200" dirty="0" smtClean="0">
                <a:solidFill>
                  <a:schemeClr val="tx1"/>
                </a:solidFill>
                <a:effectLst/>
                <a:latin typeface="+mn-lt"/>
                <a:ea typeface="+mn-ea"/>
                <a:cs typeface="+mn-cs"/>
              </a:rPr>
              <a:t>In Iceland</a:t>
            </a:r>
            <a:r>
              <a:rPr lang="en-GB" sz="1200" b="0" kern="1200" baseline="0" dirty="0" smtClean="0">
                <a:solidFill>
                  <a:schemeClr val="tx1"/>
                </a:solidFill>
                <a:effectLst/>
                <a:latin typeface="+mn-lt"/>
                <a:ea typeface="+mn-ea"/>
                <a:cs typeface="+mn-cs"/>
              </a:rPr>
              <a:t> 85% buildings are heated by geothermal energy and 25% of the nations electricity is generated from geothermal energy. </a:t>
            </a:r>
          </a:p>
          <a:p>
            <a:pPr marL="171450" indent="-171450">
              <a:buFont typeface="Arial" panose="020B0604020202020204" pitchFamily="34" charset="0"/>
              <a:buChar char="•"/>
            </a:pPr>
            <a:endParaRPr lang="en-GB" sz="1200" b="0" kern="1200" baseline="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GB" sz="1200" b="0" kern="1200" baseline="0" dirty="0" smtClean="0">
                <a:solidFill>
                  <a:schemeClr val="tx1"/>
                </a:solidFill>
                <a:effectLst/>
                <a:latin typeface="+mn-lt"/>
                <a:ea typeface="+mn-ea"/>
                <a:cs typeface="+mn-cs"/>
              </a:rPr>
              <a:t>Important minerals such as zinc, lead, tin, copper, silver and gold can be found in volcanic rocks. </a:t>
            </a:r>
            <a:r>
              <a:rPr lang="en-GB" altLang="en-US" sz="1200" dirty="0" smtClean="0"/>
              <a:t>Hot gasses escaping through vents of active volcanoes also bring minerals to the surface, particularly the mineral </a:t>
            </a:r>
            <a:r>
              <a:rPr lang="en-GB" altLang="en-US" sz="1200" dirty="0" err="1" smtClean="0"/>
              <a:t>sulfur</a:t>
            </a:r>
            <a:r>
              <a:rPr lang="en-GB" altLang="en-US" sz="1200" dirty="0" smtClean="0"/>
              <a:t> which is a chalky yellow colour and often smells of eggs!</a:t>
            </a:r>
            <a:r>
              <a:rPr lang="en-GB" altLang="en-US" sz="1200" baseline="0" dirty="0" smtClean="0"/>
              <a:t> </a:t>
            </a:r>
            <a:r>
              <a:rPr lang="en-GB" altLang="en-US" sz="1200" dirty="0" smtClean="0"/>
              <a:t>Mount </a:t>
            </a:r>
            <a:r>
              <a:rPr lang="en-GB" altLang="en-US" sz="1200" dirty="0" err="1" smtClean="0"/>
              <a:t>Ijen</a:t>
            </a:r>
            <a:r>
              <a:rPr lang="en-GB" altLang="en-US" sz="1200" dirty="0" smtClean="0"/>
              <a:t> in Indonesia is known having a lot of </a:t>
            </a:r>
            <a:r>
              <a:rPr lang="en-GB" altLang="en-US" sz="1200" dirty="0" err="1" smtClean="0"/>
              <a:t>sulfur</a:t>
            </a:r>
            <a:r>
              <a:rPr lang="en-GB" altLang="en-US" sz="1200" dirty="0" smtClean="0"/>
              <a:t>, so much so that the volcano actually glows blue at night</a:t>
            </a:r>
            <a:r>
              <a:rPr lang="en-GB" altLang="en-US" sz="1200" baseline="0" dirty="0" smtClean="0"/>
              <a:t> (</a:t>
            </a:r>
            <a:r>
              <a:rPr lang="en-GB" altLang="en-US" sz="1200" baseline="0" dirty="0" err="1" smtClean="0"/>
              <a:t>sulfur</a:t>
            </a:r>
            <a:r>
              <a:rPr lang="en-GB" altLang="en-US" sz="1200" baseline="0" dirty="0" smtClean="0"/>
              <a:t> is yellow in colour but when it burns, which it does when it meets the oxygen in the air,  it does so with a blue flame). L</a:t>
            </a:r>
            <a:r>
              <a:rPr lang="en-GB" altLang="en-US" sz="1200" dirty="0" smtClean="0"/>
              <a:t>ocals collect the </a:t>
            </a:r>
            <a:r>
              <a:rPr lang="en-GB" altLang="en-US" sz="1200" dirty="0" err="1" smtClean="0"/>
              <a:t>sulfur</a:t>
            </a:r>
            <a:r>
              <a:rPr lang="en-GB" altLang="en-US" sz="1200" dirty="0" smtClean="0"/>
              <a:t> at the volcano crater and carry it down the mountain where they sell it for around 8 US cents per kilogram. </a:t>
            </a:r>
          </a:p>
          <a:p>
            <a:pPr marL="171450" indent="-171450">
              <a:lnSpc>
                <a:spcPct val="80000"/>
              </a:lnSpc>
              <a:buFont typeface="Arial" panose="020B0604020202020204" pitchFamily="34" charset="0"/>
              <a:buChar char="•"/>
            </a:pPr>
            <a:endParaRPr lang="en-GB" sz="1200" b="0" kern="1200" dirty="0" smtClean="0">
              <a:solidFill>
                <a:schemeClr val="tx1"/>
              </a:solidFill>
              <a:effectLst/>
              <a:latin typeface="+mn-lt"/>
              <a:ea typeface="+mn-ea"/>
              <a:cs typeface="+mn-cs"/>
            </a:endParaRPr>
          </a:p>
          <a:p>
            <a:pPr marL="171450" indent="-171450">
              <a:lnSpc>
                <a:spcPct val="80000"/>
              </a:lnSpc>
              <a:buFont typeface="Arial" panose="020B0604020202020204" pitchFamily="34" charset="0"/>
              <a:buChar char="•"/>
            </a:pPr>
            <a:r>
              <a:rPr lang="en-US" sz="1200" b="0" kern="1200" dirty="0" smtClean="0">
                <a:solidFill>
                  <a:schemeClr val="tx1"/>
                </a:solidFill>
                <a:effectLst/>
                <a:latin typeface="+mn-lt"/>
                <a:ea typeface="+mn-ea"/>
                <a:cs typeface="+mn-cs"/>
              </a:rPr>
              <a:t>People</a:t>
            </a:r>
            <a:r>
              <a:rPr lang="en-US" sz="1200" b="0" kern="1200" baseline="0" dirty="0" smtClean="0">
                <a:solidFill>
                  <a:schemeClr val="tx1"/>
                </a:solidFill>
                <a:effectLst/>
                <a:latin typeface="+mn-lt"/>
                <a:ea typeface="+mn-ea"/>
                <a:cs typeface="+mn-cs"/>
              </a:rPr>
              <a:t> might not be able to afford to leave their homes to move to somewhere with less risk of eruptions. </a:t>
            </a:r>
            <a:r>
              <a:rPr lang="en-US" sz="1200" b="0" kern="1200" dirty="0" smtClean="0">
                <a:solidFill>
                  <a:schemeClr val="tx1"/>
                </a:solidFill>
                <a:effectLst/>
                <a:latin typeface="+mn-lt"/>
                <a:ea typeface="+mn-ea"/>
                <a:cs typeface="+mn-cs"/>
              </a:rPr>
              <a:t>Even when people can afford to leave the area they may be attached to their homes and not want to leave</a:t>
            </a:r>
            <a:r>
              <a:rPr lang="en-US" sz="1200" b="0" kern="1200" baseline="0" dirty="0" smtClean="0">
                <a:solidFill>
                  <a:schemeClr val="tx1"/>
                </a:solidFill>
                <a:effectLst/>
                <a:latin typeface="+mn-lt"/>
                <a:ea typeface="+mn-ea"/>
                <a:cs typeface="+mn-cs"/>
              </a:rPr>
              <a:t> a</a:t>
            </a:r>
            <a:r>
              <a:rPr lang="en-US" sz="1200" b="0" kern="1200" dirty="0" smtClean="0">
                <a:solidFill>
                  <a:schemeClr val="tx1"/>
                </a:solidFill>
                <a:effectLst/>
                <a:latin typeface="+mn-lt"/>
                <a:ea typeface="+mn-ea"/>
                <a:cs typeface="+mn-cs"/>
              </a:rPr>
              <a:t>s their families have lived there for generations.</a:t>
            </a:r>
            <a:endParaRPr lang="en-GB"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2</a:t>
            </a:fld>
            <a:endParaRPr lang="en-GB"/>
          </a:p>
        </p:txBody>
      </p:sp>
    </p:spTree>
    <p:extLst>
      <p:ext uri="{BB962C8B-B14F-4D97-AF65-F5344CB8AC3E}">
        <p14:creationId xmlns:p14="http://schemas.microsoft.com/office/powerpoint/2010/main" val="384292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ancient city of Herculaneum</a:t>
            </a:r>
            <a:r>
              <a:rPr lang="en-GB" baseline="0" dirty="0" smtClean="0"/>
              <a:t> with Mount Vesuvius in the background.</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11</a:t>
            </a:fld>
            <a:endParaRPr lang="en-GB"/>
          </a:p>
        </p:txBody>
      </p:sp>
    </p:spTree>
    <p:extLst>
      <p:ext uri="{BB962C8B-B14F-4D97-AF65-F5344CB8AC3E}">
        <p14:creationId xmlns:p14="http://schemas.microsoft.com/office/powerpoint/2010/main" val="218991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Lahars</a:t>
            </a:r>
            <a:r>
              <a:rPr lang="en-US" baseline="0" dirty="0" smtClean="0"/>
              <a:t> are a type of mud flow caused when volcanic ash and other volcanic debris mixes with water. Lahars flow like water, have a similar texture to wet concrete. They can be 60-70</a:t>
            </a:r>
            <a:r>
              <a:rPr lang="en-US" baseline="0" dirty="0" smtClean="0">
                <a:latin typeface="Arial"/>
                <a:cs typeface="Arial"/>
              </a:rPr>
              <a:t>°C  and flow at speeds of 200km/</a:t>
            </a:r>
            <a:r>
              <a:rPr lang="en-US" baseline="0" dirty="0" err="1" smtClean="0">
                <a:latin typeface="Arial"/>
                <a:cs typeface="Arial"/>
              </a:rPr>
              <a:t>hr</a:t>
            </a:r>
            <a:r>
              <a:rPr lang="en-US" baseline="0" dirty="0" smtClean="0">
                <a:latin typeface="Arial"/>
                <a:cs typeface="Arial"/>
              </a:rPr>
              <a:t> in steep areas.</a:t>
            </a:r>
            <a:r>
              <a:rPr lang="en-US" baseline="0" dirty="0" smtClean="0"/>
              <a:t> They may not be as hot as pyroclastic flows however they are extremely destructive. Lahars move rapidly like rivers of concrete, often down preexisting river valleys, and can bulldoze and bury anything in their path.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initial lahar flow may be relatively small, but lahars can grow as they pick up rocks, soil, vegetation, and even buildings and bridges. They commonly increase in volume by about 10 times as they flow downslope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Pyroclastic flows can trigger lahars but they can occur years after a volcanic eruption when fresh volcanic material mixes with heavy rainfall.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1 – bulldozed trees and mudline after the Mount St Helens eruption in 1980. Scientist for scale on right hand side shows how high the lahars got.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2 – aftermath of a lahar in Java, Indonesia caused by the eruption of Mount </a:t>
            </a:r>
            <a:r>
              <a:rPr lang="en-US" baseline="0" dirty="0" err="1" smtClean="0"/>
              <a:t>Galunggung</a:t>
            </a:r>
            <a:r>
              <a:rPr lang="en-US" baseline="0" dirty="0" smtClean="0"/>
              <a:t> in 1982.</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12</a:t>
            </a:fld>
            <a:endParaRPr lang="en-GB"/>
          </a:p>
        </p:txBody>
      </p:sp>
    </p:spTree>
    <p:extLst>
      <p:ext uri="{BB962C8B-B14F-4D97-AF65-F5344CB8AC3E}">
        <p14:creationId xmlns:p14="http://schemas.microsoft.com/office/powerpoint/2010/main" val="1986789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Other hazards such as earthquakes, landslides and tsunamis can be associated with volcanic eruptions</a:t>
            </a:r>
          </a:p>
          <a:p>
            <a:endParaRPr lang="en-GB" dirty="0" smtClean="0"/>
          </a:p>
          <a:p>
            <a:pPr algn="l"/>
            <a:r>
              <a:rPr lang="en-US" b="0" i="0" dirty="0" smtClean="0">
                <a:solidFill>
                  <a:srgbClr val="000000"/>
                </a:solidFill>
                <a:effectLst/>
                <a:latin typeface="Times New Roman"/>
              </a:rPr>
              <a:t>Earthquakes</a:t>
            </a:r>
            <a:r>
              <a:rPr lang="en-US" b="0" i="0" baseline="0" dirty="0" smtClean="0">
                <a:solidFill>
                  <a:srgbClr val="000000"/>
                </a:solidFill>
                <a:effectLst/>
                <a:latin typeface="Times New Roman"/>
              </a:rPr>
              <a:t> can occur near volcanoes from the stresses induced by tectonic plates grinding against each other (volcano-tectonic earthquakes) or from cracks caused by magma moving towards the surface (long period earthquakes). This can cause fracturing, ground deformation and damage to buildings.</a:t>
            </a:r>
          </a:p>
          <a:p>
            <a:pPr algn="l"/>
            <a:endParaRPr lang="en-US" b="0" i="0" baseline="0" dirty="0" smtClean="0">
              <a:solidFill>
                <a:srgbClr val="000000"/>
              </a:solidFill>
              <a:effectLst/>
              <a:latin typeface="Times New Roman"/>
            </a:endParaRPr>
          </a:p>
          <a:p>
            <a:pPr algn="l"/>
            <a:r>
              <a:rPr lang="en-US" b="0" i="0" baseline="0" dirty="0" smtClean="0">
                <a:solidFill>
                  <a:srgbClr val="000000"/>
                </a:solidFill>
                <a:effectLst/>
                <a:latin typeface="Times New Roman"/>
              </a:rPr>
              <a:t>Landslides are masses of rock and soil that fall or slide under the force of gravity. They are very common on volcanic cones because they are tall, steep and </a:t>
            </a:r>
            <a:r>
              <a:rPr lang="en-US" sz="1200" b="0" i="0" kern="1200" dirty="0" smtClean="0">
                <a:solidFill>
                  <a:schemeClr val="tx1"/>
                </a:solidFill>
                <a:effectLst/>
                <a:latin typeface="+mn-lt"/>
                <a:ea typeface="+mn-ea"/>
                <a:cs typeface="+mn-cs"/>
              </a:rPr>
              <a:t>weakened by the rise and eruption of molten rock. If a landslide is large enough and contains enough water it may turn into a lahar.</a:t>
            </a:r>
          </a:p>
          <a:p>
            <a:pPr algn="l"/>
            <a:endParaRPr lang="en-US" b="0" i="0" dirty="0" smtClean="0">
              <a:solidFill>
                <a:srgbClr val="000000"/>
              </a:solidFill>
              <a:effectLst/>
              <a:latin typeface="Times New Roman"/>
            </a:endParaRPr>
          </a:p>
          <a:p>
            <a:r>
              <a:rPr lang="en-US" dirty="0" smtClean="0"/>
              <a:t>Historically, the most deadly volcano landslide occurred in 1792 when sliding debris from Mt. </a:t>
            </a:r>
            <a:r>
              <a:rPr lang="en-US" dirty="0" err="1" smtClean="0"/>
              <a:t>Mayuyama</a:t>
            </a:r>
            <a:r>
              <a:rPr lang="en-US" dirty="0" smtClean="0"/>
              <a:t> near </a:t>
            </a:r>
            <a:r>
              <a:rPr lang="en-US" dirty="0" err="1" smtClean="0"/>
              <a:t>Unzen</a:t>
            </a:r>
            <a:r>
              <a:rPr lang="en-US" dirty="0" smtClean="0"/>
              <a:t> Volcano in Japan slammed into the </a:t>
            </a:r>
            <a:r>
              <a:rPr lang="en-US" dirty="0" err="1" smtClean="0"/>
              <a:t>Ariaka</a:t>
            </a:r>
            <a:r>
              <a:rPr lang="en-US" dirty="0" smtClean="0"/>
              <a:t> Sea and generated a tsunami that reached the opposite shore and killed nearly 15,000 people.</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13</a:t>
            </a:fld>
            <a:endParaRPr lang="en-GB"/>
          </a:p>
        </p:txBody>
      </p:sp>
    </p:spTree>
    <p:extLst>
      <p:ext uri="{BB962C8B-B14F-4D97-AF65-F5344CB8AC3E}">
        <p14:creationId xmlns:p14="http://schemas.microsoft.com/office/powerpoint/2010/main" val="11592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Because volcanoes can harm people, animals and the environment when they erupt, it is important for geologists to monitor</a:t>
            </a:r>
            <a:r>
              <a:rPr lang="en-GB" baseline="0" dirty="0" smtClean="0"/>
              <a:t> volcanoes around the world so that they can work out if an eruption might occur.</a:t>
            </a:r>
            <a:r>
              <a:rPr lang="en-US" baseline="0" dirty="0" smtClean="0"/>
              <a:t> Monitoring a volcano requires geologists to use of a variety of techniques that can hear and see activity inside a volcano so they can detect when a volcano might be reawakening. </a:t>
            </a:r>
          </a:p>
          <a:p>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BB6736DF-49D8-40D5-80C7-9FF4CABD4A2E}" type="slidenum">
              <a:rPr lang="en-GB" smtClean="0"/>
              <a:t>14</a:t>
            </a:fld>
            <a:endParaRPr lang="en-GB"/>
          </a:p>
        </p:txBody>
      </p:sp>
    </p:spTree>
    <p:extLst>
      <p:ext uri="{BB962C8B-B14F-4D97-AF65-F5344CB8AC3E}">
        <p14:creationId xmlns:p14="http://schemas.microsoft.com/office/powerpoint/2010/main" val="31054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Geologists can monitor volcanoes to see whether they might be close to erupting by looking at the volcanic gases that come out. A</a:t>
            </a:r>
            <a:r>
              <a:rPr lang="en-US" b="0" baseline="0" dirty="0" smtClean="0"/>
              <a:t>s magma rises toward the surface the pressure acting on the magma decreases and gas bubbles separate out from the liquid . Because the gas is less dense than the magma, it rises quickly and can be detected at the surface of the Earth and comes out through vents called fumaroles. An increase in the amount of gas given off, the appearance of new gas vents, or a change in the chemical makeup of the gas can be some of the first aboveground signs of increased volcanic activity.</a:t>
            </a:r>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15</a:t>
            </a:fld>
            <a:endParaRPr lang="en-GB"/>
          </a:p>
        </p:txBody>
      </p:sp>
    </p:spTree>
    <p:extLst>
      <p:ext uri="{BB962C8B-B14F-4D97-AF65-F5344CB8AC3E}">
        <p14:creationId xmlns:p14="http://schemas.microsoft.com/office/powerpoint/2010/main" val="401946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M</a:t>
            </a:r>
            <a:r>
              <a:rPr lang="en-US" baseline="0" dirty="0" err="1" smtClean="0"/>
              <a:t>agma</a:t>
            </a:r>
            <a:r>
              <a:rPr lang="en-US" baseline="0" dirty="0" smtClean="0"/>
              <a:t>, gas, and other fluids moving underground before a volcanic eruption can cause changes in a volcano's ground surface. These changes can be swelling, sinking, or cracking. Often, this surface change is very small –  a few centimeters or less so geologists must use very sensitive instruments to monitor these changes.</a:t>
            </a:r>
          </a:p>
          <a:p>
            <a:endParaRPr lang="en-GB" dirty="0" smtClean="0"/>
          </a:p>
          <a:p>
            <a:r>
              <a:rPr lang="en-GB" baseline="0" dirty="0" smtClean="0"/>
              <a:t>Instruments called </a:t>
            </a:r>
            <a:r>
              <a:rPr lang="en-GB" baseline="0" dirty="0" err="1" smtClean="0"/>
              <a:t>tiltmeters</a:t>
            </a:r>
            <a:r>
              <a:rPr lang="en-GB" baseline="0" dirty="0" smtClean="0"/>
              <a:t> are used to </a:t>
            </a:r>
            <a:r>
              <a:rPr lang="en-US" baseline="0" smtClean="0"/>
              <a:t>detect </a:t>
            </a:r>
            <a:r>
              <a:rPr lang="en-US" baseline="0" dirty="0" smtClean="0"/>
              <a:t>land surface changes. </a:t>
            </a:r>
            <a:r>
              <a:rPr lang="en-US" baseline="0" dirty="0" err="1" smtClean="0"/>
              <a:t>Tiltmeters</a:t>
            </a:r>
            <a:r>
              <a:rPr lang="en-US" baseline="0" dirty="0" smtClean="0"/>
              <a:t> continuously measure the tilt of the ground surface – if magma is collecting beneath a volcano it will usually cause the surface above to inflate and </a:t>
            </a:r>
            <a:r>
              <a:rPr lang="en-US" baseline="0" dirty="0" err="1" smtClean="0"/>
              <a:t>tiltmeters</a:t>
            </a:r>
            <a:r>
              <a:rPr lang="en-US" baseline="0" dirty="0" smtClean="0"/>
              <a:t> can measure these changes. </a:t>
            </a:r>
          </a:p>
          <a:p>
            <a:endParaRPr lang="en-US" baseline="0" dirty="0" smtClean="0"/>
          </a:p>
          <a:p>
            <a:r>
              <a:rPr lang="en-US" baseline="0" dirty="0" smtClean="0"/>
              <a:t>Another way land surface changes are monitored is to use satellite data. To do this, multiple GPS (global positioning system) receivers are placed around a volcano, satellites travelling around the Earth can then detect whether any of these receivers have moved over time which might indicate that the volcano is bulging with magma and ready to erupt.</a:t>
            </a:r>
            <a:endParaRPr lang="en-GB" baseline="0" dirty="0" smtClean="0"/>
          </a:p>
        </p:txBody>
      </p:sp>
      <p:sp>
        <p:nvSpPr>
          <p:cNvPr id="4" name="Slide Number Placeholder 3"/>
          <p:cNvSpPr>
            <a:spLocks noGrp="1"/>
          </p:cNvSpPr>
          <p:nvPr>
            <p:ph type="sldNum" sz="quarter" idx="10"/>
          </p:nvPr>
        </p:nvSpPr>
        <p:spPr/>
        <p:txBody>
          <a:bodyPr/>
          <a:lstStyle/>
          <a:p>
            <a:fld id="{C63F0CC7-F0B2-443F-A7CF-A58F6A5BEDF9}" type="slidenum">
              <a:rPr lang="en-GB" smtClean="0"/>
              <a:t>16</a:t>
            </a:fld>
            <a:endParaRPr lang="en-GB"/>
          </a:p>
        </p:txBody>
      </p:sp>
    </p:spTree>
    <p:extLst>
      <p:ext uri="{BB962C8B-B14F-4D97-AF65-F5344CB8AC3E}">
        <p14:creationId xmlns:p14="http://schemas.microsoft.com/office/powerpoint/2010/main" val="249866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the magma</a:t>
            </a:r>
            <a:r>
              <a:rPr lang="en-GB" baseline="0" dirty="0" smtClean="0"/>
              <a:t> chamber fills with new magma the surface of the volcano is elevated </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17</a:t>
            </a:fld>
            <a:endParaRPr lang="en-GB"/>
          </a:p>
        </p:txBody>
      </p:sp>
    </p:spTree>
    <p:extLst>
      <p:ext uri="{BB962C8B-B14F-4D97-AF65-F5344CB8AC3E}">
        <p14:creationId xmlns:p14="http://schemas.microsoft.com/office/powerpoint/2010/main" val="399074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Earthquakes</a:t>
            </a:r>
            <a:r>
              <a:rPr lang="en-GB" dirty="0" smtClean="0"/>
              <a:t> - </a:t>
            </a:r>
            <a:r>
              <a:rPr lang="en-US" dirty="0" smtClean="0"/>
              <a:t>as magma and volcanic gases rise to the surface from depth they can cause earthquakes.</a:t>
            </a:r>
            <a:r>
              <a:rPr lang="en-US" baseline="0" dirty="0" smtClean="0"/>
              <a:t> Most volcano related earthquakes are too small to feel by humans so geologists monitor the earthquakes with instruments called seismographs, which detect the amount of shaking form an earthquake, to work out their location, how strong they are and how often they are occurring </a:t>
            </a:r>
            <a:r>
              <a:rPr lang="en-US" sz="1200" b="0" i="0" kern="1200" dirty="0" smtClean="0">
                <a:solidFill>
                  <a:schemeClr val="tx1"/>
                </a:solidFill>
                <a:effectLst/>
                <a:latin typeface="+mn-lt"/>
                <a:ea typeface="+mn-ea"/>
                <a:cs typeface="+mn-cs"/>
              </a:rPr>
              <a:t>to determine whether or not an eruption may occur.</a:t>
            </a:r>
            <a:endParaRPr lang="en-GB" dirty="0" smtClean="0"/>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18</a:t>
            </a:fld>
            <a:endParaRPr lang="en-GB"/>
          </a:p>
        </p:txBody>
      </p:sp>
    </p:spTree>
    <p:extLst>
      <p:ext uri="{BB962C8B-B14F-4D97-AF65-F5344CB8AC3E}">
        <p14:creationId xmlns:p14="http://schemas.microsoft.com/office/powerpoint/2010/main" val="3033806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Classroom</a:t>
            </a:r>
            <a:r>
              <a:rPr lang="en-US" baseline="0" dirty="0" smtClean="0"/>
              <a:t> </a:t>
            </a:r>
            <a:r>
              <a:rPr lang="en-US" baseline="0" dirty="0" err="1" smtClean="0"/>
              <a:t>Tiltmeter</a:t>
            </a:r>
            <a:r>
              <a:rPr lang="en-US" baseline="0" dirty="0" smtClean="0"/>
              <a:t> (Earth Learning Idea www.earthlearningidea.com) </a:t>
            </a:r>
          </a:p>
          <a:p>
            <a:endParaRPr lang="en-US" baseline="0" dirty="0" smtClean="0"/>
          </a:p>
          <a:p>
            <a:pPr marL="171450" indent="-171450">
              <a:buFont typeface="Arial" panose="020B0604020202020204" pitchFamily="34" charset="0"/>
              <a:buChar char="•"/>
            </a:pPr>
            <a:r>
              <a:rPr lang="en-US" dirty="0" smtClean="0"/>
              <a:t>Tape two boards together along one edge, and place them near the edge of the table. </a:t>
            </a:r>
          </a:p>
          <a:p>
            <a:pPr marL="171450" indent="-171450">
              <a:buFont typeface="Arial" panose="020B0604020202020204" pitchFamily="34" charset="0"/>
              <a:buChar char="•"/>
            </a:pPr>
            <a:r>
              <a:rPr lang="en-US" dirty="0" smtClean="0"/>
              <a:t>Pour about 1cm depth of water into two containers and </a:t>
            </a:r>
            <a:r>
              <a:rPr lang="en-US" dirty="0" err="1" smtClean="0"/>
              <a:t>colour</a:t>
            </a:r>
            <a:r>
              <a:rPr lang="en-US" dirty="0" smtClean="0"/>
              <a:t> the water with food </a:t>
            </a:r>
            <a:r>
              <a:rPr lang="en-US" dirty="0" err="1" smtClean="0"/>
              <a:t>colouring</a:t>
            </a:r>
            <a:r>
              <a:rPr lang="en-US" dirty="0" smtClean="0"/>
              <a:t>/ink. </a:t>
            </a:r>
          </a:p>
          <a:p>
            <a:pPr marL="171450" indent="-171450">
              <a:buFont typeface="Arial" panose="020B0604020202020204" pitchFamily="34" charset="0"/>
              <a:buChar char="•"/>
            </a:pPr>
            <a:r>
              <a:rPr lang="en-US" dirty="0" smtClean="0"/>
              <a:t>Place one container on each board, equal distances from the join, held in place by tape. </a:t>
            </a:r>
          </a:p>
          <a:p>
            <a:pPr marL="171450" indent="-171450">
              <a:buFont typeface="Arial" panose="020B0604020202020204" pitchFamily="34" charset="0"/>
              <a:buChar char="•"/>
            </a:pPr>
            <a:r>
              <a:rPr lang="en-US" dirty="0" smtClean="0"/>
              <a:t>Place a balloon beneath the boards this balloon represents your magma chamber. Students need to inflate the balloon</a:t>
            </a:r>
            <a:r>
              <a:rPr lang="en-US" baseline="0" dirty="0" smtClean="0"/>
              <a:t> </a:t>
            </a:r>
            <a:r>
              <a:rPr lang="en-US" dirty="0" smtClean="0"/>
              <a:t>gently! Students measure with a protractor how much the boards are tilted from the horizontal (this is most easily done in relation to the bench, which will give the same angle as that between the tilted boards and the water surface). </a:t>
            </a:r>
          </a:p>
          <a:p>
            <a:pPr marL="171450" indent="-171450">
              <a:buFont typeface="Arial" panose="020B0604020202020204" pitchFamily="34" charset="0"/>
              <a:buChar char="•"/>
            </a:pPr>
            <a:r>
              <a:rPr lang="en-US" dirty="0" smtClean="0"/>
              <a:t>This is how </a:t>
            </a:r>
            <a:r>
              <a:rPr lang="en-US" dirty="0" err="1" smtClean="0"/>
              <a:t>tiltmeters</a:t>
            </a:r>
            <a:r>
              <a:rPr lang="en-US" dirty="0" smtClean="0"/>
              <a:t> placed on volcanoes work. If the volcano ‘bulges’, changing shape because the magma beneath is rising, the liquid in the </a:t>
            </a:r>
            <a:r>
              <a:rPr lang="en-US" dirty="0" err="1" smtClean="0"/>
              <a:t>tiltmeter</a:t>
            </a:r>
            <a:r>
              <a:rPr lang="en-US" dirty="0" smtClean="0"/>
              <a:t> will move – sending an electric signal ‘back to base’.</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19</a:t>
            </a:fld>
            <a:endParaRPr lang="en-GB"/>
          </a:p>
        </p:txBody>
      </p:sp>
    </p:spTree>
    <p:extLst>
      <p:ext uri="{BB962C8B-B14F-4D97-AF65-F5344CB8AC3E}">
        <p14:creationId xmlns:p14="http://schemas.microsoft.com/office/powerpoint/2010/main" val="2729170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Party popper</a:t>
            </a:r>
            <a:r>
              <a:rPr lang="en-US" baseline="0" dirty="0" smtClean="0"/>
              <a:t> volcano (Earth Learning Idea www.earthlearningidea.com) </a:t>
            </a:r>
          </a:p>
          <a:p>
            <a:endParaRPr lang="en-GB" dirty="0" smtClean="0"/>
          </a:p>
          <a:p>
            <a:pPr marL="171450" indent="-171450">
              <a:buFont typeface="Arial" panose="020B0604020202020204" pitchFamily="34" charset="0"/>
              <a:buChar char="•"/>
            </a:pPr>
            <a:r>
              <a:rPr lang="en-US" dirty="0" smtClean="0"/>
              <a:t>Set up three clamp stands, each with a party popper firmly clamped in place. </a:t>
            </a:r>
          </a:p>
          <a:p>
            <a:pPr marL="171450" indent="-171450">
              <a:buFont typeface="Arial" panose="020B0604020202020204" pitchFamily="34" charset="0"/>
              <a:buChar char="•"/>
            </a:pPr>
            <a:r>
              <a:rPr lang="en-US" dirty="0" smtClean="0"/>
              <a:t>Tie the part popper string to make a secure loop, in order to hold a mass hanger. </a:t>
            </a:r>
          </a:p>
          <a:p>
            <a:pPr marL="171450" indent="-171450">
              <a:buFont typeface="Arial" panose="020B0604020202020204" pitchFamily="34" charset="0"/>
              <a:buChar char="•"/>
            </a:pPr>
            <a:r>
              <a:rPr lang="en-US" dirty="0" smtClean="0"/>
              <a:t>Don’t clamp the party popper too high up the stand, to avoid a big crash when it explodes! Watch out for masses dropping to the floor. </a:t>
            </a:r>
          </a:p>
          <a:p>
            <a:pPr marL="171450" indent="-171450">
              <a:buFont typeface="Arial" panose="020B0604020202020204" pitchFamily="34" charset="0"/>
              <a:buChar char="•"/>
            </a:pPr>
            <a:r>
              <a:rPr lang="en-US" dirty="0" smtClean="0"/>
              <a:t>Ask three students to take a clamp stand each and explain that they will be loading their mass hangers carefully, adding one 100g (1N) mass at a time, until the party popper goes off. </a:t>
            </a:r>
          </a:p>
          <a:p>
            <a:pPr marL="171450" indent="-171450">
              <a:buFont typeface="Arial" panose="020B0604020202020204" pitchFamily="34" charset="0"/>
              <a:buChar char="•"/>
            </a:pPr>
            <a:r>
              <a:rPr lang="en-US" dirty="0" smtClean="0"/>
              <a:t>Before they start, ask the class to predict how much mass it will take to set off the party poppers. Then ask the three students to add each mass gently so that they don’t suddenly jerk the apparatus. They should avoid putting their heads above the party popper. </a:t>
            </a:r>
          </a:p>
          <a:p>
            <a:pPr marL="171450" indent="-171450">
              <a:buFont typeface="Arial" panose="020B0604020202020204" pitchFamily="34" charset="0"/>
              <a:buChar char="•"/>
            </a:pPr>
            <a:r>
              <a:rPr lang="en-US" dirty="0" smtClean="0"/>
              <a:t>When all the poppers have popped ask the class how they think this relates to eruption</a:t>
            </a:r>
            <a:r>
              <a:rPr lang="en-US" baseline="0" dirty="0" smtClean="0"/>
              <a:t> prediction</a:t>
            </a:r>
            <a:r>
              <a:rPr lang="en-US" dirty="0" smtClean="0"/>
              <a:t>. There is usually considerable variability between the three different party poppers (a range from 300g (3N) up to 3300g (33N) has been found so far – for the latter, it is necessary to add another two mass hangers, each of which itself has a mass of 100g (1N).)</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20</a:t>
            </a:fld>
            <a:endParaRPr lang="en-GB"/>
          </a:p>
        </p:txBody>
      </p:sp>
    </p:spTree>
    <p:extLst>
      <p:ext uri="{BB962C8B-B14F-4D97-AF65-F5344CB8AC3E}">
        <p14:creationId xmlns:p14="http://schemas.microsoft.com/office/powerpoint/2010/main" val="386670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Volcanoes are openings in the Earth’s crust from which lava, ash and gases erupt. Volcanic eruptions</a:t>
            </a:r>
            <a:r>
              <a:rPr lang="en-US" baseline="0" dirty="0" smtClean="0"/>
              <a:t> are </a:t>
            </a:r>
            <a:r>
              <a:rPr lang="en-US" dirty="0" smtClean="0"/>
              <a:t>natural hazard</a:t>
            </a:r>
            <a:r>
              <a:rPr lang="en-US" baseline="0" dirty="0" smtClean="0"/>
              <a:t>s - extreme natural events or process that causes loss of life and/or</a:t>
            </a:r>
          </a:p>
          <a:p>
            <a:pPr marL="0" indent="0">
              <a:buNone/>
            </a:pPr>
            <a:r>
              <a:rPr lang="en-US" baseline="0" dirty="0" smtClean="0"/>
              <a:t>extreme damage to property and creates severe disruption to human activities</a:t>
            </a:r>
          </a:p>
          <a:p>
            <a:pPr marL="0" indent="0">
              <a:buNone/>
            </a:pPr>
            <a:endParaRPr lang="en-US" baseline="0" dirty="0" smtClean="0"/>
          </a:p>
          <a:p>
            <a:pPr marL="0" indent="0">
              <a:buNone/>
            </a:pPr>
            <a:r>
              <a:rPr lang="en-US" baseline="0" dirty="0" smtClean="0"/>
              <a:t>There are many hazards associated with volcanoes: lava flows, volcanic ash, gas, pyroclastic density currents, lahars, landslides, earthquakes (the next slides will go through these hazards in more detail)</a:t>
            </a:r>
          </a:p>
        </p:txBody>
      </p:sp>
      <p:sp>
        <p:nvSpPr>
          <p:cNvPr id="4" name="Slide Number Placeholder 3"/>
          <p:cNvSpPr>
            <a:spLocks noGrp="1"/>
          </p:cNvSpPr>
          <p:nvPr>
            <p:ph type="sldNum" sz="quarter" idx="10"/>
          </p:nvPr>
        </p:nvSpPr>
        <p:spPr/>
        <p:txBody>
          <a:bodyPr/>
          <a:lstStyle/>
          <a:p>
            <a:fld id="{BB6736DF-49D8-40D5-80C7-9FF4CABD4A2E}" type="slidenum">
              <a:rPr lang="en-GB" smtClean="0"/>
              <a:t>3</a:t>
            </a:fld>
            <a:endParaRPr lang="en-GB"/>
          </a:p>
        </p:txBody>
      </p:sp>
    </p:spTree>
    <p:extLst>
      <p:ext uri="{BB962C8B-B14F-4D97-AF65-F5344CB8AC3E}">
        <p14:creationId xmlns:p14="http://schemas.microsoft.com/office/powerpoint/2010/main" val="3821911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Volcanoes are associated with </a:t>
            </a:r>
            <a:r>
              <a:rPr lang="en-GB" sz="1200" b="1" dirty="0" smtClean="0"/>
              <a:t>natural hazards </a:t>
            </a:r>
            <a:r>
              <a:rPr lang="en-GB" sz="1200" dirty="0" smtClean="0"/>
              <a:t>including lava flows, volcanic gas, volcanic gas, pyroclastic flows, lahars, landslides and earthquakes</a:t>
            </a:r>
          </a:p>
          <a:p>
            <a:r>
              <a:rPr lang="en-GB" sz="1200" dirty="0" smtClean="0"/>
              <a:t>Geologists can </a:t>
            </a:r>
            <a:r>
              <a:rPr lang="en-GB" sz="1200" b="1" dirty="0" smtClean="0"/>
              <a:t>monitor</a:t>
            </a:r>
            <a:r>
              <a:rPr lang="en-GB" sz="1200" dirty="0" smtClean="0"/>
              <a:t> volcanic gas, ground deformation and earthquakes to </a:t>
            </a:r>
            <a:r>
              <a:rPr lang="en-GB" sz="1200" b="1" dirty="0" smtClean="0"/>
              <a:t>predict </a:t>
            </a:r>
            <a:r>
              <a:rPr lang="en-GB" sz="1200" dirty="0" smtClean="0"/>
              <a:t>when a volcano might erupt</a:t>
            </a:r>
          </a:p>
          <a:p>
            <a:r>
              <a:rPr lang="en-GB" sz="1200" dirty="0" smtClean="0"/>
              <a:t>Case studies for 3 different volcanic eruptions with different associated hazards:</a:t>
            </a:r>
          </a:p>
          <a:p>
            <a:r>
              <a:rPr lang="en-GB" sz="1200" b="1" dirty="0" err="1" smtClean="0"/>
              <a:t>Eyjafjallajokull</a:t>
            </a:r>
            <a:r>
              <a:rPr lang="en-GB" sz="1200" dirty="0" smtClean="0"/>
              <a:t> – severe air travel disruption due to ash cloud</a:t>
            </a:r>
          </a:p>
          <a:p>
            <a:r>
              <a:rPr lang="en-GB" sz="1200" b="1" dirty="0" smtClean="0"/>
              <a:t>Merapi</a:t>
            </a:r>
            <a:r>
              <a:rPr lang="en-GB" sz="1200" dirty="0" smtClean="0"/>
              <a:t> – pyroclastic flows and lahars</a:t>
            </a:r>
          </a:p>
          <a:p>
            <a:r>
              <a:rPr lang="en-GB" sz="1200" b="1" dirty="0" err="1" smtClean="0"/>
              <a:t>Nyiragongo</a:t>
            </a:r>
            <a:r>
              <a:rPr lang="en-GB" sz="1200" dirty="0" smtClean="0"/>
              <a:t> – lava flows</a:t>
            </a:r>
          </a:p>
          <a:p>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21</a:t>
            </a:fld>
            <a:endParaRPr lang="en-GB"/>
          </a:p>
        </p:txBody>
      </p:sp>
    </p:spTree>
    <p:extLst>
      <p:ext uri="{BB962C8B-B14F-4D97-AF65-F5344CB8AC3E}">
        <p14:creationId xmlns:p14="http://schemas.microsoft.com/office/powerpoint/2010/main" val="103012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baseline="0" dirty="0" smtClean="0"/>
              <a:t>Lava flows </a:t>
            </a:r>
            <a:r>
              <a:rPr lang="en-US" baseline="0" dirty="0" smtClean="0"/>
              <a:t>are not usually dangerous to people because they move quite slowly which means that people can usually get out of the lava flows path. However lava flows can burn down buildings in their path and bury roads and agricultural land.</a:t>
            </a:r>
          </a:p>
          <a:p>
            <a:pPr marL="171450" indent="-171450">
              <a:buFont typeface="Arial" panose="020B0604020202020204" pitchFamily="34" charset="0"/>
              <a:buChar cha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News report YouTube video on lava flow in Hawaii – click image or go to </a:t>
            </a:r>
            <a:r>
              <a:rPr lang="en-GB" b="1" dirty="0" smtClean="0"/>
              <a:t>https://www.youtube.com/watch?time_continue=28&amp;v=zwpFzzmlSfM</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 cold countries such as Iceland, volcanoes often have ice caps and glaciers. The heat from erupted lava can melt the snow and ice in these ice caps and cause outburst floods called jökulhlaups. </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0" i="0" dirty="0" smtClean="0">
                <a:solidFill>
                  <a:srgbClr val="000000"/>
                </a:solidFill>
                <a:effectLst/>
                <a:latin typeface="Crimson Text"/>
              </a:rPr>
              <a:t>Lava itself releases toxic gases, including carbon dioxide, sulfur dioxide, hydrogen sulfide and hydrofluoric acid. When lava interacts with seawater a variety of other toxic gases are produced, including hydrochloric acid, which is highly corrosive. The lava haze, or laze, as it is called, can be deceptively deadly.</a:t>
            </a:r>
          </a:p>
          <a:p>
            <a:pPr marL="171450" indent="-171450">
              <a:buFont typeface="Arial" panose="020B0604020202020204" pitchFamily="34" charset="0"/>
              <a:buChar char="•"/>
            </a:pPr>
            <a:endParaRPr lang="en-US" b="0" i="0" dirty="0" smtClean="0">
              <a:solidFill>
                <a:srgbClr val="000000"/>
              </a:solidFill>
              <a:effectLst/>
              <a:latin typeface="Crimson Text"/>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4</a:t>
            </a:fld>
            <a:endParaRPr lang="en-GB"/>
          </a:p>
        </p:txBody>
      </p:sp>
    </p:spTree>
    <p:extLst>
      <p:ext uri="{BB962C8B-B14F-4D97-AF65-F5344CB8AC3E}">
        <p14:creationId xmlns:p14="http://schemas.microsoft.com/office/powerpoint/2010/main" val="269650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Lava flow </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5</a:t>
            </a:fld>
            <a:endParaRPr lang="en-GB"/>
          </a:p>
        </p:txBody>
      </p:sp>
    </p:spTree>
    <p:extLst>
      <p:ext uri="{BB962C8B-B14F-4D97-AF65-F5344CB8AC3E}">
        <p14:creationId xmlns:p14="http://schemas.microsoft.com/office/powerpoint/2010/main" val="291715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Volcanic ash and</a:t>
            </a:r>
            <a:r>
              <a:rPr lang="en-US" baseline="0" dirty="0" smtClean="0"/>
              <a:t> other rock fragments ejected in explosive volcanic eruptions are together known as tephra. Tephra includes large volcanic bombs which can &gt;64mm in diameter right down to volcanic ash at &lt; 1mm. </a:t>
            </a:r>
          </a:p>
          <a:p>
            <a:endParaRPr lang="en-US" baseline="0" dirty="0" smtClean="0"/>
          </a:p>
          <a:p>
            <a:r>
              <a:rPr lang="en-US" dirty="0" smtClean="0"/>
              <a:t>Volcanic ash is made from tiny fragments of rock and glass it can get inside aircraft engines and clog them up causing the engines to fail, it can also poison water supplies,</a:t>
            </a:r>
            <a:r>
              <a:rPr lang="en-US" baseline="0" dirty="0" smtClean="0"/>
              <a:t> </a:t>
            </a:r>
            <a:r>
              <a:rPr lang="en-US" dirty="0" smtClean="0"/>
              <a:t>smother farmland and vegetation</a:t>
            </a:r>
            <a:r>
              <a:rPr lang="en-US" baseline="0" dirty="0" smtClean="0"/>
              <a:t> </a:t>
            </a:r>
            <a:r>
              <a:rPr lang="en-US" dirty="0" smtClean="0"/>
              <a:t>and cause breathing problems in humans and other animals. </a:t>
            </a:r>
          </a:p>
          <a:p>
            <a:endParaRPr lang="en-US" dirty="0" smtClean="0"/>
          </a:p>
          <a:p>
            <a:r>
              <a:rPr lang="en-US" sz="1200" b="0" i="0" kern="1200" dirty="0" smtClean="0">
                <a:solidFill>
                  <a:schemeClr val="tx1"/>
                </a:solidFill>
                <a:effectLst/>
                <a:latin typeface="+mn-lt"/>
                <a:ea typeface="+mn-ea"/>
                <a:cs typeface="+mn-cs"/>
              </a:rPr>
              <a:t>Tephra of any size is made up of pulverized rock, and can be extremely heavy, especially if it gets wet. Most of the damage caused by falls occurs when wet ash on the roofs of buildings causes them to collapse.</a:t>
            </a:r>
            <a:endParaRPr lang="en-US" dirty="0" smtClean="0"/>
          </a:p>
          <a:p>
            <a:endParaRPr lang="en-GB" dirty="0" smtClean="0"/>
          </a:p>
          <a:p>
            <a:pPr algn="l"/>
            <a:r>
              <a:rPr lang="en-US" b="0" i="0" dirty="0" smtClean="0">
                <a:solidFill>
                  <a:srgbClr val="444444"/>
                </a:solidFill>
                <a:effectLst/>
                <a:latin typeface="arial"/>
              </a:rPr>
              <a:t>Volcanic ash injected into the atmosphere can have global as well as local consequences. When the volume of an eruption cloud is large enough, and the cloud is spread far enough by wind, ash can block out sunlight and cause temporary cooling of the Earth's surface. Following the eruption of Mount </a:t>
            </a:r>
            <a:r>
              <a:rPr lang="en-US" b="0" i="0" dirty="0" err="1" smtClean="0">
                <a:solidFill>
                  <a:srgbClr val="444444"/>
                </a:solidFill>
                <a:effectLst/>
                <a:latin typeface="arial"/>
              </a:rPr>
              <a:t>Tambora</a:t>
            </a:r>
            <a:r>
              <a:rPr lang="en-US" b="0" i="0" dirty="0" smtClean="0">
                <a:solidFill>
                  <a:srgbClr val="444444"/>
                </a:solidFill>
                <a:effectLst/>
                <a:latin typeface="arial"/>
              </a:rPr>
              <a:t> in 1815, so much pyroclastic material reached and remained in the Earth's atmosphere that global temperatures dropped an average of about 0.5 °C. This caused worldwide incidences of extreme weather, and led 1816 to be known as 'The Year Without A Summer.'</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6</a:t>
            </a:fld>
            <a:endParaRPr lang="en-GB"/>
          </a:p>
        </p:txBody>
      </p:sp>
    </p:spTree>
    <p:extLst>
      <p:ext uri="{BB962C8B-B14F-4D97-AF65-F5344CB8AC3E}">
        <p14:creationId xmlns:p14="http://schemas.microsoft.com/office/powerpoint/2010/main" val="203101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smtClean="0"/>
              <a:t>Magma is molten </a:t>
            </a:r>
            <a:r>
              <a:rPr lang="en-US" baseline="0" dirty="0" smtClean="0"/>
              <a:t>rock containing dissolved gases, these gases are released to the atmosphere during an eruption. Most of the gas in magma is water </a:t>
            </a:r>
            <a:r>
              <a:rPr lang="en-GB" baseline="0" noProof="0" dirty="0" smtClean="0"/>
              <a:t>vapour</a:t>
            </a:r>
            <a:r>
              <a:rPr lang="en-US" baseline="0" dirty="0" smtClean="0"/>
              <a:t> which is generally harmless however other gases such as carbon dioxide, fluorine, chlorine and hydrogen sulfide, can be extremely harmful to humans and other animals.</a:t>
            </a:r>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 </a:t>
            </a:r>
            <a:r>
              <a:rPr lang="en-US" baseline="0" dirty="0" err="1" smtClean="0"/>
              <a:t>limnic</a:t>
            </a:r>
            <a:r>
              <a:rPr lang="en-US" baseline="0" dirty="0" smtClean="0"/>
              <a:t> eruption </a:t>
            </a:r>
            <a:r>
              <a:rPr lang="en-US" b="0" dirty="0" smtClean="0"/>
              <a:t>or lake overturn </a:t>
            </a:r>
            <a:r>
              <a:rPr lang="en-US" dirty="0" smtClean="0"/>
              <a:t>occurs when dissolved carbon dioxide suddenly erupts from deep lake waters, forming a suffocating gas cloud these can be associated with volcanoes.</a:t>
            </a:r>
            <a:endParaRPr lang="en-US" baseline="0" dirty="0" smtClean="0"/>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Lake </a:t>
            </a:r>
            <a:r>
              <a:rPr lang="en-US" baseline="0" dirty="0" err="1" smtClean="0"/>
              <a:t>Nyos</a:t>
            </a:r>
            <a:r>
              <a:rPr lang="en-US" baseline="0" dirty="0" smtClean="0"/>
              <a:t>, is a lake in a volcanic crater in Cameroon, West Africa. The magma beneath the lake contains a lot of carbon dioxide gas which seeps into the lake from below. In 1986 a </a:t>
            </a:r>
            <a:r>
              <a:rPr lang="en-US" baseline="0" dirty="0" err="1" smtClean="0"/>
              <a:t>limnic</a:t>
            </a:r>
            <a:r>
              <a:rPr lang="en-US" baseline="0" dirty="0" smtClean="0"/>
              <a:t> eruption occurred and over 100,000 tons of carbon dioxide spilled out of the lake and flowed silently down a valley. Carbon dioxide is heavier than air so displaces it. The gas spread through three villages where over 1746 people lived and caused them all, and over 3000 cattle, to suffocate from lack of oxygen. </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C63F0CC7-F0B2-443F-A7CF-A58F6A5BEDF9}" type="slidenum">
              <a:rPr lang="en-GB" smtClean="0"/>
              <a:t>7</a:t>
            </a:fld>
            <a:endParaRPr lang="en-GB"/>
          </a:p>
        </p:txBody>
      </p:sp>
    </p:spTree>
    <p:extLst>
      <p:ext uri="{BB962C8B-B14F-4D97-AF65-F5344CB8AC3E}">
        <p14:creationId xmlns:p14="http://schemas.microsoft.com/office/powerpoint/2010/main" val="375261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Lake </a:t>
            </a:r>
            <a:r>
              <a:rPr lang="en-GB" dirty="0" err="1" smtClean="0"/>
              <a:t>Nyos</a:t>
            </a:r>
            <a:r>
              <a:rPr lang="en-GB" dirty="0" smtClean="0"/>
              <a:t> in 1986</a:t>
            </a:r>
          </a:p>
          <a:p>
            <a:r>
              <a:rPr lang="en-GB" dirty="0" smtClean="0"/>
              <a:t>Suffocated</a:t>
            </a:r>
            <a:r>
              <a:rPr lang="en-GB" baseline="0" dirty="0" smtClean="0"/>
              <a:t> cattle after </a:t>
            </a:r>
            <a:r>
              <a:rPr lang="en-GB" baseline="0" dirty="0" err="1" smtClean="0"/>
              <a:t>limnic</a:t>
            </a:r>
            <a:r>
              <a:rPr lang="en-GB" baseline="0" dirty="0" smtClean="0"/>
              <a:t> eruption</a:t>
            </a:r>
          </a:p>
          <a:p>
            <a:r>
              <a:rPr lang="en-GB" baseline="0" dirty="0" smtClean="0"/>
              <a:t>Lake </a:t>
            </a:r>
            <a:r>
              <a:rPr lang="en-GB" baseline="0" dirty="0" err="1" smtClean="0"/>
              <a:t>Nyos</a:t>
            </a:r>
            <a:r>
              <a:rPr lang="en-GB" baseline="0" dirty="0" smtClean="0"/>
              <a:t> degassing system set up after the catastrophe – estimates of the amount of CO2 entering the lake from the magma below indicate that a </a:t>
            </a:r>
            <a:r>
              <a:rPr lang="en-GB" baseline="0" dirty="0" err="1" smtClean="0"/>
              <a:t>limnic</a:t>
            </a:r>
            <a:r>
              <a:rPr lang="en-GB" baseline="0" dirty="0" smtClean="0"/>
              <a:t> eruption could occur every 10-30 years. To help prevent further tragedies pipes were installed in Lake </a:t>
            </a:r>
            <a:r>
              <a:rPr lang="en-GB" baseline="0" dirty="0" err="1" smtClean="0"/>
              <a:t>Nyos</a:t>
            </a:r>
            <a:r>
              <a:rPr lang="en-GB" baseline="0" dirty="0" smtClean="0"/>
              <a:t> to release the CO2 from the bottom of the lake so that it doesn’t build up to such dangerous levels. </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8</a:t>
            </a:fld>
            <a:endParaRPr lang="en-GB"/>
          </a:p>
        </p:txBody>
      </p:sp>
    </p:spTree>
    <p:extLst>
      <p:ext uri="{BB962C8B-B14F-4D97-AF65-F5344CB8AC3E}">
        <p14:creationId xmlns:p14="http://schemas.microsoft.com/office/powerpoint/2010/main" val="132049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Pyroclastic density currents, often called pyroclastic flows </a:t>
            </a:r>
            <a:r>
              <a:rPr lang="en-US" baseline="0" dirty="0" smtClean="0"/>
              <a:t>occur when an ash column from an explosive eruption collapses and starts to flow down the sides of a volcano. Pyroclastic flows are a mixture of extremely hot ash, gas and rock fragments, and can be deadly. They can race down the sides of a volcano at speeds of up to 1000kmph and temperatures more than 400</a:t>
            </a:r>
            <a:r>
              <a:rPr lang="en-US" baseline="0" dirty="0" smtClean="0">
                <a:latin typeface="Arial"/>
                <a:cs typeface="Arial"/>
              </a:rPr>
              <a:t>°C </a:t>
            </a:r>
            <a:r>
              <a:rPr lang="en-US" baseline="0" dirty="0" smtClean="0"/>
              <a:t> instantly boiling and crushing anything in their path including people, animals and plants. </a:t>
            </a:r>
            <a:endParaRPr lang="en-US" b="0" baseline="0" dirty="0" smtClean="0"/>
          </a:p>
          <a:p>
            <a:endParaRPr lang="en-GB" dirty="0" smtClean="0"/>
          </a:p>
          <a:p>
            <a:r>
              <a:rPr lang="en-GB" dirty="0" smtClean="0"/>
              <a:t>When Vesuvius erupted on</a:t>
            </a:r>
            <a:r>
              <a:rPr lang="en-GB" baseline="0" dirty="0" smtClean="0"/>
              <a:t> 24 August </a:t>
            </a:r>
            <a:r>
              <a:rPr lang="en-GB" dirty="0" smtClean="0"/>
              <a:t>79AD</a:t>
            </a:r>
            <a:r>
              <a:rPr lang="en-GB" baseline="0" dirty="0" smtClean="0"/>
              <a:t> </a:t>
            </a:r>
            <a:r>
              <a:rPr lang="en-GB" dirty="0" smtClean="0"/>
              <a:t>huge pyroclastic</a:t>
            </a:r>
            <a:r>
              <a:rPr lang="en-GB" baseline="0" dirty="0" smtClean="0"/>
              <a:t> flows smothered the nearby cites of Pompeii and Herculaneum boiling inhabitants and burying buildings under volcanic ash. </a:t>
            </a:r>
            <a:r>
              <a:rPr lang="en-US" altLang="en-US" sz="800" dirty="0" smtClean="0">
                <a:latin typeface="Verdana" pitchFamily="80" charset="0"/>
              </a:rPr>
              <a:t>These ancient cities remained buried and undiscovered for almost 1700 years until excavation began in 1748. Pompeii and Herculaneum are preserved as they were on the day in 79AD when they were hit by the pyroclastic flows, they provide a uniquely preserved snapshot of Roman life and culture.</a:t>
            </a:r>
            <a:endParaRPr lang="en-US" altLang="en-US" dirty="0" smtClean="0">
              <a:latin typeface="Verdana" pitchFamily="80" charset="0"/>
            </a:endParaRPr>
          </a:p>
        </p:txBody>
      </p:sp>
      <p:sp>
        <p:nvSpPr>
          <p:cNvPr id="4" name="Slide Number Placeholder 3"/>
          <p:cNvSpPr>
            <a:spLocks noGrp="1"/>
          </p:cNvSpPr>
          <p:nvPr>
            <p:ph type="sldNum" sz="quarter" idx="10"/>
          </p:nvPr>
        </p:nvSpPr>
        <p:spPr/>
        <p:txBody>
          <a:bodyPr/>
          <a:lstStyle/>
          <a:p>
            <a:fld id="{C63F0CC7-F0B2-443F-A7CF-A58F6A5BEDF9}" type="slidenum">
              <a:rPr lang="en-GB" smtClean="0"/>
              <a:t>9</a:t>
            </a:fld>
            <a:endParaRPr lang="en-GB"/>
          </a:p>
        </p:txBody>
      </p:sp>
    </p:spTree>
    <p:extLst>
      <p:ext uri="{BB962C8B-B14F-4D97-AF65-F5344CB8AC3E}">
        <p14:creationId xmlns:p14="http://schemas.microsoft.com/office/powerpoint/2010/main" val="2139992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Pompeii with Mount Vesuvius in the background</a:t>
            </a:r>
          </a:p>
          <a:p>
            <a:pPr marL="171450" indent="-171450">
              <a:buFont typeface="Arial" panose="020B0604020202020204" pitchFamily="34" charset="0"/>
              <a:buChar char="•"/>
            </a:pPr>
            <a:r>
              <a:rPr lang="en-GB" baseline="0" dirty="0" smtClean="0"/>
              <a:t>Typical Pompeii street with stepping stones these stones allowed people to cross the road </a:t>
            </a:r>
            <a:r>
              <a:rPr lang="en-US" baseline="0" dirty="0" smtClean="0"/>
              <a:t>without getting their feet wet or dirty as the streets were often filthy due to the lack of a proper sewer network. The slabs were placed in such a way that carts could still pass, as can be seen by the ruts left in the road by the cart wheels.</a:t>
            </a:r>
            <a:endParaRPr lang="en-GB" baseline="0" dirty="0" smtClean="0"/>
          </a:p>
          <a:p>
            <a:pPr marL="171450" indent="-171450">
              <a:buFont typeface="Arial" panose="020B0604020202020204" pitchFamily="34" charset="0"/>
              <a:buChar char="•"/>
            </a:pPr>
            <a:r>
              <a:rPr lang="en-GB" baseline="0" dirty="0" smtClean="0"/>
              <a:t>Plaster cast of Pompeii pyroclastic flow victim made from centuries old hollow in the solidified volcanic ash – life like poses of the victims show that their cause of death was not suffocation, they instead died instantly from extreme heat</a:t>
            </a:r>
            <a:endParaRPr lang="en-GB" dirty="0"/>
          </a:p>
        </p:txBody>
      </p:sp>
      <p:sp>
        <p:nvSpPr>
          <p:cNvPr id="4" name="Slide Number Placeholder 3"/>
          <p:cNvSpPr>
            <a:spLocks noGrp="1"/>
          </p:cNvSpPr>
          <p:nvPr>
            <p:ph type="sldNum" sz="quarter" idx="10"/>
          </p:nvPr>
        </p:nvSpPr>
        <p:spPr/>
        <p:txBody>
          <a:bodyPr/>
          <a:lstStyle/>
          <a:p>
            <a:fld id="{C63F0CC7-F0B2-443F-A7CF-A58F6A5BEDF9}" type="slidenum">
              <a:rPr lang="en-GB" smtClean="0"/>
              <a:t>10</a:t>
            </a:fld>
            <a:endParaRPr lang="en-GB"/>
          </a:p>
        </p:txBody>
      </p:sp>
    </p:spTree>
    <p:extLst>
      <p:ext uri="{BB962C8B-B14F-4D97-AF65-F5344CB8AC3E}">
        <p14:creationId xmlns:p14="http://schemas.microsoft.com/office/powerpoint/2010/main" val="17053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53524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120231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159328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269308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D22AF5-82D7-4113-B958-A214A1E63667}" type="datetimeFigureOut">
              <a:rPr lang="en-GB" smtClean="0"/>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315614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CD22AF5-82D7-4113-B958-A214A1E63667}"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264686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CD22AF5-82D7-4113-B958-A214A1E63667}" type="datetimeFigureOut">
              <a:rPr lang="en-GB" smtClean="0"/>
              <a:t>05/06/2018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62101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CD22AF5-82D7-4113-B958-A214A1E63667}" type="datetimeFigureOut">
              <a:rPr lang="en-GB" smtClean="0"/>
              <a:t>05/06/2018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12457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D22AF5-82D7-4113-B958-A214A1E63667}" type="datetimeFigureOut">
              <a:rPr lang="en-GB" smtClean="0"/>
              <a:t>05/06/2018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94610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22AF5-82D7-4113-B958-A214A1E63667}"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270072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22AF5-82D7-4113-B958-A214A1E63667}" type="datetimeFigureOut">
              <a:rPr lang="en-GB" smtClean="0"/>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FE928C-1C52-42C3-97EF-1752BFEA65C6}" type="slidenum">
              <a:rPr lang="en-GB" smtClean="0"/>
              <a:t>‹#›</a:t>
            </a:fld>
            <a:endParaRPr lang="en-GB"/>
          </a:p>
        </p:txBody>
      </p:sp>
    </p:spTree>
    <p:extLst>
      <p:ext uri="{BB962C8B-B14F-4D97-AF65-F5344CB8AC3E}">
        <p14:creationId xmlns:p14="http://schemas.microsoft.com/office/powerpoint/2010/main" val="395865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22AF5-82D7-4113-B958-A214A1E63667}" type="datetimeFigureOut">
              <a:rPr lang="en-GB" smtClean="0"/>
              <a:t>05/06/2018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E928C-1C52-42C3-97EF-1752BFEA65C6}" type="slidenum">
              <a:rPr lang="en-GB" smtClean="0"/>
              <a:t>‹#›</a:t>
            </a:fld>
            <a:endParaRPr lang="en-GB"/>
          </a:p>
        </p:txBody>
      </p:sp>
    </p:spTree>
    <p:extLst>
      <p:ext uri="{BB962C8B-B14F-4D97-AF65-F5344CB8AC3E}">
        <p14:creationId xmlns:p14="http://schemas.microsoft.com/office/powerpoint/2010/main" val="1747942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time_continue=28&amp;v=zwpFzzmlSf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4904"/>
            <a:ext cx="9180512" cy="4466295"/>
          </a:xfrm>
          <a:prstGeom prst="rect">
            <a:avLst/>
          </a:prstGeom>
        </p:spPr>
      </p:pic>
      <p:pic>
        <p:nvPicPr>
          <p:cNvPr id="6" name="Picture 2" descr="https://upload.wikimedia.org/wikipedia/commons/7/73/Pyroclastic_flows_at_Mayon_Volcano.jpg"/>
          <p:cNvPicPr>
            <a:picLocks noChangeAspect="1" noChangeArrowheads="1"/>
          </p:cNvPicPr>
          <p:nvPr/>
        </p:nvPicPr>
        <p:blipFill rotWithShape="1">
          <a:blip r:embed="rId3">
            <a:extLst>
              <a:ext uri="{28A0092B-C50C-407E-A947-70E740481C1C}">
                <a14:useLocalDpi xmlns:a14="http://schemas.microsoft.com/office/drawing/2010/main" val="0"/>
              </a:ext>
            </a:extLst>
          </a:blip>
          <a:srcRect l="26434"/>
          <a:stretch/>
        </p:blipFill>
        <p:spPr bwMode="auto">
          <a:xfrm>
            <a:off x="5262853" y="1584297"/>
            <a:ext cx="3409833" cy="289690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1" descr="Image result for volcano gas sampl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4" r="5801"/>
          <a:stretch/>
        </p:blipFill>
        <p:spPr bwMode="auto">
          <a:xfrm>
            <a:off x="262025" y="2277379"/>
            <a:ext cx="3085839" cy="235448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7" descr="House partially buried in a lahar deposit that formed by dewatering of a large volcano landslide from Mount St. Helens, Washington (click for more information).&#10; (Click image to view full size.)"/>
          <p:cNvPicPr>
            <a:picLocks noChangeAspect="1" noChangeArrowheads="1"/>
          </p:cNvPicPr>
          <p:nvPr/>
        </p:nvPicPr>
        <p:blipFill rotWithShape="1">
          <a:blip r:embed="rId5">
            <a:extLst>
              <a:ext uri="{28A0092B-C50C-407E-A947-70E740481C1C}">
                <a14:useLocalDpi xmlns:a14="http://schemas.microsoft.com/office/drawing/2010/main" val="0"/>
              </a:ext>
            </a:extLst>
          </a:blip>
          <a:srcRect r="7027"/>
          <a:stretch/>
        </p:blipFill>
        <p:spPr bwMode="auto">
          <a:xfrm>
            <a:off x="6012160" y="4525917"/>
            <a:ext cx="2961126" cy="213846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9" descr="Ash buries cars and buildings after the 1984 eruption of Rabaul, Papua New Guinea. &#10; (Click image to view full size.)"/>
          <p:cNvPicPr>
            <a:picLocks noChangeAspect="1" noChangeArrowheads="1"/>
          </p:cNvPicPr>
          <p:nvPr/>
        </p:nvPicPr>
        <p:blipFill rotWithShape="1">
          <a:blip r:embed="rId6">
            <a:extLst>
              <a:ext uri="{28A0092B-C50C-407E-A947-70E740481C1C}">
                <a14:useLocalDpi xmlns:a14="http://schemas.microsoft.com/office/drawing/2010/main" val="0"/>
              </a:ext>
            </a:extLst>
          </a:blip>
          <a:srcRect r="15131"/>
          <a:stretch/>
        </p:blipFill>
        <p:spPr bwMode="auto">
          <a:xfrm>
            <a:off x="3112375" y="4429363"/>
            <a:ext cx="2902402" cy="22570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for lava flow"/>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189" r="20888"/>
          <a:stretch/>
        </p:blipFill>
        <p:spPr bwMode="auto">
          <a:xfrm>
            <a:off x="3112375" y="2286580"/>
            <a:ext cx="2389463" cy="234528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https://volcanoes.usgs.gov/volcanoes/kilauea/archive/multimedia/2007/Dec/20080129_DSC02995_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751" y="4510971"/>
            <a:ext cx="3240386" cy="216835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4751" y="6347901"/>
            <a:ext cx="709575" cy="338554"/>
          </a:xfrm>
          <a:prstGeom prst="rect">
            <a:avLst/>
          </a:prstGeom>
          <a:noFill/>
        </p:spPr>
        <p:txBody>
          <a:bodyPr wrap="square" rtlCol="0">
            <a:spAutoFit/>
          </a:bodyPr>
          <a:lstStyle/>
          <a:p>
            <a:r>
              <a:rPr lang="en-GB" sz="1600" dirty="0" smtClean="0">
                <a:solidFill>
                  <a:schemeClr val="bg1"/>
                </a:solidFill>
              </a:rPr>
              <a:t>USGS</a:t>
            </a:r>
            <a:endParaRPr lang="en-GB" sz="1600" dirty="0">
              <a:solidFill>
                <a:schemeClr val="bg1"/>
              </a:solidFill>
            </a:endParaRPr>
          </a:p>
        </p:txBody>
      </p:sp>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2" y="260648"/>
            <a:ext cx="67008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666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mpeii, Italy, Naples, Antiquity, Places Of Inte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788" y="4142544"/>
            <a:ext cx="3644430" cy="242582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Pompeii, Vesuvius, Culture, Volcano, Archeology, Ro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152" y="1275608"/>
            <a:ext cx="3630398" cy="27114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Pompeii, Naples, Unesco World Heritage 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747" y="1275608"/>
            <a:ext cx="3528392" cy="529258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GB"/>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904"/>
            <a:ext cx="869315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116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my.ball\Downloads\herculaneum-2364585_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6" y="2060848"/>
            <a:ext cx="8889446" cy="371398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103527"/>
            <a:ext cx="8686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119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4757319" cy="4536504"/>
          </a:xfrm>
        </p:spPr>
        <p:txBody>
          <a:bodyPr>
            <a:normAutofit fontScale="85000" lnSpcReduction="10000"/>
          </a:bodyPr>
          <a:lstStyle/>
          <a:p>
            <a:r>
              <a:rPr lang="en-GB" b="1" dirty="0" smtClean="0"/>
              <a:t>Volcanic mud flow </a:t>
            </a:r>
            <a:r>
              <a:rPr lang="en-GB" dirty="0" smtClean="0"/>
              <a:t>when </a:t>
            </a:r>
            <a:r>
              <a:rPr lang="en-GB" dirty="0"/>
              <a:t>v</a:t>
            </a:r>
            <a:r>
              <a:rPr lang="en-GB" dirty="0" smtClean="0"/>
              <a:t>olcanic ash and other volcanic debris mixes with water</a:t>
            </a:r>
          </a:p>
          <a:p>
            <a:r>
              <a:rPr lang="en-GB" b="1" dirty="0" smtClean="0"/>
              <a:t>Concrete like texture </a:t>
            </a:r>
            <a:r>
              <a:rPr lang="en-GB" dirty="0" smtClean="0"/>
              <a:t>– bulldoze and bury anything in their path</a:t>
            </a:r>
          </a:p>
          <a:p>
            <a:r>
              <a:rPr lang="en-GB" dirty="0" smtClean="0"/>
              <a:t>Can be hot - </a:t>
            </a:r>
            <a:r>
              <a:rPr lang="en-GB" b="1" dirty="0" smtClean="0"/>
              <a:t>60-70</a:t>
            </a:r>
            <a:r>
              <a:rPr lang="en-GB" b="1" dirty="0" smtClean="0">
                <a:cs typeface="Arial"/>
              </a:rPr>
              <a:t>°C </a:t>
            </a:r>
            <a:r>
              <a:rPr lang="en-GB" dirty="0" smtClean="0">
                <a:cs typeface="Arial"/>
              </a:rPr>
              <a:t>and flow at </a:t>
            </a:r>
            <a:r>
              <a:rPr lang="en-GB" b="1" dirty="0" smtClean="0">
                <a:cs typeface="Arial"/>
              </a:rPr>
              <a:t>200km/hr </a:t>
            </a:r>
            <a:r>
              <a:rPr lang="en-GB" dirty="0" smtClean="0">
                <a:cs typeface="Arial"/>
              </a:rPr>
              <a:t>in steep areas</a:t>
            </a:r>
          </a:p>
          <a:p>
            <a:r>
              <a:rPr lang="en-GB" dirty="0" smtClean="0">
                <a:cs typeface="Arial"/>
              </a:rPr>
              <a:t>Can occur years after a volcanic eruption</a:t>
            </a:r>
            <a:endParaRPr lang="en-GB" dirty="0"/>
          </a:p>
        </p:txBody>
      </p:sp>
      <p:pic>
        <p:nvPicPr>
          <p:cNvPr id="5122" name="Picture 2" descr="https://upload.wikimedia.org/wikipedia/commons/thumb/1/16/MSH80_mudline_muddy_river_with_USGS_scientist_10-23-80.jpg/1024px-MSH80_mudline_muddy_river_with_USGS_scientist_10-23-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847" y="1412776"/>
            <a:ext cx="3848944" cy="257097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44217" y="821600"/>
            <a:ext cx="2088232" cy="523220"/>
          </a:xfrm>
          <a:prstGeom prst="rect">
            <a:avLst/>
          </a:prstGeom>
          <a:noFill/>
        </p:spPr>
        <p:txBody>
          <a:bodyPr wrap="square" rtlCol="0">
            <a:spAutoFit/>
          </a:bodyPr>
          <a:lstStyle/>
          <a:p>
            <a:r>
              <a:rPr lang="en-GB" sz="2800" b="1" dirty="0" smtClean="0">
                <a:solidFill>
                  <a:schemeClr val="bg1"/>
                </a:solidFill>
              </a:rPr>
              <a:t>Mudline</a:t>
            </a:r>
            <a:endParaRPr lang="en-GB" b="1" dirty="0">
              <a:solidFill>
                <a:schemeClr val="bg1"/>
              </a:solidFill>
            </a:endParaRPr>
          </a:p>
        </p:txBody>
      </p:sp>
      <p:cxnSp>
        <p:nvCxnSpPr>
          <p:cNvPr id="6" name="Straight Arrow Connector 5"/>
          <p:cNvCxnSpPr/>
          <p:nvPr/>
        </p:nvCxnSpPr>
        <p:spPr>
          <a:xfrm>
            <a:off x="5600091" y="1268760"/>
            <a:ext cx="163996" cy="64807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descr="https://upload.wikimedia.org/wikipedia/commons/4/41/Galunggung_lah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823" y="4110105"/>
            <a:ext cx="3888868" cy="25581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45823" y="4364905"/>
            <a:ext cx="2088232" cy="523220"/>
          </a:xfrm>
          <a:prstGeom prst="rect">
            <a:avLst/>
          </a:prstGeom>
          <a:noFill/>
        </p:spPr>
        <p:txBody>
          <a:bodyPr wrap="square" rtlCol="0">
            <a:spAutoFit/>
          </a:bodyPr>
          <a:lstStyle/>
          <a:p>
            <a:r>
              <a:rPr lang="en-GB" sz="2800" b="1" dirty="0" smtClean="0">
                <a:solidFill>
                  <a:schemeClr val="bg1"/>
                </a:solidFill>
              </a:rPr>
              <a:t>Lahar</a:t>
            </a:r>
            <a:endParaRPr lang="en-GB" b="1" dirty="0">
              <a:solidFill>
                <a:schemeClr val="bg1"/>
              </a:solidFill>
            </a:endParaRPr>
          </a:p>
        </p:txBody>
      </p:sp>
      <p:cxnSp>
        <p:nvCxnSpPr>
          <p:cNvPr id="12" name="Straight Arrow Connector 11"/>
          <p:cNvCxnSpPr/>
          <p:nvPr/>
        </p:nvCxnSpPr>
        <p:spPr>
          <a:xfrm>
            <a:off x="5600091" y="4770730"/>
            <a:ext cx="844117" cy="110654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endParaRPr lang="en-GB"/>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16" y="-200284"/>
            <a:ext cx="524986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22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4608512" cy="4525963"/>
          </a:xfrm>
        </p:spPr>
        <p:txBody>
          <a:bodyPr>
            <a:normAutofit fontScale="77500" lnSpcReduction="20000"/>
          </a:bodyPr>
          <a:lstStyle/>
          <a:p>
            <a:r>
              <a:rPr lang="en-GB" dirty="0"/>
              <a:t>E</a:t>
            </a:r>
            <a:r>
              <a:rPr lang="en-GB" dirty="0" smtClean="0"/>
              <a:t>arthquakes, landslides and tsunamis can be associated with volcanic eruptions</a:t>
            </a:r>
          </a:p>
          <a:p>
            <a:r>
              <a:rPr lang="en-GB" b="1" dirty="0" smtClean="0"/>
              <a:t>Volcano-tectonic earthquakes </a:t>
            </a:r>
            <a:r>
              <a:rPr lang="en-GB" dirty="0" smtClean="0"/>
              <a:t>– from ‘normal’ tectonic stresses</a:t>
            </a:r>
          </a:p>
          <a:p>
            <a:r>
              <a:rPr lang="en-GB" b="1" dirty="0" smtClean="0"/>
              <a:t>Long period earthquakes </a:t>
            </a:r>
            <a:r>
              <a:rPr lang="en-GB" dirty="0" smtClean="0"/>
              <a:t>– cracks made from magma and gas moving towards the surface</a:t>
            </a:r>
          </a:p>
          <a:p>
            <a:r>
              <a:rPr lang="en-GB" dirty="0" smtClean="0"/>
              <a:t>Landslides are </a:t>
            </a:r>
            <a:r>
              <a:rPr lang="en-GB" b="1" dirty="0" smtClean="0"/>
              <a:t>masses of rock and soil </a:t>
            </a:r>
            <a:r>
              <a:rPr lang="en-GB" dirty="0" smtClean="0"/>
              <a:t>that fall or slide due to </a:t>
            </a:r>
            <a:r>
              <a:rPr lang="en-GB" b="1" dirty="0" smtClean="0"/>
              <a:t>gravity</a:t>
            </a:r>
          </a:p>
          <a:p>
            <a:r>
              <a:rPr lang="en-GB" dirty="0" smtClean="0"/>
              <a:t>Landslides can become </a:t>
            </a:r>
            <a:r>
              <a:rPr lang="en-GB" b="1" dirty="0" smtClean="0"/>
              <a:t>lahars</a:t>
            </a:r>
          </a:p>
          <a:p>
            <a:endParaRPr lang="en-GB" dirty="0"/>
          </a:p>
        </p:txBody>
      </p:sp>
      <p:pic>
        <p:nvPicPr>
          <p:cNvPr id="6146" name="Picture 2" descr="MSH82 st helens plume from harrys ridge 05-19-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739" y="4348554"/>
            <a:ext cx="3473034" cy="234701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9739" y="4382111"/>
            <a:ext cx="1944216" cy="830997"/>
          </a:xfrm>
          <a:prstGeom prst="rect">
            <a:avLst/>
          </a:prstGeom>
          <a:noFill/>
        </p:spPr>
        <p:txBody>
          <a:bodyPr wrap="square" rtlCol="0">
            <a:spAutoFit/>
          </a:bodyPr>
          <a:lstStyle/>
          <a:p>
            <a:r>
              <a:rPr lang="en-GB" sz="2400" b="1" dirty="0" smtClean="0">
                <a:solidFill>
                  <a:schemeClr val="bg1"/>
                </a:solidFill>
              </a:rPr>
              <a:t>Landslide scarp</a:t>
            </a:r>
            <a:endParaRPr lang="en-GB" sz="1600" b="1" dirty="0">
              <a:solidFill>
                <a:schemeClr val="bg1"/>
              </a:solidFill>
            </a:endParaRPr>
          </a:p>
        </p:txBody>
      </p:sp>
      <p:cxnSp>
        <p:nvCxnSpPr>
          <p:cNvPr id="6" name="Straight Arrow Connector 5"/>
          <p:cNvCxnSpPr/>
          <p:nvPr/>
        </p:nvCxnSpPr>
        <p:spPr>
          <a:xfrm>
            <a:off x="6111847" y="4899293"/>
            <a:ext cx="476377" cy="62276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523322"/>
            <a:ext cx="4283968" cy="2658440"/>
          </a:xfrm>
          <a:prstGeom prst="rect">
            <a:avLst/>
          </a:prstGeom>
        </p:spPr>
      </p:pic>
      <p:cxnSp>
        <p:nvCxnSpPr>
          <p:cNvPr id="14" name="Straight Arrow Connector 13"/>
          <p:cNvCxnSpPr/>
          <p:nvPr/>
        </p:nvCxnSpPr>
        <p:spPr>
          <a:xfrm>
            <a:off x="6567240" y="2564904"/>
            <a:ext cx="581520" cy="0"/>
          </a:xfrm>
          <a:prstGeom prst="straightConnector1">
            <a:avLst/>
          </a:prstGeom>
          <a:ln w="57150">
            <a:solidFill>
              <a:srgbClr val="D35241"/>
            </a:solidFill>
            <a:tailEnd type="arrow"/>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endParaRPr lang="en-GB"/>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44" y="-96837"/>
            <a:ext cx="880903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309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Positioning System receiver (called a GPS monument) at North Rim Station, a monitoring location at Newberry volcano, Oregon. &#10; (Click image to view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873516"/>
            <a:ext cx="2916510" cy="435653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519957" y="5337501"/>
            <a:ext cx="2952329" cy="892552"/>
          </a:xfrm>
          <a:prstGeom prst="rect">
            <a:avLst/>
          </a:prstGeom>
        </p:spPr>
        <p:txBody>
          <a:bodyPr wrap="square">
            <a:spAutoFit/>
          </a:bodyPr>
          <a:lstStyle/>
          <a:p>
            <a:r>
              <a:rPr lang="en-US" sz="2000" b="1" dirty="0" smtClean="0">
                <a:solidFill>
                  <a:schemeClr val="bg1"/>
                </a:solidFill>
              </a:rPr>
              <a:t>GPS receiver at Newberry </a:t>
            </a:r>
            <a:r>
              <a:rPr lang="en-US" sz="2000" b="1" dirty="0">
                <a:solidFill>
                  <a:schemeClr val="bg1"/>
                </a:solidFill>
              </a:rPr>
              <a:t>volcano, </a:t>
            </a:r>
            <a:r>
              <a:rPr lang="en-US" sz="2000" b="1" dirty="0" smtClean="0">
                <a:solidFill>
                  <a:schemeClr val="bg1"/>
                </a:solidFill>
              </a:rPr>
              <a:t>Oregon, USA</a:t>
            </a:r>
          </a:p>
          <a:p>
            <a:r>
              <a:rPr lang="en-US" sz="1200" dirty="0" smtClean="0">
                <a:solidFill>
                  <a:schemeClr val="bg1"/>
                </a:solidFill>
              </a:rPr>
              <a:t>Photo: USGS</a:t>
            </a:r>
            <a:endParaRPr lang="en-GB" sz="1200" dirty="0">
              <a:solidFill>
                <a:schemeClr val="bg1"/>
              </a:solidFill>
            </a:endParaRPr>
          </a:p>
        </p:txBody>
      </p:sp>
      <p:pic>
        <p:nvPicPr>
          <p:cNvPr id="2052" name="Picture 4" descr="https://upload.wikimedia.org/wikipedia/commons/1/16/Tiltmeter_on_Mauna_L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6" y="1844823"/>
            <a:ext cx="2605375" cy="329319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84756" y="5237166"/>
            <a:ext cx="2466595" cy="707886"/>
          </a:xfrm>
          <a:prstGeom prst="rect">
            <a:avLst/>
          </a:prstGeom>
        </p:spPr>
        <p:txBody>
          <a:bodyPr wrap="square">
            <a:spAutoFit/>
          </a:bodyPr>
          <a:lstStyle/>
          <a:p>
            <a:r>
              <a:rPr lang="en-US" sz="2000" b="1" dirty="0" err="1" smtClean="0"/>
              <a:t>Tiltmeter</a:t>
            </a:r>
            <a:r>
              <a:rPr lang="en-US" sz="2000" b="1" dirty="0" smtClean="0"/>
              <a:t> on Mauna Loa, Hawaii</a:t>
            </a:r>
            <a:endParaRPr lang="en-GB" sz="11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4604039"/>
            <a:ext cx="3497792" cy="1974140"/>
          </a:xfrm>
          <a:prstGeom prst="rect">
            <a:avLst/>
          </a:prstGeom>
          <a:effectLst>
            <a:outerShdw blurRad="50800" dist="38100" dir="2700000" algn="tl" rotWithShape="0">
              <a:prstClr val="black">
                <a:alpha val="40000"/>
              </a:prstClr>
            </a:outerShdw>
          </a:effectLst>
        </p:spPr>
      </p:pic>
      <p:sp>
        <p:nvSpPr>
          <p:cNvPr id="9" name="Rectangle 8"/>
          <p:cNvSpPr/>
          <p:nvPr/>
        </p:nvSpPr>
        <p:spPr>
          <a:xfrm>
            <a:off x="5508104" y="4202057"/>
            <a:ext cx="3497792" cy="707886"/>
          </a:xfrm>
          <a:prstGeom prst="rect">
            <a:avLst/>
          </a:prstGeom>
        </p:spPr>
        <p:txBody>
          <a:bodyPr wrap="square">
            <a:spAutoFit/>
          </a:bodyPr>
          <a:lstStyle/>
          <a:p>
            <a:r>
              <a:rPr lang="en-US" sz="2000" b="1" dirty="0" smtClean="0"/>
              <a:t>Seismometer for detecting earthquakes</a:t>
            </a:r>
            <a:endParaRPr lang="en-GB" sz="1200" dirty="0"/>
          </a:p>
        </p:txBody>
      </p:sp>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98691"/>
            <a:ext cx="80724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descr="Image result for volcano gas sampli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64" r="5801"/>
          <a:stretch/>
        </p:blipFill>
        <p:spPr bwMode="auto">
          <a:xfrm>
            <a:off x="5529384" y="1428273"/>
            <a:ext cx="3438434" cy="262351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438923" y="3036122"/>
            <a:ext cx="2566973" cy="1015663"/>
          </a:xfrm>
          <a:prstGeom prst="rect">
            <a:avLst/>
          </a:prstGeom>
          <a:noFill/>
        </p:spPr>
        <p:txBody>
          <a:bodyPr wrap="square" rtlCol="0">
            <a:spAutoFit/>
          </a:bodyPr>
          <a:lstStyle/>
          <a:p>
            <a:r>
              <a:rPr lang="en-GB" sz="2000" b="1" dirty="0" smtClean="0">
                <a:solidFill>
                  <a:schemeClr val="bg1"/>
                </a:solidFill>
                <a:effectLst>
                  <a:outerShdw blurRad="38100" dist="38100" dir="2700000" algn="tl">
                    <a:srgbClr val="000000">
                      <a:alpha val="43137"/>
                    </a:srgbClr>
                  </a:outerShdw>
                </a:effectLst>
              </a:rPr>
              <a:t>Volcanic gas sampling, Mount Baker, Washington</a:t>
            </a:r>
            <a:endParaRPr lang="en-GB"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1162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amy.ball\Downloads\Fumarola,_Vulcano,_Sicilia,_Italia,_2015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0849" y="1433708"/>
            <a:ext cx="4073856" cy="30553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733666" y="1376957"/>
            <a:ext cx="3253648" cy="707886"/>
          </a:xfrm>
          <a:prstGeom prst="rect">
            <a:avLst/>
          </a:prstGeom>
        </p:spPr>
        <p:txBody>
          <a:bodyPr wrap="none">
            <a:spAutoFit/>
          </a:bodyPr>
          <a:lstStyle/>
          <a:p>
            <a:r>
              <a:rPr lang="en-GB" sz="2400" b="1" dirty="0" smtClean="0">
                <a:solidFill>
                  <a:schemeClr val="bg1"/>
                </a:solidFill>
              </a:rPr>
              <a:t>Fumaroles, Sicily</a:t>
            </a:r>
          </a:p>
          <a:p>
            <a:r>
              <a:rPr lang="en-GB" sz="1400" dirty="0" smtClean="0">
                <a:solidFill>
                  <a:schemeClr val="bg1"/>
                </a:solidFill>
              </a:rPr>
              <a:t>Benjamín </a:t>
            </a:r>
            <a:r>
              <a:rPr lang="en-GB" sz="1400" dirty="0" err="1">
                <a:solidFill>
                  <a:schemeClr val="bg1"/>
                </a:solidFill>
              </a:rPr>
              <a:t>Núñez</a:t>
            </a:r>
            <a:r>
              <a:rPr lang="en-GB" sz="1400" dirty="0">
                <a:solidFill>
                  <a:schemeClr val="bg1"/>
                </a:solidFill>
              </a:rPr>
              <a:t> </a:t>
            </a:r>
            <a:r>
              <a:rPr lang="en-GB" sz="1400" dirty="0" smtClean="0">
                <a:solidFill>
                  <a:schemeClr val="bg1"/>
                </a:solidFill>
              </a:rPr>
              <a:t>González/ CC-BY- S.A 4.0</a:t>
            </a:r>
            <a:r>
              <a:rPr lang="en-GB" sz="1600" dirty="0">
                <a:solidFill>
                  <a:schemeClr val="bg1"/>
                </a:solidFill>
              </a:rPr>
              <a:t> </a:t>
            </a:r>
          </a:p>
        </p:txBody>
      </p:sp>
      <p:sp>
        <p:nvSpPr>
          <p:cNvPr id="7" name="Content Placeholder 2"/>
          <p:cNvSpPr>
            <a:spLocks noGrp="1"/>
          </p:cNvSpPr>
          <p:nvPr>
            <p:ph idx="1"/>
          </p:nvPr>
        </p:nvSpPr>
        <p:spPr>
          <a:xfrm>
            <a:off x="179512" y="2060848"/>
            <a:ext cx="4896544" cy="4525963"/>
          </a:xfrm>
        </p:spPr>
        <p:txBody>
          <a:bodyPr>
            <a:noAutofit/>
          </a:bodyPr>
          <a:lstStyle/>
          <a:p>
            <a:r>
              <a:rPr lang="en-GB" sz="2400" dirty="0" smtClean="0"/>
              <a:t>As magma rises the </a:t>
            </a:r>
            <a:r>
              <a:rPr lang="en-GB" sz="2400" b="1" dirty="0" smtClean="0"/>
              <a:t>pressure </a:t>
            </a:r>
            <a:r>
              <a:rPr lang="en-GB" sz="2400" dirty="0" smtClean="0"/>
              <a:t>acting on it decreases allowing </a:t>
            </a:r>
            <a:r>
              <a:rPr lang="en-GB" sz="2400" b="1" dirty="0" smtClean="0"/>
              <a:t>gases to come out of solution</a:t>
            </a:r>
          </a:p>
          <a:p>
            <a:r>
              <a:rPr lang="en-GB" sz="2400" dirty="0" smtClean="0"/>
              <a:t>Gas rises more quickly than magma because it is less dense.</a:t>
            </a:r>
          </a:p>
          <a:p>
            <a:r>
              <a:rPr lang="en-GB" sz="2400" dirty="0" smtClean="0"/>
              <a:t>Comes out through vents called </a:t>
            </a:r>
            <a:r>
              <a:rPr lang="en-GB" sz="2400" b="1" dirty="0" smtClean="0"/>
              <a:t>fumaroles</a:t>
            </a:r>
            <a:r>
              <a:rPr lang="en-GB" sz="2400" dirty="0" smtClean="0"/>
              <a:t>.</a:t>
            </a:r>
          </a:p>
          <a:p>
            <a:r>
              <a:rPr lang="en-GB" sz="2400" dirty="0" smtClean="0"/>
              <a:t>Increase in </a:t>
            </a:r>
            <a:r>
              <a:rPr lang="en-GB" sz="2400" b="1" dirty="0" smtClean="0"/>
              <a:t>gas volume</a:t>
            </a:r>
            <a:r>
              <a:rPr lang="en-GB" sz="2400" dirty="0" smtClean="0"/>
              <a:t>, change in </a:t>
            </a:r>
            <a:r>
              <a:rPr lang="en-GB" sz="2400" b="1" dirty="0" smtClean="0"/>
              <a:t>gas chemistry </a:t>
            </a:r>
            <a:r>
              <a:rPr lang="en-GB" sz="2400" dirty="0" smtClean="0"/>
              <a:t>and </a:t>
            </a:r>
            <a:r>
              <a:rPr lang="en-GB" sz="2400" b="1" dirty="0" smtClean="0"/>
              <a:t>appearance of new vents </a:t>
            </a:r>
            <a:r>
              <a:rPr lang="en-GB" sz="2400" dirty="0" smtClean="0"/>
              <a:t>can indicate increased volcanic activity.</a:t>
            </a:r>
            <a:endParaRPr lang="en-GB" sz="2400" dirty="0"/>
          </a:p>
        </p:txBody>
      </p:sp>
      <p:pic>
        <p:nvPicPr>
          <p:cNvPr id="8" name="Picture 11" descr="Image result for volcano gas sampl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4" r="5801"/>
          <a:stretch/>
        </p:blipFill>
        <p:spPr bwMode="auto">
          <a:xfrm>
            <a:off x="5220072" y="4140228"/>
            <a:ext cx="3326648" cy="253821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GB"/>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80" y="102881"/>
            <a:ext cx="8686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375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3992"/>
          <a:stretch/>
        </p:blipFill>
        <p:spPr>
          <a:xfrm>
            <a:off x="323528" y="1849222"/>
            <a:ext cx="8424935" cy="4733990"/>
          </a:xfrm>
          <a:prstGeom prst="rect">
            <a:avLst/>
          </a:prstGeom>
        </p:spPr>
      </p:pic>
      <p:sp>
        <p:nvSpPr>
          <p:cNvPr id="10" name="TextBox 9"/>
          <p:cNvSpPr txBox="1"/>
          <p:nvPr/>
        </p:nvSpPr>
        <p:spPr>
          <a:xfrm>
            <a:off x="1002001" y="1797454"/>
            <a:ext cx="2243454" cy="584775"/>
          </a:xfrm>
          <a:prstGeom prst="rect">
            <a:avLst/>
          </a:prstGeom>
          <a:noFill/>
        </p:spPr>
        <p:txBody>
          <a:bodyPr wrap="square" rtlCol="0">
            <a:spAutoFit/>
          </a:bodyPr>
          <a:lstStyle/>
          <a:p>
            <a:r>
              <a:rPr lang="en-GB" sz="3200" b="1" dirty="0" err="1" smtClean="0"/>
              <a:t>Tiltmeter</a:t>
            </a:r>
            <a:endParaRPr lang="en-GB" sz="2000" b="1" dirty="0"/>
          </a:p>
        </p:txBody>
      </p:sp>
      <p:sp>
        <p:nvSpPr>
          <p:cNvPr id="11" name="TextBox 10"/>
          <p:cNvSpPr txBox="1"/>
          <p:nvPr/>
        </p:nvSpPr>
        <p:spPr>
          <a:xfrm>
            <a:off x="5891352" y="1648740"/>
            <a:ext cx="2243454" cy="523220"/>
          </a:xfrm>
          <a:prstGeom prst="rect">
            <a:avLst/>
          </a:prstGeom>
          <a:noFill/>
        </p:spPr>
        <p:txBody>
          <a:bodyPr wrap="square" rtlCol="0">
            <a:spAutoFit/>
          </a:bodyPr>
          <a:lstStyle/>
          <a:p>
            <a:r>
              <a:rPr lang="en-GB" sz="2800" b="1" dirty="0" smtClean="0"/>
              <a:t>GPS stations</a:t>
            </a:r>
            <a:endParaRPr lang="en-GB" b="1" dirty="0"/>
          </a:p>
        </p:txBody>
      </p:sp>
      <p:sp>
        <p:nvSpPr>
          <p:cNvPr id="14" name="TextBox 13"/>
          <p:cNvSpPr txBox="1"/>
          <p:nvPr/>
        </p:nvSpPr>
        <p:spPr>
          <a:xfrm>
            <a:off x="1959563" y="5189116"/>
            <a:ext cx="2087422" cy="1077218"/>
          </a:xfrm>
          <a:prstGeom prst="rect">
            <a:avLst/>
          </a:prstGeom>
          <a:noFill/>
        </p:spPr>
        <p:txBody>
          <a:bodyPr wrap="square" rtlCol="0">
            <a:spAutoFit/>
          </a:bodyPr>
          <a:lstStyle/>
          <a:p>
            <a:r>
              <a:rPr lang="en-GB" sz="3200" b="1" dirty="0" smtClean="0">
                <a:solidFill>
                  <a:schemeClr val="bg1"/>
                </a:solidFill>
              </a:rPr>
              <a:t>Magma chamber</a:t>
            </a:r>
            <a:endParaRPr lang="en-GB" sz="2000" b="1" dirty="0">
              <a:solidFill>
                <a:schemeClr val="bg1"/>
              </a:solidFill>
            </a:endParaRPr>
          </a:p>
        </p:txBody>
      </p:sp>
      <p:sp>
        <p:nvSpPr>
          <p:cNvPr id="17" name="TextBox 16"/>
          <p:cNvSpPr txBox="1"/>
          <p:nvPr/>
        </p:nvSpPr>
        <p:spPr>
          <a:xfrm>
            <a:off x="5783745" y="3573016"/>
            <a:ext cx="2087422" cy="1077218"/>
          </a:xfrm>
          <a:prstGeom prst="rect">
            <a:avLst/>
          </a:prstGeom>
          <a:noFill/>
        </p:spPr>
        <p:txBody>
          <a:bodyPr wrap="square" rtlCol="0">
            <a:spAutoFit/>
          </a:bodyPr>
          <a:lstStyle/>
          <a:p>
            <a:r>
              <a:rPr lang="en-GB" sz="3200" b="1" dirty="0" smtClean="0">
                <a:solidFill>
                  <a:schemeClr val="bg1"/>
                </a:solidFill>
              </a:rPr>
              <a:t>Volcano crater</a:t>
            </a:r>
            <a:endParaRPr lang="en-GB" sz="2000" b="1" dirty="0">
              <a:solidFill>
                <a:schemeClr val="bg1"/>
              </a:solidFill>
            </a:endParaRPr>
          </a:p>
        </p:txBody>
      </p:sp>
      <p:cxnSp>
        <p:nvCxnSpPr>
          <p:cNvPr id="18" name="Straight Arrow Connector 17"/>
          <p:cNvCxnSpPr>
            <a:stCxn id="17" idx="1"/>
          </p:cNvCxnSpPr>
          <p:nvPr/>
        </p:nvCxnSpPr>
        <p:spPr>
          <a:xfrm flipH="1" flipV="1">
            <a:off x="4571435" y="3146588"/>
            <a:ext cx="1212310" cy="965037"/>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27456" y="2089841"/>
            <a:ext cx="432048" cy="88632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675328" y="2108761"/>
            <a:ext cx="695664" cy="65137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67204" y="2153942"/>
            <a:ext cx="261752" cy="5173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501822" y="5478318"/>
            <a:ext cx="761997" cy="288741"/>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53715"/>
            <a:ext cx="85407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929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675" b="1984"/>
          <a:stretch/>
        </p:blipFill>
        <p:spPr>
          <a:xfrm>
            <a:off x="323528" y="1983710"/>
            <a:ext cx="8342776" cy="4563394"/>
          </a:xfrm>
          <a:prstGeom prst="rect">
            <a:avLst/>
          </a:prstGeom>
        </p:spPr>
      </p:pic>
      <p:sp>
        <p:nvSpPr>
          <p:cNvPr id="5" name="TextBox 4"/>
          <p:cNvSpPr txBox="1"/>
          <p:nvPr/>
        </p:nvSpPr>
        <p:spPr>
          <a:xfrm>
            <a:off x="514578" y="4718350"/>
            <a:ext cx="2559601" cy="1384995"/>
          </a:xfrm>
          <a:prstGeom prst="rect">
            <a:avLst/>
          </a:prstGeom>
          <a:noFill/>
        </p:spPr>
        <p:txBody>
          <a:bodyPr wrap="square" rtlCol="0">
            <a:spAutoFit/>
          </a:bodyPr>
          <a:lstStyle/>
          <a:p>
            <a:r>
              <a:rPr lang="en-GB" sz="2800" b="1" dirty="0" smtClean="0">
                <a:solidFill>
                  <a:schemeClr val="bg1"/>
                </a:solidFill>
              </a:rPr>
              <a:t>Magma chamber expands</a:t>
            </a:r>
            <a:endParaRPr lang="en-GB" b="1" dirty="0">
              <a:solidFill>
                <a:schemeClr val="bg1"/>
              </a:solidFill>
            </a:endParaRPr>
          </a:p>
        </p:txBody>
      </p:sp>
      <p:sp>
        <p:nvSpPr>
          <p:cNvPr id="6" name="TextBox 5"/>
          <p:cNvSpPr txBox="1"/>
          <p:nvPr/>
        </p:nvSpPr>
        <p:spPr>
          <a:xfrm>
            <a:off x="6094007" y="5423217"/>
            <a:ext cx="2750928" cy="954107"/>
          </a:xfrm>
          <a:prstGeom prst="rect">
            <a:avLst/>
          </a:prstGeom>
          <a:noFill/>
        </p:spPr>
        <p:txBody>
          <a:bodyPr wrap="square" rtlCol="0">
            <a:spAutoFit/>
          </a:bodyPr>
          <a:lstStyle/>
          <a:p>
            <a:r>
              <a:rPr lang="en-GB" sz="2800" b="1" dirty="0" smtClean="0">
                <a:solidFill>
                  <a:schemeClr val="bg1"/>
                </a:solidFill>
              </a:rPr>
              <a:t>Fractures cause earthquakes</a:t>
            </a:r>
            <a:endParaRPr lang="en-GB" b="1" dirty="0">
              <a:solidFill>
                <a:schemeClr val="bg1"/>
              </a:solidFill>
            </a:endParaRPr>
          </a:p>
        </p:txBody>
      </p:sp>
      <p:sp>
        <p:nvSpPr>
          <p:cNvPr id="7" name="TextBox 6"/>
          <p:cNvSpPr txBox="1"/>
          <p:nvPr/>
        </p:nvSpPr>
        <p:spPr>
          <a:xfrm>
            <a:off x="6743487" y="1436375"/>
            <a:ext cx="2081540" cy="954107"/>
          </a:xfrm>
          <a:prstGeom prst="rect">
            <a:avLst/>
          </a:prstGeom>
          <a:noFill/>
        </p:spPr>
        <p:txBody>
          <a:bodyPr wrap="square" rtlCol="0">
            <a:spAutoFit/>
          </a:bodyPr>
          <a:lstStyle/>
          <a:p>
            <a:r>
              <a:rPr lang="en-GB" sz="2800" b="1" dirty="0" smtClean="0"/>
              <a:t>GPS stations are elevated</a:t>
            </a:r>
            <a:endParaRPr lang="en-GB" b="1" dirty="0"/>
          </a:p>
        </p:txBody>
      </p:sp>
      <p:sp>
        <p:nvSpPr>
          <p:cNvPr id="8" name="TextBox 7"/>
          <p:cNvSpPr txBox="1"/>
          <p:nvPr/>
        </p:nvSpPr>
        <p:spPr>
          <a:xfrm>
            <a:off x="119648" y="1673964"/>
            <a:ext cx="2184100" cy="1384995"/>
          </a:xfrm>
          <a:prstGeom prst="rect">
            <a:avLst/>
          </a:prstGeom>
          <a:noFill/>
        </p:spPr>
        <p:txBody>
          <a:bodyPr wrap="square" rtlCol="0">
            <a:spAutoFit/>
          </a:bodyPr>
          <a:lstStyle/>
          <a:p>
            <a:r>
              <a:rPr lang="en-GB" sz="2800" b="1" dirty="0" err="1" smtClean="0"/>
              <a:t>Tiltmeter</a:t>
            </a:r>
            <a:r>
              <a:rPr lang="en-GB" sz="2800" b="1" dirty="0" smtClean="0"/>
              <a:t> changes angle</a:t>
            </a:r>
            <a:endParaRPr lang="en-GB" b="1" dirty="0"/>
          </a:p>
        </p:txBody>
      </p:sp>
      <p:cxnSp>
        <p:nvCxnSpPr>
          <p:cNvPr id="9" name="Straight Arrow Connector 8"/>
          <p:cNvCxnSpPr/>
          <p:nvPr/>
        </p:nvCxnSpPr>
        <p:spPr>
          <a:xfrm flipV="1">
            <a:off x="1979712" y="4941169"/>
            <a:ext cx="1512168" cy="60050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194832" y="4911096"/>
            <a:ext cx="609416" cy="60050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475656" y="2204864"/>
            <a:ext cx="828092" cy="16159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a:off x="5652120" y="1913429"/>
            <a:ext cx="1091367" cy="14056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469472" y="2366462"/>
            <a:ext cx="370791" cy="2704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26491"/>
            <a:ext cx="854075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49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654270"/>
            <a:ext cx="3791155" cy="2139713"/>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40803" y="1934559"/>
            <a:ext cx="4289451" cy="4832092"/>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Magma and gases rising can cause </a:t>
            </a:r>
            <a:r>
              <a:rPr lang="en-GB" sz="2800" b="1" dirty="0" smtClean="0"/>
              <a:t>fracturing</a:t>
            </a:r>
            <a:r>
              <a:rPr lang="en-GB" sz="2800" dirty="0" smtClean="0"/>
              <a:t> and </a:t>
            </a:r>
            <a:r>
              <a:rPr lang="en-GB" sz="2800" b="1" dirty="0" smtClean="0"/>
              <a:t>earthquakes</a:t>
            </a:r>
          </a:p>
          <a:p>
            <a:pPr marL="285750" indent="-285750">
              <a:buFont typeface="Arial" panose="020B0604020202020204" pitchFamily="34" charset="0"/>
              <a:buChar char="•"/>
            </a:pPr>
            <a:r>
              <a:rPr lang="en-GB" sz="2800" dirty="0" smtClean="0"/>
              <a:t>Most volcano related earthquakes are too small to be felt by humans but can be measured using </a:t>
            </a:r>
            <a:r>
              <a:rPr lang="en-GB" sz="2800" b="1" dirty="0" smtClean="0"/>
              <a:t>seismographs</a:t>
            </a:r>
          </a:p>
          <a:p>
            <a:pPr marL="285750" indent="-285750">
              <a:buFont typeface="Arial" panose="020B0604020202020204" pitchFamily="34" charset="0"/>
              <a:buChar char="•"/>
            </a:pPr>
            <a:r>
              <a:rPr lang="en-GB" sz="2800" dirty="0" smtClean="0"/>
              <a:t>Volcanic eruptions re usually preceded by </a:t>
            </a:r>
            <a:r>
              <a:rPr lang="en-GB" sz="2800" b="1" dirty="0" smtClean="0"/>
              <a:t>swarms </a:t>
            </a:r>
            <a:r>
              <a:rPr lang="en-GB" sz="2800" dirty="0" smtClean="0"/>
              <a:t>of earthquakes</a:t>
            </a:r>
            <a:endParaRPr lang="en-GB" sz="28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254" y="1772816"/>
            <a:ext cx="4293405" cy="2664296"/>
          </a:xfrm>
          <a:prstGeom prst="rect">
            <a:avLst/>
          </a:prstGeom>
        </p:spPr>
      </p:pic>
      <p:cxnSp>
        <p:nvCxnSpPr>
          <p:cNvPr id="7" name="Straight Arrow Connector 6"/>
          <p:cNvCxnSpPr/>
          <p:nvPr/>
        </p:nvCxnSpPr>
        <p:spPr>
          <a:xfrm>
            <a:off x="6464848" y="2852936"/>
            <a:ext cx="581520" cy="0"/>
          </a:xfrm>
          <a:prstGeom prst="straightConnector1">
            <a:avLst/>
          </a:prstGeom>
          <a:ln w="57150">
            <a:solidFill>
              <a:srgbClr val="D3524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315491"/>
            <a:ext cx="85534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088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64" y="3140968"/>
            <a:ext cx="8532440" cy="2409533"/>
          </a:xfrm>
          <a:prstGeom prst="rect">
            <a:avLst/>
          </a:prstGeom>
        </p:spPr>
      </p:pic>
      <p:sp>
        <p:nvSpPr>
          <p:cNvPr id="5" name="TextBox 4"/>
          <p:cNvSpPr txBox="1"/>
          <p:nvPr/>
        </p:nvSpPr>
        <p:spPr>
          <a:xfrm>
            <a:off x="1475656" y="5344402"/>
            <a:ext cx="2184100" cy="523220"/>
          </a:xfrm>
          <a:prstGeom prst="rect">
            <a:avLst/>
          </a:prstGeom>
          <a:noFill/>
        </p:spPr>
        <p:txBody>
          <a:bodyPr wrap="square" rtlCol="0">
            <a:spAutoFit/>
          </a:bodyPr>
          <a:lstStyle/>
          <a:p>
            <a:r>
              <a:rPr lang="en-GB" sz="2800" b="1" dirty="0" smtClean="0"/>
              <a:t>Balloon</a:t>
            </a:r>
            <a:endParaRPr lang="en-GB" b="1" dirty="0"/>
          </a:p>
        </p:txBody>
      </p:sp>
      <p:cxnSp>
        <p:nvCxnSpPr>
          <p:cNvPr id="6" name="Straight Arrow Connector 5"/>
          <p:cNvCxnSpPr/>
          <p:nvPr/>
        </p:nvCxnSpPr>
        <p:spPr>
          <a:xfrm flipV="1">
            <a:off x="2699792" y="5157192"/>
            <a:ext cx="828092" cy="39330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88024" y="1844824"/>
            <a:ext cx="3528392" cy="954107"/>
          </a:xfrm>
          <a:prstGeom prst="rect">
            <a:avLst/>
          </a:prstGeom>
          <a:noFill/>
        </p:spPr>
        <p:txBody>
          <a:bodyPr wrap="square" rtlCol="0">
            <a:spAutoFit/>
          </a:bodyPr>
          <a:lstStyle/>
          <a:p>
            <a:pPr algn="ctr"/>
            <a:r>
              <a:rPr lang="en-GB" sz="2800" b="1" dirty="0" smtClean="0"/>
              <a:t>Two boards taped together</a:t>
            </a:r>
            <a:endParaRPr lang="en-GB" b="1" dirty="0"/>
          </a:p>
        </p:txBody>
      </p:sp>
      <p:cxnSp>
        <p:nvCxnSpPr>
          <p:cNvPr id="9" name="Straight Arrow Connector 8"/>
          <p:cNvCxnSpPr/>
          <p:nvPr/>
        </p:nvCxnSpPr>
        <p:spPr>
          <a:xfrm flipH="1">
            <a:off x="4499992" y="2321877"/>
            <a:ext cx="1224136" cy="103511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843808" y="2798931"/>
            <a:ext cx="270030" cy="84609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87624" y="3140968"/>
            <a:ext cx="854478" cy="11139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063446" y="1844824"/>
            <a:ext cx="2241866" cy="954107"/>
          </a:xfrm>
          <a:prstGeom prst="rect">
            <a:avLst/>
          </a:prstGeom>
          <a:noFill/>
        </p:spPr>
        <p:txBody>
          <a:bodyPr wrap="square" rtlCol="0">
            <a:spAutoFit/>
          </a:bodyPr>
          <a:lstStyle/>
          <a:p>
            <a:pPr algn="ctr"/>
            <a:r>
              <a:rPr lang="en-GB" sz="2800" b="1" dirty="0" smtClean="0"/>
              <a:t>Plastic container</a:t>
            </a:r>
            <a:endParaRPr lang="en-GB" b="1" dirty="0"/>
          </a:p>
        </p:txBody>
      </p:sp>
      <p:sp>
        <p:nvSpPr>
          <p:cNvPr id="25" name="TextBox 24"/>
          <p:cNvSpPr txBox="1"/>
          <p:nvPr/>
        </p:nvSpPr>
        <p:spPr>
          <a:xfrm>
            <a:off x="410048" y="2633229"/>
            <a:ext cx="1630306" cy="523220"/>
          </a:xfrm>
          <a:prstGeom prst="rect">
            <a:avLst/>
          </a:prstGeom>
          <a:noFill/>
        </p:spPr>
        <p:txBody>
          <a:bodyPr wrap="square" rtlCol="0">
            <a:spAutoFit/>
          </a:bodyPr>
          <a:lstStyle/>
          <a:p>
            <a:pPr algn="ctr"/>
            <a:r>
              <a:rPr lang="en-GB" sz="2800" b="1" dirty="0" smtClean="0"/>
              <a:t>Water</a:t>
            </a:r>
            <a:endParaRPr lang="en-GB" b="1" dirty="0"/>
          </a:p>
        </p:txBody>
      </p:sp>
      <p:sp>
        <p:nvSpPr>
          <p:cNvPr id="26" name="TextBox 25"/>
          <p:cNvSpPr txBox="1"/>
          <p:nvPr/>
        </p:nvSpPr>
        <p:spPr>
          <a:xfrm>
            <a:off x="6804248" y="5735236"/>
            <a:ext cx="1800200" cy="523220"/>
          </a:xfrm>
          <a:prstGeom prst="rect">
            <a:avLst/>
          </a:prstGeom>
          <a:noFill/>
        </p:spPr>
        <p:txBody>
          <a:bodyPr wrap="square" rtlCol="0">
            <a:spAutoFit/>
          </a:bodyPr>
          <a:lstStyle/>
          <a:p>
            <a:pPr algn="ctr"/>
            <a:r>
              <a:rPr lang="en-GB" sz="2800" b="1" dirty="0" smtClean="0"/>
              <a:t>Protractor</a:t>
            </a:r>
            <a:endParaRPr lang="en-GB" b="1" dirty="0"/>
          </a:p>
        </p:txBody>
      </p:sp>
      <p:cxnSp>
        <p:nvCxnSpPr>
          <p:cNvPr id="27" name="Straight Arrow Connector 26"/>
          <p:cNvCxnSpPr/>
          <p:nvPr/>
        </p:nvCxnSpPr>
        <p:spPr>
          <a:xfrm flipV="1">
            <a:off x="7704348" y="5229201"/>
            <a:ext cx="396044" cy="62286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71" y="73288"/>
            <a:ext cx="865028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19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urple Grapes, Vineyard, Napa Valley, Napa Viney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444" y="1822343"/>
            <a:ext cx="3456384" cy="230425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Tomatoes, Garden, Vegetables, Healthy, Cultiv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943"/>
          <a:stretch/>
        </p:blipFill>
        <p:spPr bwMode="auto">
          <a:xfrm>
            <a:off x="114028" y="4149080"/>
            <a:ext cx="2522991" cy="218280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Picture 10" descr="Iceland, Volcano Laki, Foams, Runway Of Lava, Ash"/>
          <p:cNvPicPr>
            <a:picLocks noChangeAspect="1" noChangeArrowheads="1"/>
          </p:cNvPicPr>
          <p:nvPr/>
        </p:nvPicPr>
        <p:blipFill rotWithShape="1">
          <a:blip r:embed="rId5">
            <a:extLst>
              <a:ext uri="{28A0092B-C50C-407E-A947-70E740481C1C}">
                <a14:useLocalDpi xmlns:a14="http://schemas.microsoft.com/office/drawing/2010/main" val="0"/>
              </a:ext>
            </a:extLst>
          </a:blip>
          <a:srcRect l="24038"/>
          <a:stretch/>
        </p:blipFill>
        <p:spPr bwMode="auto">
          <a:xfrm>
            <a:off x="5034047" y="4337273"/>
            <a:ext cx="3380326" cy="23084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https://upload.wikimedia.org/wikipedia/commons/0/06/Strokkur%2C_Icela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0994" y="3750188"/>
            <a:ext cx="2171651" cy="289553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4" name="Picture 18" descr="Mount Merapi, Volcano, Indonesia, Lava, Volcan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7240" y="1822343"/>
            <a:ext cx="3522520" cy="208782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58840" y="6379907"/>
            <a:ext cx="1825115" cy="276999"/>
          </a:xfrm>
          <a:prstGeom prst="rect">
            <a:avLst/>
          </a:prstGeom>
        </p:spPr>
        <p:txBody>
          <a:bodyPr wrap="none">
            <a:spAutoFit/>
          </a:bodyPr>
          <a:lstStyle/>
          <a:p>
            <a:r>
              <a:rPr lang="en-GB" sz="1200" dirty="0" smtClean="0">
                <a:solidFill>
                  <a:schemeClr val="bg1"/>
                </a:solidFill>
                <a:latin typeface="PT Sans Narrow" panose="020B0506020203020204" pitchFamily="34" charset="0"/>
              </a:rPr>
              <a:t>Photo: </a:t>
            </a:r>
            <a:r>
              <a:rPr lang="en-GB" sz="1200" dirty="0" err="1" smtClean="0">
                <a:solidFill>
                  <a:schemeClr val="bg1"/>
                </a:solidFill>
                <a:latin typeface="PT Sans Narrow" panose="020B0506020203020204" pitchFamily="34" charset="0"/>
              </a:rPr>
              <a:t>Scubabeer</a:t>
            </a:r>
            <a:r>
              <a:rPr lang="en-GB" sz="1200" dirty="0" smtClean="0">
                <a:solidFill>
                  <a:schemeClr val="bg1"/>
                </a:solidFill>
                <a:latin typeface="PT Sans Narrow" panose="020B0506020203020204" pitchFamily="34" charset="0"/>
              </a:rPr>
              <a:t>/CC-By-SA 2.0</a:t>
            </a:r>
            <a:endParaRPr lang="en-GB" sz="1200" dirty="0">
              <a:solidFill>
                <a:schemeClr val="bg1"/>
              </a:solidFill>
              <a:latin typeface="PT Sans Narrow" panose="020B0506020203020204" pitchFamily="34" charset="0"/>
            </a:endParaRPr>
          </a:p>
        </p:txBody>
      </p:sp>
      <p:pic>
        <p:nvPicPr>
          <p:cNvPr id="16" name="Picture 2" descr="I:\Education\Festivals\Lyme Regis Fossil Festival\LR FF 2017\Plate tectonics passport\images\hot_springs16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208" y="5240481"/>
            <a:ext cx="1556792" cy="15567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Kawah Ijen -East Java -Indonesia -sulphur-31July200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2160" y="1302460"/>
            <a:ext cx="2850660" cy="189925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2" name="Picture 16" descr="Grand Prismatic Spring, Hot, Water, Thermal, Na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01" y="3153783"/>
            <a:ext cx="2578148" cy="17160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520" y="0"/>
            <a:ext cx="7224713"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776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36" y="2420888"/>
            <a:ext cx="8676456" cy="3807432"/>
          </a:xfrm>
          <a:prstGeom prst="rect">
            <a:avLst/>
          </a:prstGeom>
        </p:spPr>
      </p:pic>
      <p:sp>
        <p:nvSpPr>
          <p:cNvPr id="5" name="TextBox 4"/>
          <p:cNvSpPr txBox="1"/>
          <p:nvPr/>
        </p:nvSpPr>
        <p:spPr>
          <a:xfrm>
            <a:off x="467544" y="6309320"/>
            <a:ext cx="2664296" cy="461665"/>
          </a:xfrm>
          <a:prstGeom prst="rect">
            <a:avLst/>
          </a:prstGeom>
          <a:noFill/>
        </p:spPr>
        <p:txBody>
          <a:bodyPr wrap="square" rtlCol="0">
            <a:spAutoFit/>
          </a:bodyPr>
          <a:lstStyle/>
          <a:p>
            <a:pPr algn="ctr"/>
            <a:r>
              <a:rPr lang="en-GB" sz="2400" b="1" dirty="0" smtClean="0"/>
              <a:t>Volcano 1</a:t>
            </a:r>
            <a:endParaRPr lang="en-GB" sz="2400" b="1" dirty="0"/>
          </a:p>
        </p:txBody>
      </p:sp>
      <p:sp>
        <p:nvSpPr>
          <p:cNvPr id="6" name="TextBox 5"/>
          <p:cNvSpPr txBox="1"/>
          <p:nvPr/>
        </p:nvSpPr>
        <p:spPr>
          <a:xfrm>
            <a:off x="3304080" y="6309320"/>
            <a:ext cx="2664296" cy="461665"/>
          </a:xfrm>
          <a:prstGeom prst="rect">
            <a:avLst/>
          </a:prstGeom>
          <a:noFill/>
        </p:spPr>
        <p:txBody>
          <a:bodyPr wrap="square" rtlCol="0">
            <a:spAutoFit/>
          </a:bodyPr>
          <a:lstStyle/>
          <a:p>
            <a:pPr algn="ctr"/>
            <a:r>
              <a:rPr lang="en-GB" sz="2400" b="1" dirty="0" smtClean="0"/>
              <a:t>Volcano 2</a:t>
            </a:r>
            <a:endParaRPr lang="en-GB" sz="2400" b="1" dirty="0"/>
          </a:p>
        </p:txBody>
      </p:sp>
      <p:sp>
        <p:nvSpPr>
          <p:cNvPr id="7" name="TextBox 6"/>
          <p:cNvSpPr txBox="1"/>
          <p:nvPr/>
        </p:nvSpPr>
        <p:spPr>
          <a:xfrm>
            <a:off x="6372200" y="6309320"/>
            <a:ext cx="2664296" cy="461665"/>
          </a:xfrm>
          <a:prstGeom prst="rect">
            <a:avLst/>
          </a:prstGeom>
          <a:noFill/>
        </p:spPr>
        <p:txBody>
          <a:bodyPr wrap="square" rtlCol="0">
            <a:spAutoFit/>
          </a:bodyPr>
          <a:lstStyle/>
          <a:p>
            <a:pPr algn="ctr"/>
            <a:r>
              <a:rPr lang="en-GB" sz="2400" b="1" dirty="0" smtClean="0"/>
              <a:t>Volcano 3</a:t>
            </a:r>
            <a:endParaRPr lang="en-GB" sz="2400" b="1" dirty="0"/>
          </a:p>
        </p:txBody>
      </p:sp>
      <p:sp>
        <p:nvSpPr>
          <p:cNvPr id="8" name="TextBox 7"/>
          <p:cNvSpPr txBox="1"/>
          <p:nvPr/>
        </p:nvSpPr>
        <p:spPr>
          <a:xfrm>
            <a:off x="755576" y="1959223"/>
            <a:ext cx="2664296" cy="461665"/>
          </a:xfrm>
          <a:prstGeom prst="rect">
            <a:avLst/>
          </a:prstGeom>
          <a:noFill/>
        </p:spPr>
        <p:txBody>
          <a:bodyPr wrap="square" rtlCol="0">
            <a:spAutoFit/>
          </a:bodyPr>
          <a:lstStyle/>
          <a:p>
            <a:pPr algn="ctr"/>
            <a:r>
              <a:rPr lang="en-GB" sz="2400" b="1" dirty="0" smtClean="0"/>
              <a:t>Party popper</a:t>
            </a:r>
            <a:endParaRPr lang="en-GB" sz="2400" b="1" dirty="0"/>
          </a:p>
        </p:txBody>
      </p:sp>
      <p:sp>
        <p:nvSpPr>
          <p:cNvPr id="9" name="TextBox 8"/>
          <p:cNvSpPr txBox="1"/>
          <p:nvPr/>
        </p:nvSpPr>
        <p:spPr>
          <a:xfrm>
            <a:off x="2547996" y="4273641"/>
            <a:ext cx="1512168" cy="830997"/>
          </a:xfrm>
          <a:prstGeom prst="rect">
            <a:avLst/>
          </a:prstGeom>
          <a:noFill/>
        </p:spPr>
        <p:txBody>
          <a:bodyPr wrap="square" rtlCol="0">
            <a:spAutoFit/>
          </a:bodyPr>
          <a:lstStyle/>
          <a:p>
            <a:r>
              <a:rPr lang="en-GB" sz="2400" b="1" dirty="0" smtClean="0"/>
              <a:t>Mass hanger</a:t>
            </a:r>
            <a:endParaRPr lang="en-GB" sz="2400" b="1" dirty="0"/>
          </a:p>
        </p:txBody>
      </p:sp>
      <p:sp>
        <p:nvSpPr>
          <p:cNvPr id="10" name="TextBox 9"/>
          <p:cNvSpPr txBox="1"/>
          <p:nvPr/>
        </p:nvSpPr>
        <p:spPr>
          <a:xfrm>
            <a:off x="4948320" y="2005389"/>
            <a:ext cx="1423880" cy="830997"/>
          </a:xfrm>
          <a:prstGeom prst="rect">
            <a:avLst/>
          </a:prstGeom>
          <a:noFill/>
        </p:spPr>
        <p:txBody>
          <a:bodyPr wrap="square" rtlCol="0">
            <a:spAutoFit/>
          </a:bodyPr>
          <a:lstStyle/>
          <a:p>
            <a:pPr algn="ctr"/>
            <a:r>
              <a:rPr lang="en-GB" sz="2400" b="1" dirty="0" smtClean="0"/>
              <a:t>1N/100g masses</a:t>
            </a:r>
            <a:endParaRPr lang="en-GB" sz="2400" b="1" dirty="0"/>
          </a:p>
        </p:txBody>
      </p:sp>
      <p:cxnSp>
        <p:nvCxnSpPr>
          <p:cNvPr id="11" name="Straight Arrow Connector 10"/>
          <p:cNvCxnSpPr/>
          <p:nvPr/>
        </p:nvCxnSpPr>
        <p:spPr>
          <a:xfrm flipH="1">
            <a:off x="2113602" y="2374721"/>
            <a:ext cx="135015" cy="69653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113602" y="4689140"/>
            <a:ext cx="514182" cy="1800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220072" y="2751544"/>
            <a:ext cx="507696" cy="26216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6" y="188640"/>
            <a:ext cx="8559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058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56801"/>
            <a:ext cx="8424936" cy="4176464"/>
          </a:xfrm>
        </p:spPr>
        <p:txBody>
          <a:bodyPr>
            <a:normAutofit/>
          </a:bodyPr>
          <a:lstStyle/>
          <a:p>
            <a:r>
              <a:rPr lang="en-GB" sz="3100" dirty="0" smtClean="0"/>
              <a:t>Volcanoes are associated with </a:t>
            </a:r>
            <a:r>
              <a:rPr lang="en-GB" sz="3100" b="1" dirty="0" smtClean="0"/>
              <a:t>natural hazards </a:t>
            </a:r>
            <a:r>
              <a:rPr lang="en-GB" sz="3100" dirty="0" smtClean="0"/>
              <a:t>including lava flows, volcanic gas, volcanic gas, pyroclastic flows, lahars, landslides and earthquakes</a:t>
            </a:r>
          </a:p>
          <a:p>
            <a:r>
              <a:rPr lang="en-GB" sz="3100" dirty="0" smtClean="0"/>
              <a:t>Geologists can </a:t>
            </a:r>
            <a:r>
              <a:rPr lang="en-GB" sz="3100" b="1" dirty="0" smtClean="0"/>
              <a:t>monitor</a:t>
            </a:r>
            <a:r>
              <a:rPr lang="en-GB" sz="3100" dirty="0" smtClean="0"/>
              <a:t> volcanic gas, ground deformation and earthquakes to </a:t>
            </a:r>
            <a:r>
              <a:rPr lang="en-GB" sz="3100" b="1" dirty="0" smtClean="0"/>
              <a:t>predict </a:t>
            </a:r>
            <a:r>
              <a:rPr lang="en-GB" sz="3100" dirty="0" smtClean="0"/>
              <a:t>when a volcano might </a:t>
            </a:r>
            <a:r>
              <a:rPr lang="en-GB" sz="3100" dirty="0" smtClean="0"/>
              <a:t>erupt.</a:t>
            </a:r>
            <a:endParaRPr lang="en-GB" sz="3100" dirty="0" smtClean="0"/>
          </a:p>
          <a:p>
            <a:endParaRPr lang="en-GB" dirty="0" smtClean="0"/>
          </a:p>
          <a:p>
            <a:endParaRPr lang="en-GB" dirty="0"/>
          </a:p>
        </p:txBody>
      </p:sp>
      <p:sp>
        <p:nvSpPr>
          <p:cNvPr id="4" name="Title 3"/>
          <p:cNvSpPr>
            <a:spLocks noGrp="1"/>
          </p:cNvSpPr>
          <p:nvPr>
            <p:ph type="title"/>
          </p:nvPr>
        </p:nvSpPr>
        <p:spPr/>
        <p:txBody>
          <a:bodyPr/>
          <a:lstStyle/>
          <a:p>
            <a:endParaRPr lang="en-GB"/>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61789"/>
            <a:ext cx="881538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69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306" y="5934287"/>
            <a:ext cx="2886769" cy="707886"/>
          </a:xfrm>
          <a:prstGeom prst="rect">
            <a:avLst/>
          </a:prstGeom>
          <a:noFill/>
        </p:spPr>
        <p:txBody>
          <a:bodyPr wrap="square" rtlCol="0">
            <a:spAutoFit/>
          </a:bodyPr>
          <a:lstStyle/>
          <a:p>
            <a:r>
              <a:rPr lang="en-GB" sz="2000" b="1" dirty="0" smtClean="0">
                <a:solidFill>
                  <a:schemeClr val="bg1"/>
                </a:solidFill>
              </a:rPr>
              <a:t>Ash erupting from Mount Etna, Italy</a:t>
            </a:r>
            <a:endParaRPr lang="en-GB" sz="2000" b="1" dirty="0">
              <a:solidFill>
                <a:schemeClr val="bg1"/>
              </a:solidFill>
            </a:endParaRPr>
          </a:p>
        </p:txBody>
      </p:sp>
      <p:sp>
        <p:nvSpPr>
          <p:cNvPr id="3" name="TextBox 2"/>
          <p:cNvSpPr txBox="1"/>
          <p:nvPr/>
        </p:nvSpPr>
        <p:spPr>
          <a:xfrm>
            <a:off x="264240" y="2138704"/>
            <a:ext cx="2622511" cy="4154984"/>
          </a:xfrm>
          <a:prstGeom prst="rect">
            <a:avLst/>
          </a:prstGeom>
          <a:noFill/>
          <a:ln w="57150">
            <a:noFill/>
          </a:ln>
        </p:spPr>
        <p:txBody>
          <a:bodyPr wrap="square" rtlCol="0">
            <a:spAutoFit/>
          </a:bodyPr>
          <a:lstStyle/>
          <a:p>
            <a:pPr algn="ctr"/>
            <a:r>
              <a:rPr lang="en-GB" sz="3600" b="1" dirty="0" smtClean="0">
                <a:solidFill>
                  <a:srgbClr val="D35241"/>
                </a:solidFill>
              </a:rPr>
              <a:t>NATURAL HAZARD: </a:t>
            </a:r>
          </a:p>
          <a:p>
            <a:r>
              <a:rPr lang="en-GB" sz="2400" dirty="0" smtClean="0"/>
              <a:t>An extreme </a:t>
            </a:r>
            <a:r>
              <a:rPr lang="en-US" sz="2400" dirty="0" smtClean="0"/>
              <a:t>natural event </a:t>
            </a:r>
            <a:r>
              <a:rPr lang="en-US" sz="2400" dirty="0"/>
              <a:t>that </a:t>
            </a:r>
            <a:r>
              <a:rPr lang="en-US" sz="2400" dirty="0" smtClean="0"/>
              <a:t>causes loss of life and/or extreme damage to property and creates severe disruption to human activities</a:t>
            </a:r>
            <a:endParaRPr lang="en-GB" sz="2400" dirty="0"/>
          </a:p>
        </p:txBody>
      </p:sp>
      <p:pic>
        <p:nvPicPr>
          <p:cNvPr id="18" name="Picture 17"/>
          <p:cNvPicPr/>
          <p:nvPr/>
        </p:nvPicPr>
        <p:blipFill>
          <a:blip r:embed="rId3" cstate="print">
            <a:extLst>
              <a:ext uri="{28A0092B-C50C-407E-A947-70E740481C1C}">
                <a14:useLocalDpi xmlns:a14="http://schemas.microsoft.com/office/drawing/2010/main" val="0"/>
              </a:ext>
            </a:extLst>
          </a:blip>
          <a:stretch>
            <a:fillRect/>
          </a:stretch>
        </p:blipFill>
        <p:spPr>
          <a:xfrm>
            <a:off x="5783500" y="404664"/>
            <a:ext cx="1011860" cy="849290"/>
          </a:xfrm>
          <a:prstGeom prst="rect">
            <a:avLst/>
          </a:prstGeom>
        </p:spPr>
      </p:pic>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3296510" y="3159833"/>
            <a:ext cx="507097" cy="425625"/>
          </a:xfrm>
          <a:prstGeom prst="rect">
            <a:avLst/>
          </a:prstGeom>
        </p:spPr>
      </p:pic>
      <p:pic>
        <p:nvPicPr>
          <p:cNvPr id="20" name="Picture 19"/>
          <p:cNvPicPr/>
          <p:nvPr/>
        </p:nvPicPr>
        <p:blipFill>
          <a:blip r:embed="rId3" cstate="print">
            <a:extLst>
              <a:ext uri="{28A0092B-C50C-407E-A947-70E740481C1C}">
                <a14:useLocalDpi xmlns:a14="http://schemas.microsoft.com/office/drawing/2010/main" val="0"/>
              </a:ext>
            </a:extLst>
          </a:blip>
          <a:stretch>
            <a:fillRect/>
          </a:stretch>
        </p:blipFill>
        <p:spPr>
          <a:xfrm>
            <a:off x="3287882" y="4998687"/>
            <a:ext cx="507097" cy="425625"/>
          </a:xfrm>
          <a:prstGeom prst="rect">
            <a:avLst/>
          </a:prstGeom>
        </p:spPr>
      </p:pic>
      <p:pic>
        <p:nvPicPr>
          <p:cNvPr id="21" name="Picture 20"/>
          <p:cNvPicPr/>
          <p:nvPr/>
        </p:nvPicPr>
        <p:blipFill>
          <a:blip r:embed="rId3" cstate="print">
            <a:extLst>
              <a:ext uri="{28A0092B-C50C-407E-A947-70E740481C1C}">
                <a14:useLocalDpi xmlns:a14="http://schemas.microsoft.com/office/drawing/2010/main" val="0"/>
              </a:ext>
            </a:extLst>
          </a:blip>
          <a:stretch>
            <a:fillRect/>
          </a:stretch>
        </p:blipFill>
        <p:spPr>
          <a:xfrm>
            <a:off x="5967211" y="3139400"/>
            <a:ext cx="507097" cy="425625"/>
          </a:xfrm>
          <a:prstGeom prst="rect">
            <a:avLst/>
          </a:prstGeom>
        </p:spPr>
      </p:pic>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a:xfrm>
            <a:off x="3320548" y="2196542"/>
            <a:ext cx="507097" cy="425625"/>
          </a:xfrm>
          <a:prstGeom prst="rect">
            <a:avLst/>
          </a:prstGeom>
        </p:spPr>
      </p:pic>
      <p:pic>
        <p:nvPicPr>
          <p:cNvPr id="23" name="Picture 22"/>
          <p:cNvPicPr/>
          <p:nvPr/>
        </p:nvPicPr>
        <p:blipFill>
          <a:blip r:embed="rId3" cstate="print">
            <a:extLst>
              <a:ext uri="{28A0092B-C50C-407E-A947-70E740481C1C}">
                <a14:useLocalDpi xmlns:a14="http://schemas.microsoft.com/office/drawing/2010/main" val="0"/>
              </a:ext>
            </a:extLst>
          </a:blip>
          <a:stretch>
            <a:fillRect/>
          </a:stretch>
        </p:blipFill>
        <p:spPr>
          <a:xfrm>
            <a:off x="5949586" y="2161863"/>
            <a:ext cx="507097" cy="425625"/>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61" y="169165"/>
            <a:ext cx="64325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27645" y="2161863"/>
            <a:ext cx="1945606" cy="584775"/>
          </a:xfrm>
          <a:prstGeom prst="rect">
            <a:avLst/>
          </a:prstGeom>
          <a:noFill/>
        </p:spPr>
        <p:txBody>
          <a:bodyPr wrap="square" rtlCol="0">
            <a:spAutoFit/>
          </a:bodyPr>
          <a:lstStyle/>
          <a:p>
            <a:r>
              <a:rPr lang="en-GB" sz="3200" b="1" dirty="0" smtClean="0"/>
              <a:t>Lava flows</a:t>
            </a:r>
            <a:endParaRPr lang="en-GB" sz="3200" b="1" dirty="0"/>
          </a:p>
        </p:txBody>
      </p:sp>
      <p:sp>
        <p:nvSpPr>
          <p:cNvPr id="24" name="TextBox 23"/>
          <p:cNvSpPr txBox="1"/>
          <p:nvPr/>
        </p:nvSpPr>
        <p:spPr>
          <a:xfrm>
            <a:off x="3797706" y="3092699"/>
            <a:ext cx="2408411" cy="584775"/>
          </a:xfrm>
          <a:prstGeom prst="rect">
            <a:avLst/>
          </a:prstGeom>
          <a:noFill/>
        </p:spPr>
        <p:txBody>
          <a:bodyPr wrap="square" rtlCol="0">
            <a:spAutoFit/>
          </a:bodyPr>
          <a:lstStyle/>
          <a:p>
            <a:r>
              <a:rPr lang="en-GB" sz="3200" b="1" dirty="0" smtClean="0"/>
              <a:t>Ash</a:t>
            </a:r>
            <a:endParaRPr lang="en-GB" sz="3200" b="1" dirty="0"/>
          </a:p>
        </p:txBody>
      </p:sp>
      <p:sp>
        <p:nvSpPr>
          <p:cNvPr id="25" name="TextBox 24"/>
          <p:cNvSpPr txBox="1"/>
          <p:nvPr/>
        </p:nvSpPr>
        <p:spPr>
          <a:xfrm>
            <a:off x="3797706" y="4985233"/>
            <a:ext cx="2575033" cy="1569660"/>
          </a:xfrm>
          <a:prstGeom prst="rect">
            <a:avLst/>
          </a:prstGeom>
          <a:noFill/>
        </p:spPr>
        <p:txBody>
          <a:bodyPr wrap="square" rtlCol="0">
            <a:spAutoFit/>
          </a:bodyPr>
          <a:lstStyle/>
          <a:p>
            <a:r>
              <a:rPr lang="en-GB" sz="3200" b="1" dirty="0" smtClean="0"/>
              <a:t>Pyroclastic density currents</a:t>
            </a:r>
            <a:endParaRPr lang="en-GB" sz="3200" b="1" dirty="0"/>
          </a:p>
        </p:txBody>
      </p:sp>
      <p:sp>
        <p:nvSpPr>
          <p:cNvPr id="26" name="TextBox 25"/>
          <p:cNvSpPr txBox="1"/>
          <p:nvPr/>
        </p:nvSpPr>
        <p:spPr>
          <a:xfrm>
            <a:off x="6474308" y="2161863"/>
            <a:ext cx="2408411" cy="584775"/>
          </a:xfrm>
          <a:prstGeom prst="rect">
            <a:avLst/>
          </a:prstGeom>
          <a:noFill/>
        </p:spPr>
        <p:txBody>
          <a:bodyPr wrap="square" rtlCol="0">
            <a:spAutoFit/>
          </a:bodyPr>
          <a:lstStyle/>
          <a:p>
            <a:r>
              <a:rPr lang="en-GB" sz="3200" b="1" dirty="0" smtClean="0"/>
              <a:t>Lahars</a:t>
            </a:r>
            <a:endParaRPr lang="en-GB" sz="3200" b="1" dirty="0"/>
          </a:p>
        </p:txBody>
      </p:sp>
      <p:sp>
        <p:nvSpPr>
          <p:cNvPr id="27" name="TextBox 26"/>
          <p:cNvSpPr txBox="1"/>
          <p:nvPr/>
        </p:nvSpPr>
        <p:spPr>
          <a:xfrm>
            <a:off x="6542978" y="3080257"/>
            <a:ext cx="2408411" cy="584775"/>
          </a:xfrm>
          <a:prstGeom prst="rect">
            <a:avLst/>
          </a:prstGeom>
          <a:noFill/>
        </p:spPr>
        <p:txBody>
          <a:bodyPr wrap="square" rtlCol="0">
            <a:spAutoFit/>
          </a:bodyPr>
          <a:lstStyle/>
          <a:p>
            <a:r>
              <a:rPr lang="en-GB" sz="3200" b="1" dirty="0" smtClean="0"/>
              <a:t>Landslides</a:t>
            </a:r>
            <a:endParaRPr lang="en-GB" sz="3200" b="1" dirty="0"/>
          </a:p>
        </p:txBody>
      </p:sp>
      <p:sp>
        <p:nvSpPr>
          <p:cNvPr id="28" name="TextBox 27"/>
          <p:cNvSpPr txBox="1"/>
          <p:nvPr/>
        </p:nvSpPr>
        <p:spPr>
          <a:xfrm>
            <a:off x="6494900" y="4000799"/>
            <a:ext cx="2408411" cy="584775"/>
          </a:xfrm>
          <a:prstGeom prst="rect">
            <a:avLst/>
          </a:prstGeom>
          <a:noFill/>
        </p:spPr>
        <p:txBody>
          <a:bodyPr wrap="square" rtlCol="0">
            <a:spAutoFit/>
          </a:bodyPr>
          <a:lstStyle/>
          <a:p>
            <a:r>
              <a:rPr lang="en-GB" sz="3200" b="1" dirty="0" smtClean="0"/>
              <a:t>Earthquakes</a:t>
            </a:r>
            <a:endParaRPr lang="en-GB" sz="3200" b="1" dirty="0"/>
          </a:p>
        </p:txBody>
      </p:sp>
      <p:pic>
        <p:nvPicPr>
          <p:cNvPr id="29" name="Picture 28"/>
          <p:cNvPicPr/>
          <p:nvPr/>
        </p:nvPicPr>
        <p:blipFill>
          <a:blip r:embed="rId3" cstate="print">
            <a:extLst>
              <a:ext uri="{28A0092B-C50C-407E-A947-70E740481C1C}">
                <a14:useLocalDpi xmlns:a14="http://schemas.microsoft.com/office/drawing/2010/main" val="0"/>
              </a:ext>
            </a:extLst>
          </a:blip>
          <a:stretch>
            <a:fillRect/>
          </a:stretch>
        </p:blipFill>
        <p:spPr>
          <a:xfrm>
            <a:off x="5946122" y="4088496"/>
            <a:ext cx="507097" cy="425625"/>
          </a:xfrm>
          <a:prstGeom prst="rect">
            <a:avLst/>
          </a:prstGeom>
        </p:spPr>
      </p:pic>
      <p:sp>
        <p:nvSpPr>
          <p:cNvPr id="4" name="Freeform 3"/>
          <p:cNvSpPr/>
          <p:nvPr/>
        </p:nvSpPr>
        <p:spPr>
          <a:xfrm>
            <a:off x="3029074" y="1499615"/>
            <a:ext cx="5993005" cy="5142557"/>
          </a:xfrm>
          <a:custGeom>
            <a:avLst/>
            <a:gdLst>
              <a:gd name="connsiteX0" fmla="*/ 0 w 6169152"/>
              <a:gd name="connsiteY0" fmla="*/ 487680 h 5071872"/>
              <a:gd name="connsiteX1" fmla="*/ 6169152 w 6169152"/>
              <a:gd name="connsiteY1" fmla="*/ 0 h 5071872"/>
              <a:gd name="connsiteX2" fmla="*/ 6156960 w 6169152"/>
              <a:gd name="connsiteY2" fmla="*/ 5071872 h 5071872"/>
              <a:gd name="connsiteX3" fmla="*/ 146304 w 6169152"/>
              <a:gd name="connsiteY3" fmla="*/ 5059680 h 5071872"/>
              <a:gd name="connsiteX4" fmla="*/ 0 w 6169152"/>
              <a:gd name="connsiteY4" fmla="*/ 487680 h 507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9152" h="5071872">
                <a:moveTo>
                  <a:pt x="0" y="487680"/>
                </a:moveTo>
                <a:lnTo>
                  <a:pt x="6169152" y="0"/>
                </a:lnTo>
                <a:lnTo>
                  <a:pt x="6156960" y="5071872"/>
                </a:lnTo>
                <a:lnTo>
                  <a:pt x="146304" y="5059680"/>
                </a:lnTo>
                <a:lnTo>
                  <a:pt x="0" y="487680"/>
                </a:lnTo>
                <a:close/>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p:nvPr/>
        </p:nvPicPr>
        <p:blipFill>
          <a:blip r:embed="rId3" cstate="print">
            <a:extLst>
              <a:ext uri="{28A0092B-C50C-407E-A947-70E740481C1C}">
                <a14:useLocalDpi xmlns:a14="http://schemas.microsoft.com/office/drawing/2010/main" val="0"/>
              </a:ext>
            </a:extLst>
          </a:blip>
          <a:stretch>
            <a:fillRect/>
          </a:stretch>
        </p:blipFill>
        <p:spPr>
          <a:xfrm>
            <a:off x="3331564" y="4008921"/>
            <a:ext cx="507097" cy="425625"/>
          </a:xfrm>
          <a:prstGeom prst="rect">
            <a:avLst/>
          </a:prstGeom>
        </p:spPr>
      </p:pic>
      <p:sp>
        <p:nvSpPr>
          <p:cNvPr id="31" name="TextBox 30"/>
          <p:cNvSpPr txBox="1"/>
          <p:nvPr/>
        </p:nvSpPr>
        <p:spPr>
          <a:xfrm>
            <a:off x="3880342" y="4008921"/>
            <a:ext cx="1724843" cy="584775"/>
          </a:xfrm>
          <a:prstGeom prst="rect">
            <a:avLst/>
          </a:prstGeom>
          <a:noFill/>
        </p:spPr>
        <p:txBody>
          <a:bodyPr wrap="square" rtlCol="0">
            <a:spAutoFit/>
          </a:bodyPr>
          <a:lstStyle/>
          <a:p>
            <a:r>
              <a:rPr lang="en-GB" sz="3200" b="1" dirty="0" smtClean="0"/>
              <a:t>Gas</a:t>
            </a:r>
            <a:endParaRPr lang="en-GB" sz="3200" b="1" dirty="0"/>
          </a:p>
        </p:txBody>
      </p:sp>
      <p:sp>
        <p:nvSpPr>
          <p:cNvPr id="5" name="Freeform 4"/>
          <p:cNvSpPr/>
          <p:nvPr/>
        </p:nvSpPr>
        <p:spPr>
          <a:xfrm>
            <a:off x="121919" y="1972637"/>
            <a:ext cx="2907155" cy="4657344"/>
          </a:xfrm>
          <a:custGeom>
            <a:avLst/>
            <a:gdLst>
              <a:gd name="connsiteX0" fmla="*/ 0 w 2731008"/>
              <a:gd name="connsiteY0" fmla="*/ 121920 h 3364992"/>
              <a:gd name="connsiteX1" fmla="*/ 2535936 w 2731008"/>
              <a:gd name="connsiteY1" fmla="*/ 0 h 3364992"/>
              <a:gd name="connsiteX2" fmla="*/ 2731008 w 2731008"/>
              <a:gd name="connsiteY2" fmla="*/ 3328416 h 3364992"/>
              <a:gd name="connsiteX3" fmla="*/ 121920 w 2731008"/>
              <a:gd name="connsiteY3" fmla="*/ 3364992 h 3364992"/>
              <a:gd name="connsiteX4" fmla="*/ 0 w 2731008"/>
              <a:gd name="connsiteY4" fmla="*/ 121920 h 3364992"/>
              <a:gd name="connsiteX0" fmla="*/ 0 w 2731008"/>
              <a:gd name="connsiteY0" fmla="*/ 121920 h 4657344"/>
              <a:gd name="connsiteX1" fmla="*/ 2535936 w 2731008"/>
              <a:gd name="connsiteY1" fmla="*/ 0 h 4657344"/>
              <a:gd name="connsiteX2" fmla="*/ 2731008 w 2731008"/>
              <a:gd name="connsiteY2" fmla="*/ 3328416 h 4657344"/>
              <a:gd name="connsiteX3" fmla="*/ 24384 w 2731008"/>
              <a:gd name="connsiteY3" fmla="*/ 4657344 h 4657344"/>
              <a:gd name="connsiteX4" fmla="*/ 0 w 2731008"/>
              <a:gd name="connsiteY4" fmla="*/ 121920 h 4657344"/>
              <a:gd name="connsiteX0" fmla="*/ 0 w 2755392"/>
              <a:gd name="connsiteY0" fmla="*/ 121920 h 4657344"/>
              <a:gd name="connsiteX1" fmla="*/ 2535936 w 2755392"/>
              <a:gd name="connsiteY1" fmla="*/ 0 h 4657344"/>
              <a:gd name="connsiteX2" fmla="*/ 2755392 w 2755392"/>
              <a:gd name="connsiteY2" fmla="*/ 4645152 h 4657344"/>
              <a:gd name="connsiteX3" fmla="*/ 24384 w 2755392"/>
              <a:gd name="connsiteY3" fmla="*/ 4657344 h 4657344"/>
              <a:gd name="connsiteX4" fmla="*/ 0 w 2755392"/>
              <a:gd name="connsiteY4" fmla="*/ 121920 h 465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392" h="4657344">
                <a:moveTo>
                  <a:pt x="0" y="121920"/>
                </a:moveTo>
                <a:lnTo>
                  <a:pt x="2535936" y="0"/>
                </a:lnTo>
                <a:lnTo>
                  <a:pt x="2755392" y="4645152"/>
                </a:lnTo>
                <a:lnTo>
                  <a:pt x="24384" y="4657344"/>
                </a:lnTo>
                <a:lnTo>
                  <a:pt x="0" y="121920"/>
                </a:lnTo>
                <a:close/>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5018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355227" y="297230"/>
            <a:ext cx="1011860" cy="849290"/>
          </a:xfrm>
          <a:prstGeom prst="rect">
            <a:avLst/>
          </a:prstGeom>
        </p:spPr>
      </p:pic>
      <p:sp>
        <p:nvSpPr>
          <p:cNvPr id="7" name="TextBox 6"/>
          <p:cNvSpPr txBox="1"/>
          <p:nvPr/>
        </p:nvSpPr>
        <p:spPr>
          <a:xfrm>
            <a:off x="323528" y="1988840"/>
            <a:ext cx="5328592" cy="4401205"/>
          </a:xfrm>
          <a:prstGeom prst="rect">
            <a:avLst/>
          </a:prstGeom>
          <a:noFill/>
        </p:spPr>
        <p:txBody>
          <a:bodyPr wrap="square" rtlCol="0">
            <a:spAutoFit/>
          </a:bodyPr>
          <a:lstStyle/>
          <a:p>
            <a:pPr marL="457200" indent="-457200">
              <a:buFont typeface="Arial" panose="020B0604020202020204" pitchFamily="34" charset="0"/>
              <a:buChar char="•"/>
            </a:pPr>
            <a:r>
              <a:rPr lang="en-GB" sz="2800" b="1" dirty="0" smtClean="0"/>
              <a:t>1000 - 2000</a:t>
            </a:r>
            <a:r>
              <a:rPr lang="en-GB" sz="2800" b="1" dirty="0" smtClean="0">
                <a:latin typeface="Arial"/>
                <a:cs typeface="Arial"/>
              </a:rPr>
              <a:t>°</a:t>
            </a:r>
            <a:r>
              <a:rPr lang="en-GB" sz="2800" b="1" dirty="0" smtClean="0"/>
              <a:t>C </a:t>
            </a:r>
            <a:r>
              <a:rPr lang="en-GB" sz="2800" dirty="0" smtClean="0"/>
              <a:t>– will burn anything flammable</a:t>
            </a:r>
          </a:p>
          <a:p>
            <a:pPr marL="457200" indent="-457200">
              <a:buFont typeface="Arial" panose="020B0604020202020204" pitchFamily="34" charset="0"/>
              <a:buChar char="•"/>
            </a:pPr>
            <a:r>
              <a:rPr lang="en-GB" sz="2800" dirty="0" smtClean="0"/>
              <a:t>Thick lava flows bury buildings, roads &amp; agricultural land</a:t>
            </a:r>
          </a:p>
          <a:p>
            <a:pPr marL="457200" indent="-457200">
              <a:buFont typeface="Arial" panose="020B0604020202020204" pitchFamily="34" charset="0"/>
              <a:buChar char="•"/>
            </a:pPr>
            <a:r>
              <a:rPr lang="en-GB" sz="2800" dirty="0" smtClean="0"/>
              <a:t>Basalt lava (low viscosity) can flow &gt; 10km from volcanic vent and can flow at speeds up to </a:t>
            </a:r>
            <a:r>
              <a:rPr lang="en-GB" sz="2800" b="1" dirty="0" smtClean="0"/>
              <a:t>10km/hr</a:t>
            </a:r>
          </a:p>
          <a:p>
            <a:pPr marL="457200" indent="-457200">
              <a:buFont typeface="Arial" panose="020B0604020202020204" pitchFamily="34" charset="0"/>
              <a:buChar char="•"/>
            </a:pPr>
            <a:r>
              <a:rPr lang="en-GB" sz="2800" dirty="0" smtClean="0"/>
              <a:t>Can initiate </a:t>
            </a:r>
            <a:r>
              <a:rPr lang="en-GB" sz="2800" b="1" dirty="0" smtClean="0"/>
              <a:t>jökulhlaups</a:t>
            </a:r>
          </a:p>
          <a:p>
            <a:pPr marL="457200" indent="-457200">
              <a:buFont typeface="Arial" panose="020B0604020202020204" pitchFamily="34" charset="0"/>
              <a:buChar char="•"/>
            </a:pPr>
            <a:r>
              <a:rPr lang="en-GB" sz="2800" b="1" dirty="0" smtClean="0"/>
              <a:t>Toxic gases</a:t>
            </a:r>
            <a:endParaRPr lang="en-GB" sz="2800" b="1" dirty="0"/>
          </a:p>
        </p:txBody>
      </p:sp>
      <p:pic>
        <p:nvPicPr>
          <p:cNvPr id="3074"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38" t="14558" r="47598" b="42721"/>
          <a:stretch/>
        </p:blipFill>
        <p:spPr bwMode="auto">
          <a:xfrm>
            <a:off x="5778140" y="1988840"/>
            <a:ext cx="2878878" cy="191828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Image result for youtube logo png">
            <a:hlinkClick r:id="rId4"/>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06" t="40355" r="63190" b="38895"/>
          <a:stretch/>
        </p:blipFill>
        <p:spPr bwMode="auto">
          <a:xfrm>
            <a:off x="6611235" y="2503458"/>
            <a:ext cx="1212687" cy="889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volcanoes.usgs.gov/volcanoes/kilauea/archive/multimedia/2007/Dec/20080129_DSC02995_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2576" y="4365104"/>
            <a:ext cx="3240386" cy="216835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57512" y="6178624"/>
            <a:ext cx="709575" cy="338554"/>
          </a:xfrm>
          <a:prstGeom prst="rect">
            <a:avLst/>
          </a:prstGeom>
          <a:noFill/>
        </p:spPr>
        <p:txBody>
          <a:bodyPr wrap="square" rtlCol="0">
            <a:spAutoFit/>
          </a:bodyPr>
          <a:lstStyle/>
          <a:p>
            <a:r>
              <a:rPr lang="en-GB" sz="1600" dirty="0" smtClean="0">
                <a:solidFill>
                  <a:schemeClr val="bg1"/>
                </a:solidFill>
              </a:rPr>
              <a:t>USGS</a:t>
            </a:r>
            <a:endParaRPr lang="en-GB" sz="1600" dirty="0">
              <a:solidFill>
                <a:schemeClr val="bg1"/>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49" y="24000"/>
            <a:ext cx="64262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589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49996"/>
            <a:ext cx="7310586" cy="4873724"/>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287864" y="5238725"/>
            <a:ext cx="2911986" cy="1384995"/>
          </a:xfrm>
          <a:prstGeom prst="rect">
            <a:avLst/>
          </a:prstGeom>
          <a:noFill/>
        </p:spPr>
        <p:txBody>
          <a:bodyPr wrap="square" rtlCol="0">
            <a:spAutoFit/>
          </a:bodyPr>
          <a:lstStyle/>
          <a:p>
            <a:r>
              <a:rPr lang="en-GB" sz="2800" b="1" dirty="0" smtClean="0">
                <a:solidFill>
                  <a:schemeClr val="bg1"/>
                </a:solidFill>
              </a:rPr>
              <a:t>Prince Avenue Lava flow, Kilauea, Hawaii</a:t>
            </a:r>
            <a:endParaRPr lang="en-GB" sz="2800" b="1" dirty="0">
              <a:solidFill>
                <a:schemeClr val="bg1"/>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5149938" y="404664"/>
            <a:ext cx="1011860" cy="84929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4262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707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38270"/>
            <a:ext cx="5682552" cy="4869160"/>
          </a:xfrm>
        </p:spPr>
        <p:txBody>
          <a:bodyPr>
            <a:noAutofit/>
          </a:bodyPr>
          <a:lstStyle/>
          <a:p>
            <a:pPr>
              <a:spcBef>
                <a:spcPts val="0"/>
              </a:spcBef>
            </a:pPr>
            <a:r>
              <a:rPr lang="en-GB" sz="2500" b="1" dirty="0" smtClean="0"/>
              <a:t>Tephra</a:t>
            </a:r>
            <a:r>
              <a:rPr lang="en-GB" sz="2500" dirty="0" smtClean="0"/>
              <a:t> – all rock fragments and particles ejected in a volcanic eruption  </a:t>
            </a:r>
          </a:p>
          <a:p>
            <a:pPr>
              <a:spcBef>
                <a:spcPts val="0"/>
              </a:spcBef>
            </a:pPr>
            <a:r>
              <a:rPr lang="en-GB" sz="2500" dirty="0" smtClean="0"/>
              <a:t>&gt; 64mm (volcanic bombs) - &lt; 1mm (ash)</a:t>
            </a:r>
          </a:p>
          <a:p>
            <a:pPr>
              <a:spcBef>
                <a:spcPts val="0"/>
              </a:spcBef>
            </a:pPr>
            <a:r>
              <a:rPr lang="en-GB" sz="2500" dirty="0" smtClean="0"/>
              <a:t>Ash can </a:t>
            </a:r>
            <a:r>
              <a:rPr lang="en-GB" sz="2500" b="1" dirty="0" smtClean="0"/>
              <a:t>clog up </a:t>
            </a:r>
            <a:r>
              <a:rPr lang="en-GB" sz="2500" dirty="0" smtClean="0"/>
              <a:t>aircraft engines and </a:t>
            </a:r>
            <a:r>
              <a:rPr lang="en-GB" sz="2500" b="1" dirty="0" smtClean="0"/>
              <a:t>abrade </a:t>
            </a:r>
            <a:r>
              <a:rPr lang="en-GB" sz="2500" dirty="0" smtClean="0"/>
              <a:t>aircraft wings and nose</a:t>
            </a:r>
          </a:p>
          <a:p>
            <a:pPr>
              <a:spcBef>
                <a:spcPts val="0"/>
              </a:spcBef>
            </a:pPr>
            <a:r>
              <a:rPr lang="en-GB" sz="2500" dirty="0" smtClean="0"/>
              <a:t>Smother farmland and vegetation</a:t>
            </a:r>
          </a:p>
          <a:p>
            <a:pPr>
              <a:spcBef>
                <a:spcPts val="0"/>
              </a:spcBef>
            </a:pPr>
            <a:r>
              <a:rPr lang="en-GB" sz="2500" dirty="0" smtClean="0"/>
              <a:t>If the ash cloud is big enough it can block out the sun and </a:t>
            </a:r>
            <a:r>
              <a:rPr lang="en-GB" sz="2500" b="1" dirty="0" smtClean="0"/>
              <a:t>lower global temperature </a:t>
            </a:r>
            <a:r>
              <a:rPr lang="en-GB" sz="2500" dirty="0" smtClean="0"/>
              <a:t>e.g. </a:t>
            </a:r>
            <a:r>
              <a:rPr lang="en-GB" sz="2500" dirty="0" err="1" smtClean="0"/>
              <a:t>Tambora</a:t>
            </a:r>
            <a:r>
              <a:rPr lang="en-GB" sz="2500" dirty="0" smtClean="0"/>
              <a:t> eruption in 1815 lowered global temperature by 0.5</a:t>
            </a:r>
            <a:r>
              <a:rPr lang="en-GB" sz="2500" dirty="0" smtClean="0">
                <a:latin typeface="Arial"/>
                <a:cs typeface="Arial"/>
              </a:rPr>
              <a:t>°C.</a:t>
            </a:r>
            <a:endParaRPr lang="en-GB" sz="25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287548" y="404664"/>
            <a:ext cx="1011860" cy="849290"/>
          </a:xfrm>
          <a:prstGeom prst="rect">
            <a:avLst/>
          </a:prstGeom>
        </p:spPr>
      </p:pic>
      <p:pic>
        <p:nvPicPr>
          <p:cNvPr id="2050" name="Picture 2" descr="volcanic 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700808"/>
            <a:ext cx="3044647" cy="190691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Ash buries cars and buildings after the 1984 eruption of Rabaul, Papua New Guinea. &#10; (Click image to view full 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372850"/>
            <a:ext cx="3044646" cy="200946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 y="116632"/>
            <a:ext cx="636428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5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650246" y="404664"/>
            <a:ext cx="1011860" cy="849290"/>
          </a:xfrm>
          <a:prstGeom prst="rect">
            <a:avLst/>
          </a:prstGeom>
        </p:spPr>
      </p:pic>
      <p:sp>
        <p:nvSpPr>
          <p:cNvPr id="6" name="TextBox 5"/>
          <p:cNvSpPr txBox="1"/>
          <p:nvPr/>
        </p:nvSpPr>
        <p:spPr>
          <a:xfrm>
            <a:off x="395536" y="1931712"/>
            <a:ext cx="8568952" cy="4324261"/>
          </a:xfrm>
          <a:prstGeom prst="rect">
            <a:avLst/>
          </a:prstGeom>
          <a:noFill/>
        </p:spPr>
        <p:txBody>
          <a:bodyPr wrap="square" rtlCol="0">
            <a:spAutoFit/>
          </a:bodyPr>
          <a:lstStyle/>
          <a:p>
            <a:pPr marL="285750" indent="-285750">
              <a:buFont typeface="Arial" panose="020B0604020202020204" pitchFamily="34" charset="0"/>
              <a:buChar char="•"/>
            </a:pPr>
            <a:r>
              <a:rPr lang="en-GB" sz="2500" dirty="0" smtClean="0"/>
              <a:t>Magma contains </a:t>
            </a:r>
            <a:r>
              <a:rPr lang="en-GB" sz="2500" b="1" dirty="0" smtClean="0"/>
              <a:t>dissolved gases </a:t>
            </a:r>
            <a:r>
              <a:rPr lang="en-GB" sz="2500" dirty="0" smtClean="0"/>
              <a:t>such as </a:t>
            </a:r>
            <a:r>
              <a:rPr lang="en-US" sz="2500" dirty="0"/>
              <a:t>c</a:t>
            </a:r>
            <a:r>
              <a:rPr lang="en-US" sz="2500" dirty="0" smtClean="0"/>
              <a:t>arbon </a:t>
            </a:r>
            <a:r>
              <a:rPr lang="en-US" sz="2500" dirty="0"/>
              <a:t>dioxide, fluorine, chlorine and hydrogen </a:t>
            </a:r>
            <a:r>
              <a:rPr lang="en-US" sz="2500" dirty="0" smtClean="0"/>
              <a:t>sulfide - can </a:t>
            </a:r>
            <a:r>
              <a:rPr lang="en-US" sz="2500" dirty="0"/>
              <a:t>be extremely harmful </a:t>
            </a:r>
            <a:endParaRPr lang="en-US" sz="2500" dirty="0" smtClean="0"/>
          </a:p>
          <a:p>
            <a:pPr marL="285750" indent="-285750">
              <a:buFont typeface="Arial" panose="020B0604020202020204" pitchFamily="34" charset="0"/>
              <a:buChar char="•"/>
            </a:pPr>
            <a:r>
              <a:rPr lang="en-US" sz="2500" dirty="0" smtClean="0"/>
              <a:t>A </a:t>
            </a:r>
            <a:r>
              <a:rPr lang="en-US" sz="2500" b="1" dirty="0" err="1"/>
              <a:t>l</a:t>
            </a:r>
            <a:r>
              <a:rPr lang="en-US" sz="2500" b="1" dirty="0" err="1" smtClean="0"/>
              <a:t>imnic</a:t>
            </a:r>
            <a:r>
              <a:rPr lang="en-US" sz="2500" b="1" dirty="0" smtClean="0"/>
              <a:t> eruption </a:t>
            </a:r>
            <a:r>
              <a:rPr lang="en-US" sz="2500" dirty="0" smtClean="0"/>
              <a:t>or </a:t>
            </a:r>
            <a:r>
              <a:rPr lang="en-US" sz="2500" b="1" dirty="0" smtClean="0"/>
              <a:t>lake overturn </a:t>
            </a:r>
            <a:r>
              <a:rPr lang="en-US" sz="2500" dirty="0" smtClean="0"/>
              <a:t>occurs when </a:t>
            </a:r>
            <a:r>
              <a:rPr lang="en-US" sz="2500" b="1" dirty="0" smtClean="0"/>
              <a:t>dissolved CO</a:t>
            </a:r>
            <a:r>
              <a:rPr lang="en-US" sz="1600" b="1" dirty="0" smtClean="0"/>
              <a:t>2</a:t>
            </a:r>
            <a:r>
              <a:rPr lang="en-US" sz="2500" b="1" dirty="0" smtClean="0"/>
              <a:t> </a:t>
            </a:r>
            <a:r>
              <a:rPr lang="en-US" sz="2500" dirty="0" smtClean="0"/>
              <a:t>suddenly </a:t>
            </a:r>
            <a:r>
              <a:rPr lang="en-US" sz="2500" dirty="0"/>
              <a:t>erupts from deep lake </a:t>
            </a:r>
            <a:r>
              <a:rPr lang="en-US" sz="2500" dirty="0" smtClean="0"/>
              <a:t>waters.</a:t>
            </a:r>
          </a:p>
          <a:p>
            <a:pPr marL="285750" indent="-285750">
              <a:buFont typeface="Arial" panose="020B0604020202020204" pitchFamily="34" charset="0"/>
              <a:buChar char="•"/>
            </a:pPr>
            <a:r>
              <a:rPr lang="en-US" sz="2500" b="1" dirty="0" smtClean="0"/>
              <a:t>Lake </a:t>
            </a:r>
            <a:r>
              <a:rPr lang="en-US" sz="2500" b="1" dirty="0" err="1" smtClean="0"/>
              <a:t>Nyos</a:t>
            </a:r>
            <a:r>
              <a:rPr lang="en-US" sz="2500" b="1" dirty="0" smtClean="0"/>
              <a:t>, Cameroon </a:t>
            </a:r>
            <a:r>
              <a:rPr lang="en-US" sz="2500" dirty="0" smtClean="0"/>
              <a:t>is a crater lake sitting above a dormant volcano.</a:t>
            </a:r>
          </a:p>
          <a:p>
            <a:pPr marL="285750" indent="-285750">
              <a:buFont typeface="Arial" panose="020B0604020202020204" pitchFamily="34" charset="0"/>
              <a:buChar char="•"/>
            </a:pPr>
            <a:r>
              <a:rPr lang="en-US" sz="2500" dirty="0" smtClean="0"/>
              <a:t> In </a:t>
            </a:r>
            <a:r>
              <a:rPr lang="en-US" sz="2500" dirty="0"/>
              <a:t>1986 </a:t>
            </a:r>
            <a:r>
              <a:rPr lang="en-US" sz="2500" dirty="0" smtClean="0"/>
              <a:t>more than 100,000 </a:t>
            </a:r>
            <a:r>
              <a:rPr lang="en-US" sz="2500" dirty="0"/>
              <a:t>tons of carbon dioxide spilled out of the lake </a:t>
            </a:r>
            <a:r>
              <a:rPr lang="en-US" sz="2500" dirty="0" smtClean="0"/>
              <a:t>and descended on three villages. </a:t>
            </a:r>
          </a:p>
          <a:p>
            <a:pPr marL="285750" indent="-285750">
              <a:buFont typeface="Arial" panose="020B0604020202020204" pitchFamily="34" charset="0"/>
              <a:buChar char="•"/>
            </a:pPr>
            <a:r>
              <a:rPr lang="en-US" sz="2500" dirty="0"/>
              <a:t>1746 villagers and 3000 cattle were suffocated from lack of oxygen.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0"/>
            <a:ext cx="64262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36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8/8c/Tml15-16_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01126"/>
            <a:ext cx="8424936" cy="302163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c/c2/Cow_killed_by_Lake_Nyos_gas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708" y="3066827"/>
            <a:ext cx="2419350" cy="363855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f/fa/Lake_nyos_co2_vent_%28cropped%29.jpg/1280px-Lake_nyos_co2_vent_%28cropped%29.jpg"/>
          <p:cNvPicPr>
            <a:picLocks noChangeAspect="1" noChangeArrowheads="1"/>
          </p:cNvPicPr>
          <p:nvPr/>
        </p:nvPicPr>
        <p:blipFill rotWithShape="1">
          <a:blip r:embed="rId5">
            <a:extLst>
              <a:ext uri="{28A0092B-C50C-407E-A947-70E740481C1C}">
                <a14:useLocalDpi xmlns:a14="http://schemas.microsoft.com/office/drawing/2010/main" val="0"/>
              </a:ext>
            </a:extLst>
          </a:blip>
          <a:srcRect l="16534" t="33800" r="10104" b="16236"/>
          <a:stretch/>
        </p:blipFill>
        <p:spPr bwMode="auto">
          <a:xfrm>
            <a:off x="971600" y="4149080"/>
            <a:ext cx="5154966" cy="255629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9872" y="4936902"/>
            <a:ext cx="2088232" cy="523220"/>
          </a:xfrm>
          <a:prstGeom prst="rect">
            <a:avLst/>
          </a:prstGeom>
          <a:noFill/>
        </p:spPr>
        <p:txBody>
          <a:bodyPr wrap="square" rtlCol="0">
            <a:spAutoFit/>
          </a:bodyPr>
          <a:lstStyle/>
          <a:p>
            <a:r>
              <a:rPr lang="en-GB" sz="2800" b="1" dirty="0" smtClean="0">
                <a:solidFill>
                  <a:schemeClr val="bg1"/>
                </a:solidFill>
              </a:rPr>
              <a:t>Water + CO</a:t>
            </a:r>
            <a:r>
              <a:rPr lang="en-GB" b="1" dirty="0" smtClean="0">
                <a:solidFill>
                  <a:schemeClr val="bg1"/>
                </a:solidFill>
              </a:rPr>
              <a:t>2</a:t>
            </a:r>
            <a:endParaRPr lang="en-GB" b="1" dirty="0">
              <a:solidFill>
                <a:schemeClr val="bg1"/>
              </a:solidFill>
            </a:endParaRPr>
          </a:p>
        </p:txBody>
      </p:sp>
      <p:cxnSp>
        <p:nvCxnSpPr>
          <p:cNvPr id="6" name="Straight Arrow Connector 5"/>
          <p:cNvCxnSpPr/>
          <p:nvPr/>
        </p:nvCxnSpPr>
        <p:spPr>
          <a:xfrm flipH="1" flipV="1">
            <a:off x="2555776" y="4725144"/>
            <a:ext cx="919700" cy="43699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GB"/>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03" y="-171400"/>
            <a:ext cx="887095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82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5083340" cy="4617154"/>
          </a:xfrm>
        </p:spPr>
        <p:txBody>
          <a:bodyPr>
            <a:normAutofit fontScale="92500" lnSpcReduction="20000"/>
          </a:bodyPr>
          <a:lstStyle/>
          <a:p>
            <a:r>
              <a:rPr lang="en-GB" b="1" dirty="0" smtClean="0"/>
              <a:t>Ash column collapse</a:t>
            </a:r>
          </a:p>
          <a:p>
            <a:r>
              <a:rPr lang="en-GB" dirty="0" smtClean="0"/>
              <a:t>Mixtures of </a:t>
            </a:r>
            <a:r>
              <a:rPr lang="en-GB" b="1" dirty="0" smtClean="0"/>
              <a:t>ash, rock and gas</a:t>
            </a:r>
          </a:p>
          <a:p>
            <a:r>
              <a:rPr lang="en-GB" dirty="0" smtClean="0"/>
              <a:t>Temperatures </a:t>
            </a:r>
            <a:r>
              <a:rPr lang="en-GB" b="1" dirty="0" smtClean="0"/>
              <a:t>&gt; 400</a:t>
            </a:r>
            <a:r>
              <a:rPr lang="en-GB" b="1" dirty="0" smtClean="0">
                <a:latin typeface="Arial"/>
                <a:cs typeface="Arial"/>
              </a:rPr>
              <a:t>°</a:t>
            </a:r>
            <a:r>
              <a:rPr lang="en-GB" b="1" dirty="0" smtClean="0"/>
              <a:t>C</a:t>
            </a:r>
          </a:p>
          <a:p>
            <a:r>
              <a:rPr lang="en-GB" dirty="0" smtClean="0"/>
              <a:t>Speeds of up to </a:t>
            </a:r>
            <a:r>
              <a:rPr lang="en-GB" b="1" dirty="0" smtClean="0"/>
              <a:t>1000km/hr</a:t>
            </a:r>
          </a:p>
          <a:p>
            <a:r>
              <a:rPr lang="en-GB" b="1" dirty="0" smtClean="0"/>
              <a:t>Boiling </a:t>
            </a:r>
            <a:r>
              <a:rPr lang="en-GB" dirty="0" smtClean="0"/>
              <a:t>and </a:t>
            </a:r>
            <a:r>
              <a:rPr lang="en-GB" b="1" dirty="0" smtClean="0"/>
              <a:t>crushing </a:t>
            </a:r>
            <a:r>
              <a:rPr lang="en-GB" dirty="0" smtClean="0"/>
              <a:t>anything in their path</a:t>
            </a:r>
          </a:p>
          <a:p>
            <a:r>
              <a:rPr lang="en-GB" b="1" dirty="0"/>
              <a:t>Vesuvius </a:t>
            </a:r>
            <a:r>
              <a:rPr lang="en-GB" b="1" dirty="0" smtClean="0"/>
              <a:t>eruption in 79AD </a:t>
            </a:r>
            <a:r>
              <a:rPr lang="en-GB" dirty="0" smtClean="0"/>
              <a:t>buried ancient Roman cities of</a:t>
            </a:r>
            <a:r>
              <a:rPr lang="en-GB" b="1" dirty="0" smtClean="0"/>
              <a:t> Pompeii </a:t>
            </a:r>
            <a:r>
              <a:rPr lang="en-GB" dirty="0" smtClean="0"/>
              <a:t>and </a:t>
            </a:r>
            <a:r>
              <a:rPr lang="en-GB" b="1" dirty="0" smtClean="0"/>
              <a:t>Herculaneum</a:t>
            </a:r>
          </a:p>
          <a:p>
            <a:endParaRPr lang="en-GB" dirty="0"/>
          </a:p>
        </p:txBody>
      </p:sp>
      <p:pic>
        <p:nvPicPr>
          <p:cNvPr id="1030" name="Picture 6" descr="MSH80 eruption mount st helens 05-18-80-dramatic-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502" y="1484784"/>
            <a:ext cx="3456384" cy="519321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GB"/>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88640"/>
            <a:ext cx="8645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256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2080</TotalTime>
  <Words>3388</Words>
  <Application>Microsoft Office PowerPoint</Application>
  <PresentationFormat>On-screen Show (4:3)</PresentationFormat>
  <Paragraphs>198</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98</cp:revision>
  <dcterms:created xsi:type="dcterms:W3CDTF">2018-02-15T14:16:46Z</dcterms:created>
  <dcterms:modified xsi:type="dcterms:W3CDTF">2018-06-05T12:01:09Z</dcterms:modified>
</cp:coreProperties>
</file>