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300" r:id="rId6"/>
    <p:sldId id="283" r:id="rId7"/>
    <p:sldId id="302" r:id="rId8"/>
    <p:sldId id="301" r:id="rId9"/>
    <p:sldId id="313" r:id="rId10"/>
    <p:sldId id="303" r:id="rId11"/>
    <p:sldId id="316" r:id="rId12"/>
    <p:sldId id="257" r:id="rId13"/>
    <p:sldId id="317" r:id="rId14"/>
    <p:sldId id="284" r:id="rId15"/>
    <p:sldId id="286" r:id="rId16"/>
    <p:sldId id="287" r:id="rId17"/>
    <p:sldId id="304" r:id="rId18"/>
    <p:sldId id="314" r:id="rId19"/>
    <p:sldId id="315" r:id="rId20"/>
    <p:sldId id="3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AA88"/>
    <a:srgbClr val="FFFFFF"/>
    <a:srgbClr val="2BB8C9"/>
    <a:srgbClr val="241413"/>
    <a:srgbClr val="767787"/>
    <a:srgbClr val="6B6B6B"/>
    <a:srgbClr val="4B8DEF"/>
    <a:srgbClr val="3C86EE"/>
    <a:srgbClr val="CC4102"/>
    <a:srgbClr val="421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27C43C-14DC-BF7A-1232-2B39003BF007}" v="10" dt="2025-06-30T11:32:48.743"/>
    <p1510:client id="{B71D3A12-4C99-E166-29ED-1F201CB679A8}" v="12" dt="2025-06-30T11:26:25.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20/10/2025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GB" sz="1100" baseline="0"/>
              <a:t>In this lesson, pupils will learn about impact craters – what they look like, how they form, and what the rocks in a crater are like.</a:t>
            </a:r>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a:t>Note to teachers</a:t>
            </a:r>
            <a:r>
              <a:rPr lang="en-GB"/>
              <a:t>: this is highly simplified, and in reality, any rock generated by a meteorite impact is quite complex. Here are a few things we omitted for simplicity:</a:t>
            </a:r>
          </a:p>
          <a:p>
            <a:pPr marL="171450" indent="-171450">
              <a:buFontTx/>
              <a:buChar char="-"/>
            </a:pPr>
            <a:r>
              <a:rPr lang="en-GB"/>
              <a:t>Impact glasses can be found inside craters if that is where they fell, or if sedimentary processes brought them back into the crater</a:t>
            </a:r>
          </a:p>
          <a:p>
            <a:pPr marL="171450" indent="-171450">
              <a:buFontTx/>
              <a:buChar char="-"/>
            </a:pPr>
            <a:r>
              <a:rPr lang="en-GB"/>
              <a:t>Equally, impact breccias are not only found inside craters. It’s possible for them to be thrown out of the crater as ejecta too. Some might also be underneath the crater, if they impact fractured the bedrock</a:t>
            </a:r>
            <a:endParaRPr lang="en-GB">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There are types of impactites not mentioned here: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a:t>Impact melts = rocks that melt completely because of an impact. If they cool down slowly, they don’t become glassy, instead resembling igneous rocks (even though their impact origin makes them metamorphic). Impact glasses are a subtype of impact melts.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a:t>Shocked rocks = rocks affected by shock metamorphism. Shocked rocks don’t melt or brecciate, but the pressure and heat of an impact causes different minerals and textures to form through shock metamorphism.</a:t>
            </a:r>
          </a:p>
        </p:txBody>
      </p:sp>
      <p:sp>
        <p:nvSpPr>
          <p:cNvPr id="4" name="Slide Number Placeholder 3"/>
          <p:cNvSpPr>
            <a:spLocks noGrp="1"/>
          </p:cNvSpPr>
          <p:nvPr>
            <p:ph type="sldNum" sz="quarter" idx="5"/>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3482357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000">
              <a:latin typeface="PT Sans Narrow" panose="020B0506020203020204" pitchFamily="34" charset="0"/>
            </a:endParaRPr>
          </a:p>
        </p:txBody>
      </p:sp>
      <p:sp>
        <p:nvSpPr>
          <p:cNvPr id="4" name="Slide Number Placeholder 3"/>
          <p:cNvSpPr>
            <a:spLocks noGrp="1"/>
          </p:cNvSpPr>
          <p:nvPr>
            <p:ph type="sldNum" sz="quarter" idx="5"/>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1615151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For each rock, ask for a volunteer to name their observations. Then go through your observations and tell them what the rock is and how it formed.</a:t>
            </a:r>
          </a:p>
        </p:txBody>
      </p:sp>
      <p:sp>
        <p:nvSpPr>
          <p:cNvPr id="4" name="Slide Number Placeholder 3"/>
          <p:cNvSpPr>
            <a:spLocks noGrp="1"/>
          </p:cNvSpPr>
          <p:nvPr>
            <p:ph type="sldNum" sz="quarter" idx="5"/>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1330566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3774440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8EE79-817F-CF94-900F-F9A4B091B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CE6E6-302E-250F-CB82-96E78588E3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8C7662-19F0-F01E-6676-2B49BB66810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1C734B-842B-6C01-E2FF-3A8D33FE88E3}"/>
              </a:ext>
            </a:extLst>
          </p:cNvPr>
          <p:cNvSpPr>
            <a:spLocks noGrp="1"/>
          </p:cNvSpPr>
          <p:nvPr>
            <p:ph type="sldNum" sz="quarter" idx="5"/>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427358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C5A0-79E5-6620-FE11-A13DB3B79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EFAFC-80B3-2C7A-E8BA-5C06716023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C942EC-0DC9-C03F-2176-39637F86A99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6DFBD4F-B53C-B308-B408-4BAEC9A7B863}"/>
              </a:ext>
            </a:extLst>
          </p:cNvPr>
          <p:cNvSpPr>
            <a:spLocks noGrp="1"/>
          </p:cNvSpPr>
          <p:nvPr>
            <p:ph type="sldNum" sz="quarter" idx="5"/>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2821760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936D-2307-64AB-33A1-05EB067C4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9BF8B-7B32-5B4B-4D90-3FB401423B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D28773-496F-EA91-4BA0-2A5291FCB8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20D34A0-5DA7-DE9E-BBD5-9A491CB46656}"/>
              </a:ext>
            </a:extLst>
          </p:cNvPr>
          <p:cNvSpPr>
            <a:spLocks noGrp="1"/>
          </p:cNvSpPr>
          <p:nvPr>
            <p:ph type="sldNum" sz="quarter" idx="5"/>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354294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a:t>Does anyone know what happens when a meteorite hits a planet?</a:t>
            </a:r>
          </a:p>
          <a:p>
            <a:r>
              <a:rPr lang="en-GB" b="0"/>
              <a:t>Answer: a crater forms! A crater is a round hole or depression in the surface of a planet.</a:t>
            </a:r>
          </a:p>
        </p:txBody>
      </p:sp>
      <p:sp>
        <p:nvSpPr>
          <p:cNvPr id="4" name="Slide Number Placeholder 3"/>
          <p:cNvSpPr>
            <a:spLocks noGrp="1"/>
          </p:cNvSpPr>
          <p:nvPr>
            <p:ph type="sldNum" sz="quarter" idx="5"/>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216059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62CD-007B-6FE9-E59A-45F9BB250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14B49-B775-FD6D-8A06-F5734DADD8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0F4F57-4C4F-414A-80D7-0DA848093E6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a:t>Can you name a place in the solar system that has craters?</a:t>
            </a:r>
            <a:endParaRPr lang="en-GB" b="0"/>
          </a:p>
          <a:p>
            <a:pPr marL="0" marR="0" indent="0" algn="l" defTabSz="914400" rtl="0" eaLnBrk="1" fontAlgn="auto" latinLnBrk="0" hangingPunct="1">
              <a:lnSpc>
                <a:spcPct val="100000"/>
              </a:lnSpc>
              <a:spcBef>
                <a:spcPts val="0"/>
              </a:spcBef>
              <a:spcAft>
                <a:spcPts val="0"/>
              </a:spcAft>
              <a:buClrTx/>
              <a:buSzTx/>
              <a:buFontTx/>
              <a:buNone/>
              <a:tabLst/>
              <a:defRPr/>
            </a:pPr>
            <a:r>
              <a:rPr lang="en-GB" b="0"/>
              <a:t>Answer: Craters are almost everywhere! All the inner planets, especially Mars and Mercury, have lots of craters. There are some craters on Venus too, lots on the Moon, and most asteroids have craters as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a:p>
          <a:p>
            <a:pPr marL="0" marR="0" indent="0" algn="l" defTabSz="914400" rtl="0" eaLnBrk="1" fontAlgn="auto" latinLnBrk="0" hangingPunct="1">
              <a:lnSpc>
                <a:spcPct val="100000"/>
              </a:lnSpc>
              <a:spcBef>
                <a:spcPts val="0"/>
              </a:spcBef>
              <a:spcAft>
                <a:spcPts val="0"/>
              </a:spcAft>
              <a:buClrTx/>
              <a:buSzTx/>
              <a:buFontTx/>
              <a:buNone/>
              <a:tabLst/>
              <a:defRPr/>
            </a:pPr>
            <a:r>
              <a:rPr lang="en-US" b="0"/>
              <a:t>We also have impact craters on the Earth (e.g. the Barringer crater in Arizona), but most of them are buried or erased (like the Chicxulub crater, made by the meteorite which killed the dinosaurs, which is buried). One mechanism that erases craters is erosion due to water and wind.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a:p>
        </p:txBody>
      </p:sp>
      <p:sp>
        <p:nvSpPr>
          <p:cNvPr id="4" name="Slide Number Placeholder 3">
            <a:extLst>
              <a:ext uri="{FF2B5EF4-FFF2-40B4-BE49-F238E27FC236}">
                <a16:creationId xmlns:a16="http://schemas.microsoft.com/office/drawing/2014/main" id="{94365055-A7ED-7973-F84D-40BE35B48DEB}"/>
              </a:ext>
            </a:extLst>
          </p:cNvPr>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307679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Here are some examples of craters.</a:t>
            </a:r>
          </a:p>
          <a:p>
            <a:r>
              <a:rPr lang="en-GB"/>
              <a:t>Fun fact: the two Mars craters shown are the homes of the Curiosity and Perseverance rovers, respectively.</a:t>
            </a:r>
          </a:p>
        </p:txBody>
      </p:sp>
      <p:sp>
        <p:nvSpPr>
          <p:cNvPr id="4" name="Slide Number Placeholder 3"/>
          <p:cNvSpPr>
            <a:spLocks noGrp="1"/>
          </p:cNvSpPr>
          <p:nvPr>
            <p:ph type="sldNum" sz="quarter" idx="5"/>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2697924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Now for our first activity! Have a look at the crater samples on your tables. Can you find the features on this slide? You’re looking for a crater rim, walls, floor and ejecta.</a:t>
            </a:r>
          </a:p>
          <a:p>
            <a:endParaRPr lang="en-GB"/>
          </a:p>
          <a:p>
            <a:r>
              <a:rPr lang="en-GB"/>
              <a:t>Please pick a crater and sketch it, labelling these features.</a:t>
            </a:r>
          </a:p>
          <a:p>
            <a:endParaRPr lang="en-GB"/>
          </a:p>
          <a:p>
            <a:r>
              <a:rPr lang="en-GB"/>
              <a:t>(Note: the students will not be able to find ejecta rays because these are not obvious on the 3D samples)</a:t>
            </a:r>
          </a:p>
        </p:txBody>
      </p:sp>
      <p:sp>
        <p:nvSpPr>
          <p:cNvPr id="4" name="Slide Number Placeholder 3"/>
          <p:cNvSpPr>
            <a:spLocks noGrp="1"/>
          </p:cNvSpPr>
          <p:nvPr>
            <p:ph type="sldNum" sz="quarter" idx="5"/>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2334305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These are digital images of the 3D crater samples the pupils are looking at.</a:t>
            </a:r>
          </a:p>
        </p:txBody>
      </p:sp>
      <p:sp>
        <p:nvSpPr>
          <p:cNvPr id="4" name="Slide Number Placeholder 3"/>
          <p:cNvSpPr>
            <a:spLocks noGrp="1"/>
          </p:cNvSpPr>
          <p:nvPr>
            <p:ph type="sldNum" sz="quarter" idx="5"/>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4208520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a:t>So how do craters form? </a:t>
            </a:r>
            <a:r>
              <a:rPr lang="en-GB" sz="1800" kern="100">
                <a:effectLst/>
                <a:latin typeface="PT Sans Narrow" panose="020B0506020203020204" pitchFamily="34" charset="0"/>
                <a:ea typeface="Aptos" panose="020B0004020202020204" pitchFamily="34" charset="0"/>
                <a:cs typeface="Times New Roman" panose="02020603050405020304" pitchFamily="18" charset="0"/>
              </a:rPr>
              <a:t>A crater is caused by a smaller object (like a meteorite) crashing into a bigger object (like a planet).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r>
              <a:rPr lang="en-GB" sz="1800">
                <a:effectLst/>
                <a:latin typeface="PT Sans Narrow" panose="020B0506020203020204" pitchFamily="34" charset="0"/>
                <a:ea typeface="Aptos" panose="020B0004020202020204" pitchFamily="34" charset="0"/>
                <a:cs typeface="Times New Roman" panose="02020603050405020304" pitchFamily="18" charset="0"/>
              </a:rPr>
              <a:t>The small object travels very fast, so when it hits, it creates an explosion and lots of rock gets thrown out from the impact site. This material forms rims which are taller than the surrounding area. At the same time, the explosion causes a depression (hole) that’s either flat or bowl-shaped. The flat or bowl-shaped bottom of the depression is called a crater floor, and the sides are called walls. </a:t>
            </a:r>
          </a:p>
          <a:p>
            <a:endParaRPr lang="en-GB" sz="1800" b="1">
              <a:effectLst/>
              <a:latin typeface="PT Sans Narrow" panose="020B0506020203020204" pitchFamily="34" charset="0"/>
              <a:cs typeface="Times New Roman" panose="02020603050405020304" pitchFamily="18" charset="0"/>
            </a:endParaRPr>
          </a:p>
          <a:p>
            <a:r>
              <a:rPr lang="en-GB" sz="1800" b="1">
                <a:effectLst/>
                <a:latin typeface="PT Sans Narrow" panose="020B0506020203020204" pitchFamily="34" charset="0"/>
                <a:cs typeface="Times New Roman" panose="02020603050405020304" pitchFamily="18" charset="0"/>
              </a:rPr>
              <a:t>Have you noticed any other features on your craters?</a:t>
            </a:r>
          </a:p>
          <a:p>
            <a:endParaRPr lang="en-GB" sz="1800" b="1">
              <a:effectLst/>
              <a:latin typeface="PT Sans Narrow" panose="020B0506020203020204" pitchFamily="34" charset="0"/>
              <a:cs typeface="Times New Roman" panose="02020603050405020304" pitchFamily="18" charset="0"/>
            </a:endParaRPr>
          </a:p>
          <a:p>
            <a:pPr>
              <a:lnSpc>
                <a:spcPct val="115000"/>
              </a:lnSpc>
              <a:spcAft>
                <a:spcPts val="800"/>
              </a:spcAft>
            </a:pPr>
            <a:r>
              <a:rPr lang="en-GB" sz="1800" kern="100">
                <a:effectLst/>
                <a:latin typeface="PT Sans Narrow" panose="020B0506020203020204" pitchFamily="34" charset="0"/>
                <a:ea typeface="Aptos" panose="020B0004020202020204" pitchFamily="34" charset="0"/>
                <a:cs typeface="Times New Roman" panose="02020603050405020304" pitchFamily="18" charset="0"/>
              </a:rPr>
              <a:t>The main complex feature of a crater is the </a:t>
            </a:r>
            <a:r>
              <a:rPr lang="en-GB" sz="1800" b="1" kern="100">
                <a:effectLst/>
                <a:latin typeface="PT Sans Narrow" panose="020B0506020203020204" pitchFamily="34" charset="0"/>
                <a:ea typeface="Aptos" panose="020B0004020202020204" pitchFamily="34" charset="0"/>
                <a:cs typeface="Times New Roman" panose="02020603050405020304" pitchFamily="18" charset="0"/>
              </a:rPr>
              <a:t>central peak(s)</a:t>
            </a:r>
            <a:r>
              <a:rPr lang="en-GB" sz="1800" kern="100">
                <a:effectLst/>
                <a:latin typeface="PT Sans Narrow" panose="020B0506020203020204" pitchFamily="34" charset="0"/>
                <a:ea typeface="Aptos" panose="020B0004020202020204" pitchFamily="34" charset="0"/>
                <a:cs typeface="Times New Roman" panose="02020603050405020304" pitchFamily="18" charset="0"/>
              </a:rPr>
              <a:t>, which are peaks formed in the central area of a large crater. They form when the impact is very powerful – immediately after the initial impact, the rocks relax and go back up, forming a peak in the middle (you can use a bouncy castle analogy, which is not perfect but will help them visualise the process better)</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a:effectLst/>
                <a:latin typeface="PT Sans Narrow" panose="020B0506020203020204" pitchFamily="34" charset="0"/>
                <a:ea typeface="Aptos" panose="020B0004020202020204" pitchFamily="34" charset="0"/>
                <a:cs typeface="Times New Roman" panose="02020603050405020304" pitchFamily="18" charset="0"/>
              </a:rPr>
              <a:t>Other features that they might notice are below, with explanations for your reference. If they don’t notice them, no need to bring them up.</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a:effectLst/>
                <a:latin typeface="PT Sans Narrow" panose="020B0506020203020204" pitchFamily="34" charset="0"/>
                <a:ea typeface="Aptos" panose="020B0004020202020204" pitchFamily="34" charset="0"/>
                <a:cs typeface="Times New Roman" panose="02020603050405020304" pitchFamily="18" charset="0"/>
              </a:rPr>
              <a:t>Multiple rings</a:t>
            </a:r>
            <a:r>
              <a:rPr lang="en-GB" sz="1800" kern="100">
                <a:effectLst/>
                <a:latin typeface="PT Sans Narrow" panose="020B0506020203020204" pitchFamily="34" charset="0"/>
                <a:ea typeface="Aptos" panose="020B0004020202020204" pitchFamily="34" charset="0"/>
                <a:cs typeface="Times New Roman" panose="02020603050405020304" pitchFamily="18" charset="0"/>
              </a:rPr>
              <a:t>: Very large craters (termed impact basins) can have as many as 5 or 6 circular rings of mountain chains surrounding the main crater. Their formation is not fully understood, but one proposed theory is that the central peak is so large that it becomes unstable, collapsing to form several rings. An example of a multi-ring basin is Mare Orientale on the Moon.</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b="1" kern="100">
                <a:effectLst/>
                <a:latin typeface="PT Sans Narrow" panose="020B0506020203020204" pitchFamily="34" charset="0"/>
                <a:ea typeface="Aptos" panose="020B0004020202020204" pitchFamily="34" charset="0"/>
                <a:cs typeface="Times New Roman" panose="02020603050405020304" pitchFamily="18" charset="0"/>
              </a:rPr>
              <a:t>Terraced walls (stair-like)</a:t>
            </a:r>
            <a:r>
              <a:rPr lang="en-GB" sz="1800" kern="100">
                <a:effectLst/>
                <a:latin typeface="PT Sans Narrow" panose="020B0506020203020204" pitchFamily="34" charset="0"/>
                <a:ea typeface="Aptos" panose="020B0004020202020204" pitchFamily="34" charset="0"/>
                <a:cs typeface="Times New Roman" panose="02020603050405020304" pitchFamily="18" charset="0"/>
              </a:rPr>
              <a:t>: sometimes, the walls become too steep to remain stable, so they form several terraces</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298853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Optionally, you could play this short NASA video of a hypervelocity impact to illustrate crater formation.</a:t>
            </a:r>
          </a:p>
        </p:txBody>
      </p:sp>
      <p:sp>
        <p:nvSpPr>
          <p:cNvPr id="4" name="Slide Number Placeholder 3"/>
          <p:cNvSpPr>
            <a:spLocks noGrp="1"/>
          </p:cNvSpPr>
          <p:nvPr>
            <p:ph type="sldNum" sz="quarter" idx="5"/>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2460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000" b="1"/>
              <a:t>What do you think happens to the rocks a meteorite lands on?</a:t>
            </a:r>
          </a:p>
          <a:p>
            <a:endParaRPr lang="en-GB" sz="1000" b="1"/>
          </a:p>
          <a:p>
            <a:r>
              <a:rPr lang="en-GB" sz="1000" b="0"/>
              <a:t>Answer: they can get squashed, broken up, or they can melt. Sometimes, all of these things happen to just one rock! For this reason, impact rocks are quite complicated and there are many subtypes. Altogether, they are known as </a:t>
            </a:r>
            <a:r>
              <a:rPr lang="en-GB" sz="1000" b="1"/>
              <a:t>impactites</a:t>
            </a:r>
            <a:r>
              <a:rPr lang="en-GB" sz="1000" b="0"/>
              <a:t>.</a:t>
            </a:r>
          </a:p>
        </p:txBody>
      </p:sp>
      <p:sp>
        <p:nvSpPr>
          <p:cNvPr id="4" name="Slide Number Placeholder 3"/>
          <p:cNvSpPr>
            <a:spLocks noGrp="1"/>
          </p:cNvSpPr>
          <p:nvPr>
            <p:ph type="sldNum" sz="quarter" idx="10"/>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103595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atin typeface="Pompiere " panose="02000000000000000000" pitchFamily="2" charset="0"/>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PT Sans Narrow" panose="020B0506020203020204" pitchFamily="34" charset="0"/>
              </a:defRPr>
            </a:lvl1pPr>
            <a:lvl2pPr>
              <a:defRPr>
                <a:latin typeface="PT Sans Narrow" panose="020B0506020203020204" pitchFamily="34" charset="0"/>
              </a:defRPr>
            </a:lvl2pPr>
            <a:lvl3pPr>
              <a:defRPr>
                <a:latin typeface="PT Sans Narrow" panose="020B0506020203020204" pitchFamily="34" charset="0"/>
              </a:defRPr>
            </a:lvl3pPr>
            <a:lvl4pPr>
              <a:defRPr>
                <a:latin typeface="PT Sans Narrow" panose="020B0506020203020204" pitchFamily="34" charset="0"/>
              </a:defRPr>
            </a:lvl4pPr>
            <a:lvl5pPr>
              <a:defRPr>
                <a:latin typeface="PT Sans Narrow"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20/10/2025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20/10/2025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20/10/2025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846773"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2118866"/>
            <a:ext cx="10972800" cy="40072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20/10/2025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sp>
        <p:nvSpPr>
          <p:cNvPr id="8" name="Rectangle 7">
            <a:extLst>
              <a:ext uri="{FF2B5EF4-FFF2-40B4-BE49-F238E27FC236}">
                <a16:creationId xmlns:a16="http://schemas.microsoft.com/office/drawing/2014/main" id="{2D6679B8-19C1-EB7F-4E98-0B514E94A56C}"/>
              </a:ext>
            </a:extLst>
          </p:cNvPr>
          <p:cNvSpPr/>
          <p:nvPr userDrawn="1"/>
        </p:nvSpPr>
        <p:spPr>
          <a:xfrm>
            <a:off x="9456373" y="1052736"/>
            <a:ext cx="2400267" cy="288032"/>
          </a:xfrm>
          <a:prstGeom prst="rect">
            <a:avLst/>
          </a:prstGeom>
          <a:solidFill>
            <a:srgbClr val="2BB8C9"/>
          </a:solidFill>
          <a:ln>
            <a:solidFill>
              <a:srgbClr val="2BB8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CF1AD4E1-86B6-0479-AAD4-DD69E9059421}"/>
              </a:ext>
            </a:extLst>
          </p:cNvPr>
          <p:cNvSpPr/>
          <p:nvPr userDrawn="1"/>
        </p:nvSpPr>
        <p:spPr>
          <a:xfrm>
            <a:off x="0" y="0"/>
            <a:ext cx="12192000" cy="188640"/>
          </a:xfrm>
          <a:prstGeom prst="rect">
            <a:avLst/>
          </a:prstGeom>
          <a:solidFill>
            <a:srgbClr val="2BB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Rectangle 6">
            <a:extLst>
              <a:ext uri="{FF2B5EF4-FFF2-40B4-BE49-F238E27FC236}">
                <a16:creationId xmlns:a16="http://schemas.microsoft.com/office/drawing/2014/main" id="{24F6CA8C-3AB6-909B-8129-2A91F936C98E}"/>
              </a:ext>
            </a:extLst>
          </p:cNvPr>
          <p:cNvSpPr/>
          <p:nvPr userDrawn="1"/>
        </p:nvSpPr>
        <p:spPr>
          <a:xfrm>
            <a:off x="9336360" y="188640"/>
            <a:ext cx="2246040" cy="864096"/>
          </a:xfrm>
          <a:prstGeom prst="rect">
            <a:avLst/>
          </a:prstGeom>
          <a:solidFill>
            <a:srgbClr val="2BB8C9"/>
          </a:solidFill>
          <a:ln>
            <a:solidFill>
              <a:srgbClr val="2BB8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black and white logo&#10;&#10;AI-generated content may be incorrect.">
            <a:extLst>
              <a:ext uri="{FF2B5EF4-FFF2-40B4-BE49-F238E27FC236}">
                <a16:creationId xmlns:a16="http://schemas.microsoft.com/office/drawing/2014/main" id="{95892617-F21C-7DAF-E08F-21706FE3BE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83573" y="332548"/>
            <a:ext cx="1704315" cy="792196"/>
          </a:xfrm>
          <a:prstGeom prst="rect">
            <a:avLst/>
          </a:prstGeom>
        </p:spPr>
      </p:pic>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800" kern="1200">
          <a:solidFill>
            <a:schemeClr val="bg1"/>
          </a:solidFill>
          <a:latin typeface="Pompiere " panose="020000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14.wdp"/><Relationship Id="rId5" Type="http://schemas.openxmlformats.org/officeDocument/2006/relationships/image" Target="../media/image51.png"/><Relationship Id="rId4" Type="http://schemas.microsoft.com/office/2007/relationships/hdphoto" Target="../media/hdphoto13.wdp"/></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3.png"/><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55.png"/><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57.png"/><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mailto:education@geolsoc.org.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zNpsy6lBPBw?feature=oembed"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11.png"/><Relationship Id="rId21" Type="http://schemas.openxmlformats.org/officeDocument/2006/relationships/image" Target="../media/image21.png"/><Relationship Id="rId7" Type="http://schemas.openxmlformats.org/officeDocument/2006/relationships/image" Target="../media/image14.png"/><Relationship Id="rId12" Type="http://schemas.microsoft.com/office/2007/relationships/hdphoto" Target="../media/hdphoto4.wdp"/><Relationship Id="rId17" Type="http://schemas.openxmlformats.org/officeDocument/2006/relationships/image" Target="../media/image19.png"/><Relationship Id="rId25" Type="http://schemas.openxmlformats.org/officeDocument/2006/relationships/image" Target="../media/image23.png"/><Relationship Id="rId2" Type="http://schemas.openxmlformats.org/officeDocument/2006/relationships/notesSlide" Target="../notesSlides/notesSlide3.xml"/><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6.png"/><Relationship Id="rId24" Type="http://schemas.microsoft.com/office/2007/relationships/hdphoto" Target="../media/hdphoto10.wdp"/><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28" Type="http://schemas.openxmlformats.org/officeDocument/2006/relationships/image" Target="../media/image25.svg"/><Relationship Id="rId10" Type="http://schemas.microsoft.com/office/2007/relationships/hdphoto" Target="../media/hdphoto3.wdp"/><Relationship Id="rId19" Type="http://schemas.openxmlformats.org/officeDocument/2006/relationships/image" Target="../media/image20.png"/><Relationship Id="rId31" Type="http://schemas.openxmlformats.org/officeDocument/2006/relationships/image" Target="../media/image27.png"/><Relationship Id="rId4" Type="http://schemas.openxmlformats.org/officeDocument/2006/relationships/image" Target="../media/image12.jpeg"/><Relationship Id="rId9" Type="http://schemas.openxmlformats.org/officeDocument/2006/relationships/image" Target="../media/image15.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24.png"/><Relationship Id="rId30"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image" Target="../media/image36.jpe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nbkkMKkjx6k?feature=oembed" TargetMode="External"/><Relationship Id="rId5" Type="http://schemas.openxmlformats.org/officeDocument/2006/relationships/image" Target="../media/image42.pn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3CCFFC7-748A-398C-E66D-E84BD4764B6A}"/>
              </a:ext>
            </a:extLst>
          </p:cNvPr>
          <p:cNvPicPr>
            <a:picLocks noChangeAspect="1"/>
          </p:cNvPicPr>
          <p:nvPr/>
        </p:nvPicPr>
        <p:blipFill>
          <a:blip r:embed="rId4"/>
          <a:srcRect b="26151"/>
          <a:stretch/>
        </p:blipFill>
        <p:spPr>
          <a:xfrm>
            <a:off x="5617402" y="4135141"/>
            <a:ext cx="5159118" cy="25207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97811DFE-EB7D-9478-7AEF-1B68C5E80C4B}"/>
              </a:ext>
            </a:extLst>
          </p:cNvPr>
          <p:cNvPicPr>
            <a:picLocks noChangeAspect="1"/>
          </p:cNvPicPr>
          <p:nvPr/>
        </p:nvPicPr>
        <p:blipFill>
          <a:blip r:embed="rId5"/>
          <a:stretch>
            <a:fillRect/>
          </a:stretch>
        </p:blipFill>
        <p:spPr>
          <a:xfrm>
            <a:off x="546139" y="4135141"/>
            <a:ext cx="3019091" cy="249426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7">
            <a:extLst>
              <a:ext uri="{FF2B5EF4-FFF2-40B4-BE49-F238E27FC236}">
                <a16:creationId xmlns:a16="http://schemas.microsoft.com/office/drawing/2014/main" id="{44436D71-E806-B57B-D984-5A01FCD01FC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6" name="Picture 25">
            <a:extLst>
              <a:ext uri="{FF2B5EF4-FFF2-40B4-BE49-F238E27FC236}">
                <a16:creationId xmlns:a16="http://schemas.microsoft.com/office/drawing/2014/main" id="{976BB2E0-D4E8-EA9B-EA8B-8C7320338ACE}"/>
              </a:ext>
            </a:extLst>
          </p:cNvPr>
          <p:cNvPicPr>
            <a:picLocks noChangeAspect="1"/>
          </p:cNvPicPr>
          <p:nvPr/>
        </p:nvPicPr>
        <p:blipFill>
          <a:blip r:embed="rId6"/>
          <a:stretch>
            <a:fillRect/>
          </a:stretch>
        </p:blipFill>
        <p:spPr>
          <a:xfrm>
            <a:off x="8904312" y="1533761"/>
            <a:ext cx="3019091" cy="301233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Free Mars Mars Rover photo and picture">
            <a:extLst>
              <a:ext uri="{FF2B5EF4-FFF2-40B4-BE49-F238E27FC236}">
                <a16:creationId xmlns:a16="http://schemas.microsoft.com/office/drawing/2014/main" id="{26D89A8A-5F6A-99FE-FF5C-DED9D5E0CE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5680" y="3300403"/>
            <a:ext cx="3019091" cy="241527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black background with white text&#10;&#10;AI-generated content may be incorrect.">
            <a:extLst>
              <a:ext uri="{FF2B5EF4-FFF2-40B4-BE49-F238E27FC236}">
                <a16:creationId xmlns:a16="http://schemas.microsoft.com/office/drawing/2014/main" id="{A2E64F35-2C31-237F-9E99-E565FC3AC8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05" y="116632"/>
            <a:ext cx="6924569" cy="3020320"/>
          </a:xfrm>
          <a:prstGeom prst="rect">
            <a:avLst/>
          </a:prstGeom>
        </p:spPr>
      </p:pic>
    </p:spTree>
    <p:extLst>
      <p:ext uri="{BB962C8B-B14F-4D97-AF65-F5344CB8AC3E}">
        <p14:creationId xmlns:p14="http://schemas.microsoft.com/office/powerpoint/2010/main" val="120202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different layers of land&#10;&#10;AI-generated content may be incorrect.">
            <a:extLst>
              <a:ext uri="{FF2B5EF4-FFF2-40B4-BE49-F238E27FC236}">
                <a16:creationId xmlns:a16="http://schemas.microsoft.com/office/drawing/2014/main" id="{DB8A731B-960F-D96A-44A6-BC7C213506C7}"/>
              </a:ext>
            </a:extLst>
          </p:cNvPr>
          <p:cNvPicPr>
            <a:picLocks noChangeAspect="1"/>
          </p:cNvPicPr>
          <p:nvPr/>
        </p:nvPicPr>
        <p:blipFill>
          <a:blip r:embed="rId3">
            <a:extLst>
              <a:ext uri="{28A0092B-C50C-407E-A947-70E740481C1C}">
                <a14:useLocalDpi xmlns:a14="http://schemas.microsoft.com/office/drawing/2010/main" val="0"/>
              </a:ext>
            </a:extLst>
          </a:blip>
          <a:srcRect l="50462" t="51449" r="3339" b="24787"/>
          <a:stretch/>
        </p:blipFill>
        <p:spPr>
          <a:xfrm>
            <a:off x="6416803" y="2906890"/>
            <a:ext cx="5544616" cy="2852054"/>
          </a:xfrm>
          <a:prstGeom prst="rect">
            <a:avLst/>
          </a:prstGeom>
        </p:spPr>
      </p:pic>
      <p:sp>
        <p:nvSpPr>
          <p:cNvPr id="9" name="TextBox 8">
            <a:extLst>
              <a:ext uri="{FF2B5EF4-FFF2-40B4-BE49-F238E27FC236}">
                <a16:creationId xmlns:a16="http://schemas.microsoft.com/office/drawing/2014/main" id="{56FCCF64-07F9-C25E-B6E3-E3EA513EF977}"/>
              </a:ext>
            </a:extLst>
          </p:cNvPr>
          <p:cNvSpPr txBox="1"/>
          <p:nvPr/>
        </p:nvSpPr>
        <p:spPr>
          <a:xfrm>
            <a:off x="532971" y="2199004"/>
            <a:ext cx="5616624" cy="707886"/>
          </a:xfrm>
          <a:prstGeom prst="rect">
            <a:avLst/>
          </a:prstGeom>
          <a:noFill/>
        </p:spPr>
        <p:txBody>
          <a:bodyPr wrap="square" lIns="91440" tIns="45720" rIns="91440" bIns="45720" rtlCol="0" anchor="t">
            <a:spAutoFit/>
          </a:bodyPr>
          <a:lstStyle/>
          <a:p>
            <a:pPr>
              <a:spcAft>
                <a:spcPts val="1000"/>
              </a:spcAft>
            </a:pPr>
            <a:r>
              <a:rPr lang="en-GB" sz="2000">
                <a:latin typeface="PT Sans Narrow"/>
              </a:rPr>
              <a:t>Rocks created or changed by impacts from meteorites are called </a:t>
            </a:r>
            <a:r>
              <a:rPr lang="en-GB" sz="2000" b="1">
                <a:latin typeface="PT Sans Narrow"/>
              </a:rPr>
              <a:t>impactites</a:t>
            </a:r>
            <a:r>
              <a:rPr lang="en-GB" sz="2000">
                <a:latin typeface="PT Sans Narrow"/>
              </a:rPr>
              <a:t>. We will look at 2 types:</a:t>
            </a:r>
          </a:p>
        </p:txBody>
      </p:sp>
      <p:grpSp>
        <p:nvGrpSpPr>
          <p:cNvPr id="2" name="Group 1">
            <a:extLst>
              <a:ext uri="{FF2B5EF4-FFF2-40B4-BE49-F238E27FC236}">
                <a16:creationId xmlns:a16="http://schemas.microsoft.com/office/drawing/2014/main" id="{90CDF735-558C-7933-FCCD-640706555C4C}"/>
              </a:ext>
            </a:extLst>
          </p:cNvPr>
          <p:cNvGrpSpPr/>
          <p:nvPr/>
        </p:nvGrpSpPr>
        <p:grpSpPr>
          <a:xfrm>
            <a:off x="7730890" y="3605522"/>
            <a:ext cx="2962184" cy="1245987"/>
            <a:chOff x="8050136" y="2349858"/>
            <a:chExt cx="2226541" cy="859410"/>
          </a:xfrm>
        </p:grpSpPr>
        <p:sp>
          <p:nvSpPr>
            <p:cNvPr id="14" name="TextBox 13">
              <a:extLst>
                <a:ext uri="{FF2B5EF4-FFF2-40B4-BE49-F238E27FC236}">
                  <a16:creationId xmlns:a16="http://schemas.microsoft.com/office/drawing/2014/main" id="{8B386319-A7E5-80DB-3FBF-40B78C4F16C3}"/>
                </a:ext>
              </a:extLst>
            </p:cNvPr>
            <p:cNvSpPr txBox="1"/>
            <p:nvPr/>
          </p:nvSpPr>
          <p:spPr>
            <a:xfrm>
              <a:off x="8602249" y="2975753"/>
              <a:ext cx="1235439" cy="233515"/>
            </a:xfrm>
            <a:prstGeom prst="rect">
              <a:avLst/>
            </a:prstGeom>
            <a:noFill/>
          </p:spPr>
          <p:txBody>
            <a:bodyPr wrap="square" rtlCol="0">
              <a:spAutoFit/>
            </a:bodyPr>
            <a:lstStyle/>
            <a:p>
              <a:r>
                <a:rPr lang="en-GB" sz="1600" b="1">
                  <a:solidFill>
                    <a:srgbClr val="D35241"/>
                  </a:solidFill>
                  <a:latin typeface="PT Sans Narrow" panose="020B0506020203020204" pitchFamily="34" charset="0"/>
                </a:rPr>
                <a:t>Impact breccias</a:t>
              </a:r>
            </a:p>
          </p:txBody>
        </p:sp>
        <p:sp>
          <p:nvSpPr>
            <p:cNvPr id="16" name="TextBox 15">
              <a:extLst>
                <a:ext uri="{FF2B5EF4-FFF2-40B4-BE49-F238E27FC236}">
                  <a16:creationId xmlns:a16="http://schemas.microsoft.com/office/drawing/2014/main" id="{581E2365-207B-0187-B143-E3FB1F07CB56}"/>
                </a:ext>
              </a:extLst>
            </p:cNvPr>
            <p:cNvSpPr txBox="1"/>
            <p:nvPr/>
          </p:nvSpPr>
          <p:spPr>
            <a:xfrm>
              <a:off x="8602250" y="2349858"/>
              <a:ext cx="979398" cy="233515"/>
            </a:xfrm>
            <a:prstGeom prst="rect">
              <a:avLst/>
            </a:prstGeom>
            <a:noFill/>
          </p:spPr>
          <p:txBody>
            <a:bodyPr wrap="square" rtlCol="0">
              <a:spAutoFit/>
            </a:bodyPr>
            <a:lstStyle/>
            <a:p>
              <a:r>
                <a:rPr lang="en-GB" sz="1600" b="1">
                  <a:solidFill>
                    <a:srgbClr val="90AA88"/>
                  </a:solidFill>
                  <a:latin typeface="PT Sans Narrow" panose="020B0506020203020204" pitchFamily="34" charset="0"/>
                </a:rPr>
                <a:t>Impact glasses</a:t>
              </a:r>
            </a:p>
          </p:txBody>
        </p:sp>
        <p:cxnSp>
          <p:nvCxnSpPr>
            <p:cNvPr id="19" name="Straight Arrow Connector 18">
              <a:extLst>
                <a:ext uri="{FF2B5EF4-FFF2-40B4-BE49-F238E27FC236}">
                  <a16:creationId xmlns:a16="http://schemas.microsoft.com/office/drawing/2014/main" id="{F88CC0F3-A245-4118-B4C0-49F7C0295A1B}"/>
                </a:ext>
              </a:extLst>
            </p:cNvPr>
            <p:cNvCxnSpPr>
              <a:cxnSpLocks/>
              <a:stCxn id="16" idx="1"/>
            </p:cNvCxnSpPr>
            <p:nvPr/>
          </p:nvCxnSpPr>
          <p:spPr>
            <a:xfrm flipH="1">
              <a:off x="8050136" y="2466616"/>
              <a:ext cx="552114" cy="223680"/>
            </a:xfrm>
            <a:prstGeom prst="straightConnector1">
              <a:avLst/>
            </a:prstGeom>
            <a:ln>
              <a:solidFill>
                <a:srgbClr val="90AA8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E3F1CE1-4978-CE83-2388-FE0112B88FCD}"/>
                </a:ext>
              </a:extLst>
            </p:cNvPr>
            <p:cNvCxnSpPr>
              <a:cxnSpLocks/>
              <a:stCxn id="16" idx="3"/>
            </p:cNvCxnSpPr>
            <p:nvPr/>
          </p:nvCxnSpPr>
          <p:spPr>
            <a:xfrm>
              <a:off x="9581648" y="2466616"/>
              <a:ext cx="695029" cy="223680"/>
            </a:xfrm>
            <a:prstGeom prst="straightConnector1">
              <a:avLst/>
            </a:prstGeom>
            <a:ln>
              <a:solidFill>
                <a:srgbClr val="90AA88"/>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8C0A2A52-06F4-2D58-E136-AFFD86C99021}"/>
              </a:ext>
            </a:extLst>
          </p:cNvPr>
          <p:cNvSpPr txBox="1"/>
          <p:nvPr/>
        </p:nvSpPr>
        <p:spPr>
          <a:xfrm>
            <a:off x="515380" y="3048453"/>
            <a:ext cx="5832648" cy="2990562"/>
          </a:xfrm>
          <a:prstGeom prst="rect">
            <a:avLst/>
          </a:prstGeom>
          <a:noFill/>
        </p:spPr>
        <p:txBody>
          <a:bodyPr wrap="square" lIns="91440" tIns="45720" rIns="91440" bIns="45720" anchor="t">
            <a:spAutoFit/>
          </a:bodyPr>
          <a:lstStyle/>
          <a:p>
            <a:r>
              <a:rPr lang="en-GB" b="1">
                <a:solidFill>
                  <a:srgbClr val="90AA88"/>
                </a:solidFill>
                <a:latin typeface="PT Sans Narrow" panose="020B0506020203020204" pitchFamily="34" charset="0"/>
              </a:rPr>
              <a:t>1. Impact glasses</a:t>
            </a:r>
            <a:endParaRPr lang="en-GB">
              <a:solidFill>
                <a:srgbClr val="90AA88"/>
              </a:solidFill>
              <a:latin typeface="PT Sans Narrow" panose="020B0506020203020204" pitchFamily="34" charset="0"/>
            </a:endParaRPr>
          </a:p>
          <a:p>
            <a:pPr marL="742950" lvl="1" indent="-285750">
              <a:buFont typeface="Arial" panose="020B0604020202020204" pitchFamily="34" charset="0"/>
              <a:buChar char="•"/>
            </a:pPr>
            <a:r>
              <a:rPr lang="en-GB">
                <a:latin typeface="PT Sans Narrow"/>
              </a:rPr>
              <a:t>These form when the rock in the crater melts and then gets thrown out of the crater - it cools very quickly in the air</a:t>
            </a:r>
          </a:p>
          <a:p>
            <a:pPr marL="742950" lvl="1" indent="-285750">
              <a:spcAft>
                <a:spcPts val="1000"/>
              </a:spcAft>
              <a:buFont typeface="Arial" panose="020B0604020202020204" pitchFamily="34" charset="0"/>
              <a:buChar char="•"/>
            </a:pPr>
            <a:r>
              <a:rPr lang="en-GB">
                <a:latin typeface="PT Sans Narrow"/>
              </a:rPr>
              <a:t>Usually found outside the crater.</a:t>
            </a:r>
          </a:p>
          <a:p>
            <a:endParaRPr lang="en-GB" b="1">
              <a:solidFill>
                <a:srgbClr val="D35241"/>
              </a:solidFill>
              <a:latin typeface="PT Sans Narrow" panose="020B0506020203020204" pitchFamily="34" charset="0"/>
            </a:endParaRPr>
          </a:p>
          <a:p>
            <a:r>
              <a:rPr lang="en-GB" b="1">
                <a:solidFill>
                  <a:srgbClr val="D35241"/>
                </a:solidFill>
                <a:latin typeface="PT Sans Narrow" panose="020B0506020203020204" pitchFamily="34" charset="0"/>
              </a:rPr>
              <a:t>2. Impact breccias</a:t>
            </a:r>
          </a:p>
          <a:p>
            <a:pPr marL="742950" lvl="1" indent="-285750">
              <a:buFont typeface="Arial" panose="020B0604020202020204" pitchFamily="34" charset="0"/>
              <a:buChar char="•"/>
            </a:pPr>
            <a:r>
              <a:rPr lang="en-GB">
                <a:latin typeface="PT Sans Narrow"/>
              </a:rPr>
              <a:t>A breccia is a rock made up of bits broken off other rocks</a:t>
            </a:r>
          </a:p>
          <a:p>
            <a:pPr marL="742950" lvl="1" indent="-285750">
              <a:buFont typeface="Arial" panose="020B0604020202020204" pitchFamily="34" charset="0"/>
              <a:buChar char="•"/>
            </a:pPr>
            <a:r>
              <a:rPr lang="en-GB">
                <a:latin typeface="PT Sans Narrow"/>
              </a:rPr>
              <a:t>Formed when the bedrock is broken up by an impact</a:t>
            </a:r>
          </a:p>
          <a:p>
            <a:pPr marL="742950" lvl="1" indent="-285750">
              <a:buFont typeface="Arial" panose="020B0604020202020204" pitchFamily="34" charset="0"/>
              <a:buChar char="•"/>
            </a:pPr>
            <a:r>
              <a:rPr lang="en-GB">
                <a:latin typeface="PT Sans Narrow"/>
              </a:rPr>
              <a:t>Can be made up of molten rock or glassy bits (looks like glass)</a:t>
            </a:r>
          </a:p>
          <a:p>
            <a:pPr marL="742950" lvl="1" indent="-285750">
              <a:buFont typeface="Arial" panose="020B0604020202020204" pitchFamily="34" charset="0"/>
              <a:buChar char="•"/>
            </a:pPr>
            <a:r>
              <a:rPr lang="en-GB">
                <a:latin typeface="PT Sans Narrow" panose="020B0506020203020204" pitchFamily="34" charset="0"/>
              </a:rPr>
              <a:t>Usually found inside a crater</a:t>
            </a:r>
            <a:endParaRPr lang="en-GB" b="1">
              <a:latin typeface="PT Sans Narrow" panose="020B0506020203020204" pitchFamily="34" charset="0"/>
            </a:endParaRPr>
          </a:p>
        </p:txBody>
      </p:sp>
      <p:pic>
        <p:nvPicPr>
          <p:cNvPr id="7" name="Picture 6" descr="A black background with white text&#10;&#10;AI-generated content may be incorrect.">
            <a:extLst>
              <a:ext uri="{FF2B5EF4-FFF2-40B4-BE49-F238E27FC236}">
                <a16:creationId xmlns:a16="http://schemas.microsoft.com/office/drawing/2014/main" id="{E624D7BE-598D-04BA-86D5-AF40E1A7D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3" y="260648"/>
            <a:ext cx="6336703" cy="1326938"/>
          </a:xfrm>
          <a:prstGeom prst="rect">
            <a:avLst/>
          </a:prstGeom>
        </p:spPr>
      </p:pic>
    </p:spTree>
    <p:extLst>
      <p:ext uri="{BB962C8B-B14F-4D97-AF65-F5344CB8AC3E}">
        <p14:creationId xmlns:p14="http://schemas.microsoft.com/office/powerpoint/2010/main" val="3913239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6FA30D-DB7B-3359-BD34-F5AD165A6C49}"/>
              </a:ext>
            </a:extLst>
          </p:cNvPr>
          <p:cNvSpPr txBox="1"/>
          <p:nvPr/>
        </p:nvSpPr>
        <p:spPr>
          <a:xfrm>
            <a:off x="551384" y="2306040"/>
            <a:ext cx="11097185" cy="4370427"/>
          </a:xfrm>
          <a:prstGeom prst="rect">
            <a:avLst/>
          </a:prstGeom>
          <a:noFill/>
        </p:spPr>
        <p:txBody>
          <a:bodyPr wrap="square" lIns="91440" tIns="45720" rIns="91440" bIns="45720" rtlCol="0" anchor="t">
            <a:spAutoFit/>
          </a:bodyPr>
          <a:lstStyle/>
          <a:p>
            <a:r>
              <a:rPr lang="en-GB" sz="3000">
                <a:latin typeface="PT Sans Narrow"/>
              </a:rPr>
              <a:t>Look at the samples and use your observation skills to answer these questions:</a:t>
            </a:r>
          </a:p>
          <a:p>
            <a:r>
              <a:rPr lang="en-GB" sz="2800">
                <a:solidFill>
                  <a:schemeClr val="tx2"/>
                </a:solidFill>
                <a:latin typeface="PT Sans Narrow"/>
              </a:rPr>
              <a:t>1. What c</a:t>
            </a:r>
            <a:r>
              <a:rPr lang="en-US" sz="2800" err="1">
                <a:solidFill>
                  <a:schemeClr val="tx2"/>
                </a:solidFill>
                <a:latin typeface="PT Sans Narrow"/>
              </a:rPr>
              <a:t>olour</a:t>
            </a:r>
            <a:r>
              <a:rPr lang="en-US" sz="2800">
                <a:solidFill>
                  <a:schemeClr val="tx2"/>
                </a:solidFill>
                <a:latin typeface="PT Sans Narrow"/>
              </a:rPr>
              <a:t>(s) can you see?</a:t>
            </a:r>
          </a:p>
          <a:p>
            <a:r>
              <a:rPr lang="en-US" sz="2800">
                <a:solidFill>
                  <a:schemeClr val="tx2"/>
                </a:solidFill>
                <a:latin typeface="PT Sans Narrow"/>
              </a:rPr>
              <a:t>2. Do you see any small bits that look different to the rest of the rock? How big are they?</a:t>
            </a:r>
          </a:p>
          <a:p>
            <a:r>
              <a:rPr lang="en-US" sz="2800">
                <a:solidFill>
                  <a:schemeClr val="tx2"/>
                </a:solidFill>
                <a:latin typeface="PT Sans Narrow"/>
              </a:rPr>
              <a:t>3. What does it look and feel like?</a:t>
            </a:r>
            <a:endParaRPr lang="en-US" sz="2800">
              <a:solidFill>
                <a:schemeClr val="tx2"/>
              </a:solidFill>
              <a:latin typeface="Calibri"/>
              <a:ea typeface="Calibri"/>
              <a:cs typeface="Calibri"/>
            </a:endParaRPr>
          </a:p>
          <a:p>
            <a:r>
              <a:rPr lang="en-US" sz="2800">
                <a:solidFill>
                  <a:schemeClr val="tx2"/>
                </a:solidFill>
                <a:latin typeface="PT Sans Narrow"/>
              </a:rPr>
              <a:t> - smooth, rough, or shiny</a:t>
            </a:r>
            <a:endParaRPr lang="en-US" sz="2800">
              <a:solidFill>
                <a:schemeClr val="tx2"/>
              </a:solidFill>
              <a:latin typeface="Calibri"/>
              <a:ea typeface="Calibri"/>
              <a:cs typeface="Calibri"/>
            </a:endParaRPr>
          </a:p>
          <a:p>
            <a:r>
              <a:rPr lang="en-US" sz="2800">
                <a:solidFill>
                  <a:schemeClr val="tx2"/>
                </a:solidFill>
                <a:latin typeface="PT Sans Narrow"/>
              </a:rPr>
              <a:t> - glassy (looks like glass, doesn't have to be clear)</a:t>
            </a:r>
          </a:p>
          <a:p>
            <a:r>
              <a:rPr lang="en-US" sz="2800">
                <a:solidFill>
                  <a:schemeClr val="tx2"/>
                </a:solidFill>
                <a:latin typeface="PT Sans Narrow"/>
              </a:rPr>
              <a:t> - pitted (small shallow holes)</a:t>
            </a:r>
          </a:p>
          <a:p>
            <a:r>
              <a:rPr lang="en-US" sz="2800">
                <a:solidFill>
                  <a:schemeClr val="tx2"/>
                </a:solidFill>
                <a:latin typeface="PT Sans Narrow"/>
              </a:rPr>
              <a:t>4. Do you notice anything else?</a:t>
            </a:r>
          </a:p>
          <a:p>
            <a:endParaRPr lang="en-US" sz="2400">
              <a:solidFill>
                <a:schemeClr val="tx2"/>
              </a:solidFill>
              <a:latin typeface="PT Sans Narrow" panose="020B0506020203020204" pitchFamily="34" charset="0"/>
            </a:endParaRPr>
          </a:p>
          <a:p>
            <a:r>
              <a:rPr lang="en-US" sz="2800" b="1">
                <a:solidFill>
                  <a:srgbClr val="241413"/>
                </a:solidFill>
                <a:latin typeface="PT Sans Narrow"/>
              </a:rPr>
              <a:t>Don’t forget to use your hand lenses!</a:t>
            </a:r>
          </a:p>
        </p:txBody>
      </p:sp>
      <p:pic>
        <p:nvPicPr>
          <p:cNvPr id="7" name="Graphic 6" descr="Crystals with solid fill">
            <a:extLst>
              <a:ext uri="{FF2B5EF4-FFF2-40B4-BE49-F238E27FC236}">
                <a16:creationId xmlns:a16="http://schemas.microsoft.com/office/drawing/2014/main" id="{C15654F2-51B1-6E52-6396-D2B663E60D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2450" y="4203559"/>
            <a:ext cx="2705523" cy="2648013"/>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06D11BEB-6473-1913-116E-DD5290322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260648"/>
            <a:ext cx="8504003" cy="1305111"/>
          </a:xfrm>
          <a:prstGeom prst="rect">
            <a:avLst/>
          </a:prstGeom>
        </p:spPr>
      </p:pic>
    </p:spTree>
    <p:extLst>
      <p:ext uri="{BB962C8B-B14F-4D97-AF65-F5344CB8AC3E}">
        <p14:creationId xmlns:p14="http://schemas.microsoft.com/office/powerpoint/2010/main" val="219289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5116E372-51F5-D637-3987-981E5190FF22}"/>
              </a:ext>
            </a:extLst>
          </p:cNvPr>
          <p:cNvSpPr/>
          <p:nvPr/>
        </p:nvSpPr>
        <p:spPr>
          <a:xfrm rot="663322">
            <a:off x="-446754" y="1170459"/>
            <a:ext cx="13091592" cy="4828287"/>
          </a:xfrm>
          <a:custGeom>
            <a:avLst/>
            <a:gdLst>
              <a:gd name="connsiteX0" fmla="*/ 0 w 10520671"/>
              <a:gd name="connsiteY0" fmla="*/ 0 h 3989040"/>
              <a:gd name="connsiteX1" fmla="*/ 10520671 w 10520671"/>
              <a:gd name="connsiteY1" fmla="*/ 0 h 3989040"/>
              <a:gd name="connsiteX2" fmla="*/ 10520671 w 10520671"/>
              <a:gd name="connsiteY2" fmla="*/ 3989040 h 3989040"/>
              <a:gd name="connsiteX3" fmla="*/ 0 w 10520671"/>
              <a:gd name="connsiteY3" fmla="*/ 3989040 h 3989040"/>
              <a:gd name="connsiteX4" fmla="*/ 0 w 10520671"/>
              <a:gd name="connsiteY4" fmla="*/ 0 h 3989040"/>
              <a:gd name="connsiteX0" fmla="*/ 0 w 10520671"/>
              <a:gd name="connsiteY0" fmla="*/ 13539 h 4002579"/>
              <a:gd name="connsiteX1" fmla="*/ 9329318 w 10520671"/>
              <a:gd name="connsiteY1" fmla="*/ 0 h 4002579"/>
              <a:gd name="connsiteX2" fmla="*/ 10520671 w 10520671"/>
              <a:gd name="connsiteY2" fmla="*/ 4002579 h 4002579"/>
              <a:gd name="connsiteX3" fmla="*/ 0 w 10520671"/>
              <a:gd name="connsiteY3" fmla="*/ 4002579 h 4002579"/>
              <a:gd name="connsiteX4" fmla="*/ 0 w 10520671"/>
              <a:gd name="connsiteY4" fmla="*/ 13539 h 4002579"/>
              <a:gd name="connsiteX0" fmla="*/ 0 w 10110551"/>
              <a:gd name="connsiteY0" fmla="*/ 13539 h 4002579"/>
              <a:gd name="connsiteX1" fmla="*/ 9329318 w 10110551"/>
              <a:gd name="connsiteY1" fmla="*/ 0 h 4002579"/>
              <a:gd name="connsiteX2" fmla="*/ 10110551 w 10110551"/>
              <a:gd name="connsiteY2" fmla="*/ 3986328 h 4002579"/>
              <a:gd name="connsiteX3" fmla="*/ 0 w 10110551"/>
              <a:gd name="connsiteY3" fmla="*/ 4002579 h 4002579"/>
              <a:gd name="connsiteX4" fmla="*/ 0 w 10110551"/>
              <a:gd name="connsiteY4" fmla="*/ 13539 h 4002579"/>
              <a:gd name="connsiteX0" fmla="*/ 0 w 10110551"/>
              <a:gd name="connsiteY0" fmla="*/ 13539 h 4014212"/>
              <a:gd name="connsiteX1" fmla="*/ 9329318 w 10110551"/>
              <a:gd name="connsiteY1" fmla="*/ 0 h 4014212"/>
              <a:gd name="connsiteX2" fmla="*/ 10110551 w 10110551"/>
              <a:gd name="connsiteY2" fmla="*/ 3986328 h 4014212"/>
              <a:gd name="connsiteX3" fmla="*/ 762618 w 10110551"/>
              <a:gd name="connsiteY3" fmla="*/ 4014212 h 4014212"/>
              <a:gd name="connsiteX4" fmla="*/ 0 w 10110551"/>
              <a:gd name="connsiteY4" fmla="*/ 13539 h 4014212"/>
              <a:gd name="connsiteX0" fmla="*/ 0 w 9567805"/>
              <a:gd name="connsiteY0" fmla="*/ 998608 h 4014212"/>
              <a:gd name="connsiteX1" fmla="*/ 8786572 w 9567805"/>
              <a:gd name="connsiteY1" fmla="*/ 0 h 4014212"/>
              <a:gd name="connsiteX2" fmla="*/ 9567805 w 9567805"/>
              <a:gd name="connsiteY2" fmla="*/ 3986328 h 4014212"/>
              <a:gd name="connsiteX3" fmla="*/ 219872 w 9567805"/>
              <a:gd name="connsiteY3" fmla="*/ 4014212 h 4014212"/>
              <a:gd name="connsiteX4" fmla="*/ 0 w 9567805"/>
              <a:gd name="connsiteY4" fmla="*/ 998608 h 4014212"/>
              <a:gd name="connsiteX0" fmla="*/ 0 w 9761129"/>
              <a:gd name="connsiteY0" fmla="*/ 664140 h 4014212"/>
              <a:gd name="connsiteX1" fmla="*/ 8979896 w 9761129"/>
              <a:gd name="connsiteY1" fmla="*/ 0 h 4014212"/>
              <a:gd name="connsiteX2" fmla="*/ 9761129 w 9761129"/>
              <a:gd name="connsiteY2" fmla="*/ 3986328 h 4014212"/>
              <a:gd name="connsiteX3" fmla="*/ 413196 w 9761129"/>
              <a:gd name="connsiteY3" fmla="*/ 4014212 h 4014212"/>
              <a:gd name="connsiteX4" fmla="*/ 0 w 9761129"/>
              <a:gd name="connsiteY4" fmla="*/ 664140 h 4014212"/>
              <a:gd name="connsiteX0" fmla="*/ 0 w 9761129"/>
              <a:gd name="connsiteY0" fmla="*/ 664140 h 4795988"/>
              <a:gd name="connsiteX1" fmla="*/ 8979896 w 9761129"/>
              <a:gd name="connsiteY1" fmla="*/ 0 h 4795988"/>
              <a:gd name="connsiteX2" fmla="*/ 9761129 w 9761129"/>
              <a:gd name="connsiteY2" fmla="*/ 3986328 h 4795988"/>
              <a:gd name="connsiteX3" fmla="*/ 587747 w 9761129"/>
              <a:gd name="connsiteY3" fmla="*/ 4795988 h 4795988"/>
              <a:gd name="connsiteX4" fmla="*/ 0 w 9761129"/>
              <a:gd name="connsiteY4" fmla="*/ 664140 h 4795988"/>
              <a:gd name="connsiteX0" fmla="*/ 0 w 9761129"/>
              <a:gd name="connsiteY0" fmla="*/ 533270 h 4665118"/>
              <a:gd name="connsiteX1" fmla="*/ 9054040 w 9761129"/>
              <a:gd name="connsiteY1" fmla="*/ 0 h 4665118"/>
              <a:gd name="connsiteX2" fmla="*/ 9761129 w 9761129"/>
              <a:gd name="connsiteY2" fmla="*/ 3855458 h 4665118"/>
              <a:gd name="connsiteX3" fmla="*/ 587747 w 9761129"/>
              <a:gd name="connsiteY3" fmla="*/ 4665118 h 4665118"/>
              <a:gd name="connsiteX4" fmla="*/ 0 w 9761129"/>
              <a:gd name="connsiteY4" fmla="*/ 533270 h 4665118"/>
              <a:gd name="connsiteX0" fmla="*/ 0 w 9761129"/>
              <a:gd name="connsiteY0" fmla="*/ 696439 h 4828287"/>
              <a:gd name="connsiteX1" fmla="*/ 9030605 w 9761129"/>
              <a:gd name="connsiteY1" fmla="*/ 0 h 4828287"/>
              <a:gd name="connsiteX2" fmla="*/ 9761129 w 9761129"/>
              <a:gd name="connsiteY2" fmla="*/ 4018627 h 4828287"/>
              <a:gd name="connsiteX3" fmla="*/ 587747 w 9761129"/>
              <a:gd name="connsiteY3" fmla="*/ 4828287 h 4828287"/>
              <a:gd name="connsiteX4" fmla="*/ 0 w 9761129"/>
              <a:gd name="connsiteY4" fmla="*/ 696439 h 4828287"/>
              <a:gd name="connsiteX0" fmla="*/ 0 w 9603954"/>
              <a:gd name="connsiteY0" fmla="*/ 696439 h 4828287"/>
              <a:gd name="connsiteX1" fmla="*/ 9030605 w 9603954"/>
              <a:gd name="connsiteY1" fmla="*/ 0 h 4828287"/>
              <a:gd name="connsiteX2" fmla="*/ 9603954 w 9603954"/>
              <a:gd name="connsiteY2" fmla="*/ 4032168 h 4828287"/>
              <a:gd name="connsiteX3" fmla="*/ 587747 w 9603954"/>
              <a:gd name="connsiteY3" fmla="*/ 4828287 h 4828287"/>
              <a:gd name="connsiteX4" fmla="*/ 0 w 9603954"/>
              <a:gd name="connsiteY4" fmla="*/ 696439 h 4828287"/>
              <a:gd name="connsiteX0" fmla="*/ 0 w 9623946"/>
              <a:gd name="connsiteY0" fmla="*/ 696439 h 4828287"/>
              <a:gd name="connsiteX1" fmla="*/ 9030605 w 9623946"/>
              <a:gd name="connsiteY1" fmla="*/ 0 h 4828287"/>
              <a:gd name="connsiteX2" fmla="*/ 9623946 w 9623946"/>
              <a:gd name="connsiteY2" fmla="*/ 4026855 h 4828287"/>
              <a:gd name="connsiteX3" fmla="*/ 587747 w 9623946"/>
              <a:gd name="connsiteY3" fmla="*/ 4828287 h 4828287"/>
              <a:gd name="connsiteX4" fmla="*/ 0 w 9623946"/>
              <a:gd name="connsiteY4" fmla="*/ 696439 h 482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946" h="4828287">
                <a:moveTo>
                  <a:pt x="0" y="696439"/>
                </a:moveTo>
                <a:lnTo>
                  <a:pt x="9030605" y="0"/>
                </a:lnTo>
                <a:lnTo>
                  <a:pt x="9623946" y="4026855"/>
                </a:lnTo>
                <a:lnTo>
                  <a:pt x="587747" y="4828287"/>
                </a:lnTo>
                <a:lnTo>
                  <a:pt x="0" y="696439"/>
                </a:lnTo>
                <a:close/>
              </a:path>
            </a:pathLst>
          </a:custGeom>
          <a:solidFill>
            <a:srgbClr val="2BB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2D3AE42-4CDB-6DB4-5152-B0BAB5C29E74}"/>
              </a:ext>
            </a:extLst>
          </p:cNvPr>
          <p:cNvSpPr/>
          <p:nvPr/>
        </p:nvSpPr>
        <p:spPr>
          <a:xfrm>
            <a:off x="7010507" y="1124744"/>
            <a:ext cx="5181493" cy="2881347"/>
          </a:xfrm>
          <a:prstGeom prst="rect">
            <a:avLst/>
          </a:prstGeom>
          <a:solidFill>
            <a:srgbClr val="2BB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background with white text&#10;&#10;AI-generated content may be incorrect.">
            <a:extLst>
              <a:ext uri="{FF2B5EF4-FFF2-40B4-BE49-F238E27FC236}">
                <a16:creationId xmlns:a16="http://schemas.microsoft.com/office/drawing/2014/main" id="{14B84277-7383-2BBE-8D42-34588BF1E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776" y="2404490"/>
            <a:ext cx="3751847" cy="1601601"/>
          </a:xfrm>
          <a:prstGeom prst="rect">
            <a:avLst/>
          </a:prstGeom>
        </p:spPr>
      </p:pic>
    </p:spTree>
    <p:extLst>
      <p:ext uri="{BB962C8B-B14F-4D97-AF65-F5344CB8AC3E}">
        <p14:creationId xmlns:p14="http://schemas.microsoft.com/office/powerpoint/2010/main" val="2616135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76C190-492D-B706-4A36-D5DEB8624FAF}"/>
              </a:ext>
            </a:extLst>
          </p:cNvPr>
          <p:cNvSpPr>
            <a:spLocks noGrp="1"/>
          </p:cNvSpPr>
          <p:nvPr>
            <p:ph type="body" sz="half" idx="2"/>
          </p:nvPr>
        </p:nvSpPr>
        <p:spPr>
          <a:xfrm>
            <a:off x="551384" y="2348880"/>
            <a:ext cx="4618856" cy="1872207"/>
          </a:xfrm>
        </p:spPr>
        <p:txBody>
          <a:bodyPr vert="horz" lIns="91440" tIns="45720" rIns="91440" bIns="45720" rtlCol="0" anchor="t">
            <a:normAutofit/>
          </a:bodyPr>
          <a:lstStyle/>
          <a:p>
            <a:pPr marL="342900" indent="-342900">
              <a:buFont typeface="Arial" panose="020B0604020202020204" pitchFamily="34" charset="0"/>
              <a:buChar char="•"/>
            </a:pPr>
            <a:r>
              <a:rPr lang="en-GB" sz="2000"/>
              <a:t>Black</a:t>
            </a:r>
          </a:p>
          <a:p>
            <a:pPr marL="342900" indent="-342900">
              <a:buFont typeface="Arial" panose="020B0604020202020204" pitchFamily="34" charset="0"/>
              <a:buChar char="•"/>
            </a:pPr>
            <a:r>
              <a:rPr lang="en-GB" sz="2000">
                <a:latin typeface="PT Sans Narrow"/>
              </a:rPr>
              <a:t>Looks all the same, no different bits</a:t>
            </a:r>
            <a:endParaRPr lang="en-GB" sz="2000"/>
          </a:p>
          <a:p>
            <a:pPr marL="342900" indent="-342900">
              <a:buFont typeface="Arial" panose="020B0604020202020204" pitchFamily="34" charset="0"/>
              <a:buChar char="•"/>
            </a:pPr>
            <a:r>
              <a:rPr lang="en-GB" sz="2000">
                <a:latin typeface="PT Sans Narrow"/>
              </a:rPr>
              <a:t>Glassy on the outside with small bubbles</a:t>
            </a:r>
          </a:p>
          <a:p>
            <a:pPr marL="342900" indent="-342900">
              <a:buFont typeface="Arial" panose="020B0604020202020204" pitchFamily="34" charset="0"/>
              <a:buChar char="•"/>
            </a:pPr>
            <a:endParaRPr lang="en-GB" sz="2000"/>
          </a:p>
          <a:p>
            <a:endParaRPr lang="en-GB" sz="2000"/>
          </a:p>
          <a:p>
            <a:endParaRPr lang="en-GB" sz="2000"/>
          </a:p>
        </p:txBody>
      </p:sp>
      <p:sp>
        <p:nvSpPr>
          <p:cNvPr id="13" name="Text Placeholder 4">
            <a:extLst>
              <a:ext uri="{FF2B5EF4-FFF2-40B4-BE49-F238E27FC236}">
                <a16:creationId xmlns:a16="http://schemas.microsoft.com/office/drawing/2014/main" id="{2EC996D9-C853-6146-863F-95BFE2AB399D}"/>
              </a:ext>
            </a:extLst>
          </p:cNvPr>
          <p:cNvSpPr txBox="1">
            <a:spLocks/>
          </p:cNvSpPr>
          <p:nvPr/>
        </p:nvSpPr>
        <p:spPr>
          <a:xfrm>
            <a:off x="633941" y="3997716"/>
            <a:ext cx="4618856" cy="227138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a:t>What is it?</a:t>
            </a:r>
            <a:endParaRPr lang="en-GB" sz="2400" b="1">
              <a:highlight>
                <a:srgbClr val="FFFF00"/>
              </a:highlight>
            </a:endParaRPr>
          </a:p>
          <a:p>
            <a:r>
              <a:rPr lang="en-GB" sz="2000"/>
              <a:t>A </a:t>
            </a:r>
            <a:r>
              <a:rPr lang="en-GB" sz="2000" err="1"/>
              <a:t>bicolite</a:t>
            </a:r>
            <a:r>
              <a:rPr lang="en-GB" sz="2000"/>
              <a:t> is an </a:t>
            </a:r>
            <a:r>
              <a:rPr lang="en-GB" sz="2000" b="1"/>
              <a:t>impact glass.</a:t>
            </a:r>
          </a:p>
          <a:p>
            <a:r>
              <a:rPr lang="en-GB" sz="2000"/>
              <a:t>It forms when rocks from a crater melt and then cool down very quickly.</a:t>
            </a:r>
          </a:p>
          <a:p>
            <a:endParaRPr lang="en-GB" sz="2000"/>
          </a:p>
          <a:p>
            <a:r>
              <a:rPr lang="en-GB" sz="2000" b="1">
                <a:latin typeface="PT Sans Narrow"/>
              </a:rPr>
              <a:t>Fun fact: </a:t>
            </a:r>
            <a:r>
              <a:rPr lang="en-GB" sz="2000">
                <a:latin typeface="PT Sans Narrow"/>
              </a:rPr>
              <a:t>this rock is very similar to obsidian because they were both liquid rock that cooled very quickly</a:t>
            </a:r>
            <a:endParaRPr lang="en-GB" sz="2000"/>
          </a:p>
          <a:p>
            <a:endParaRPr lang="en-GB" sz="2000"/>
          </a:p>
        </p:txBody>
      </p:sp>
      <p:pic>
        <p:nvPicPr>
          <p:cNvPr id="6" name="Content Placeholder 5" descr="A close-up of some black balls&#10;&#10;AI-generated content may be incorrect.">
            <a:extLst>
              <a:ext uri="{FF2B5EF4-FFF2-40B4-BE49-F238E27FC236}">
                <a16:creationId xmlns:a16="http://schemas.microsoft.com/office/drawing/2014/main" id="{C575FCA8-0BFE-A42B-C840-51A51DAC91D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33253" b="65495" l="25054" r="63820">
                        <a14:foregroundMark x1="28798" y1="59192" x2="44720" y2="62263"/>
                        <a14:foregroundMark x1="44720" y1="62263" x2="55630" y2="59717"/>
                        <a14:foregroundMark x1="55630" y1="59717" x2="59617" y2="51232"/>
                        <a14:foregroundMark x1="59617" y1="51232" x2="60372" y2="42747"/>
                        <a14:foregroundMark x1="60372" y1="42747" x2="55496" y2="36081"/>
                        <a14:foregroundMark x1="55496" y1="36081" x2="29203" y2="36404"/>
                        <a14:foregroundMark x1="29203" y1="36404" x2="25323" y2="41051"/>
                        <a14:foregroundMark x1="25323" y1="41051" x2="25054" y2="49616"/>
                        <a14:foregroundMark x1="25054" y1="49616" x2="27748" y2="59677"/>
                        <a14:foregroundMark x1="48869" y1="33576" x2="59860" y2="36404"/>
                        <a14:foregroundMark x1="59860" y1="36404" x2="64682" y2="42949"/>
                        <a14:foregroundMark x1="64682" y1="42949" x2="64574" y2="52202"/>
                        <a14:foregroundMark x1="64574" y1="52202" x2="61853" y2="60242"/>
                        <a14:foregroundMark x1="61853" y1="60242" x2="55199" y2="65535"/>
                        <a14:foregroundMark x1="55199" y1="65535" x2="39197" y2="64768"/>
                        <a14:foregroundMark x1="39197" y1="64768" x2="39197" y2="64768"/>
                        <a14:foregroundMark x1="33702" y1="34384" x2="50189" y2="31394"/>
                        <a14:foregroundMark x1="50189" y1="31394" x2="56950" y2="32162"/>
                        <a14:foregroundMark x1="56950" y1="32162" x2="63578" y2="49212"/>
                        <a14:foregroundMark x1="63578" y1="49212" x2="63820" y2="53172"/>
                      </a14:backgroundRemoval>
                    </a14:imgEffect>
                    <a14:imgEffect>
                      <a14:brightnessContrast bright="40000"/>
                    </a14:imgEffect>
                  </a14:imgLayer>
                </a14:imgProps>
              </a:ext>
              <a:ext uri="{28A0092B-C50C-407E-A947-70E740481C1C}">
                <a14:useLocalDpi xmlns:a14="http://schemas.microsoft.com/office/drawing/2010/main" val="0"/>
              </a:ext>
            </a:extLst>
          </a:blip>
          <a:srcRect l="22320" t="29262" r="34010" b="30591"/>
          <a:stretch/>
        </p:blipFill>
        <p:spPr>
          <a:xfrm>
            <a:off x="6120514" y="1775832"/>
            <a:ext cx="6105320" cy="3741974"/>
          </a:xfrm>
          <a:effectLst>
            <a:softEdge rad="127000"/>
          </a:effectLst>
        </p:spPr>
      </p:pic>
      <p:pic>
        <p:nvPicPr>
          <p:cNvPr id="8" name="Content Placeholder 5" descr="A group of brown rocks&#10;&#10;AI-generated content may be incorrect.">
            <a:extLst>
              <a:ext uri="{FF2B5EF4-FFF2-40B4-BE49-F238E27FC236}">
                <a16:creationId xmlns:a16="http://schemas.microsoft.com/office/drawing/2014/main" id="{085605A0-5378-BECF-98A3-E41AE8E1940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8083" t="67982" r="38056" b="22395"/>
          <a:stretch/>
        </p:blipFill>
        <p:spPr>
          <a:xfrm>
            <a:off x="6977739" y="4798112"/>
            <a:ext cx="4534885" cy="670599"/>
          </a:xfrm>
          <a:prstGeom prst="rect">
            <a:avLst/>
          </a:prstGeom>
        </p:spPr>
      </p:pic>
      <p:sp>
        <p:nvSpPr>
          <p:cNvPr id="9" name="TextBox 8">
            <a:extLst>
              <a:ext uri="{FF2B5EF4-FFF2-40B4-BE49-F238E27FC236}">
                <a16:creationId xmlns:a16="http://schemas.microsoft.com/office/drawing/2014/main" id="{A6CF1D73-D303-2593-9A89-03742C58F27D}"/>
              </a:ext>
            </a:extLst>
          </p:cNvPr>
          <p:cNvSpPr txBox="1"/>
          <p:nvPr/>
        </p:nvSpPr>
        <p:spPr>
          <a:xfrm>
            <a:off x="10776520" y="5357688"/>
            <a:ext cx="570990" cy="369332"/>
          </a:xfrm>
          <a:prstGeom prst="rect">
            <a:avLst/>
          </a:prstGeom>
          <a:noFill/>
        </p:spPr>
        <p:txBody>
          <a:bodyPr wrap="none" rtlCol="0">
            <a:spAutoFit/>
          </a:bodyPr>
          <a:lstStyle/>
          <a:p>
            <a:r>
              <a:rPr lang="en-GB">
                <a:latin typeface="PT Sans Narrow" panose="020B0506020203020204" pitchFamily="34" charset="0"/>
              </a:rPr>
              <a:t>1 cm</a:t>
            </a:r>
          </a:p>
        </p:txBody>
      </p:sp>
      <p:pic>
        <p:nvPicPr>
          <p:cNvPr id="12" name="Picture 11" descr="A black background with white text&#10;&#10;AI-generated content may be incorrect.">
            <a:extLst>
              <a:ext uri="{FF2B5EF4-FFF2-40B4-BE49-F238E27FC236}">
                <a16:creationId xmlns:a16="http://schemas.microsoft.com/office/drawing/2014/main" id="{680E10E8-BB07-D374-80B9-348034C63D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78" y="116632"/>
            <a:ext cx="9116379" cy="1454741"/>
          </a:xfrm>
          <a:prstGeom prst="rect">
            <a:avLst/>
          </a:prstGeom>
        </p:spPr>
      </p:pic>
    </p:spTree>
    <p:extLst>
      <p:ext uri="{BB962C8B-B14F-4D97-AF65-F5344CB8AC3E}">
        <p14:creationId xmlns:p14="http://schemas.microsoft.com/office/powerpoint/2010/main" val="417872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D6F4-AB5B-4E0B-8D7B-D0C49BDA32A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BB741B8-F954-FC28-C296-61520CF64CC2}"/>
              </a:ext>
            </a:extLst>
          </p:cNvPr>
          <p:cNvSpPr>
            <a:spLocks noGrp="1"/>
          </p:cNvSpPr>
          <p:nvPr>
            <p:ph type="body" sz="half" idx="2"/>
          </p:nvPr>
        </p:nvSpPr>
        <p:spPr>
          <a:xfrm>
            <a:off x="634175" y="2351723"/>
            <a:ext cx="4618856" cy="1872207"/>
          </a:xfrm>
        </p:spPr>
        <p:txBody>
          <a:bodyPr vert="horz" lIns="91440" tIns="45720" rIns="91440" bIns="45720" rtlCol="0" anchor="t">
            <a:normAutofit/>
          </a:bodyPr>
          <a:lstStyle/>
          <a:p>
            <a:pPr marL="342900" indent="-342900">
              <a:buFont typeface="Arial" panose="020B0604020202020204" pitchFamily="34" charset="0"/>
              <a:buChar char="•"/>
            </a:pPr>
            <a:r>
              <a:rPr lang="en-GB" sz="2000"/>
              <a:t>Yellow/light green</a:t>
            </a:r>
          </a:p>
          <a:p>
            <a:pPr marL="342900" indent="-342900">
              <a:buFont typeface="Arial" panose="020B0604020202020204" pitchFamily="34" charset="0"/>
              <a:buChar char="•"/>
            </a:pPr>
            <a:r>
              <a:rPr lang="en-GB" sz="2000">
                <a:latin typeface="PT Sans Narrow"/>
              </a:rPr>
              <a:t>Looks all the same, no different bits</a:t>
            </a:r>
            <a:endParaRPr lang="en-GB" sz="2000"/>
          </a:p>
          <a:p>
            <a:pPr marL="342900" indent="-342900">
              <a:buFont typeface="Arial" panose="020B0604020202020204" pitchFamily="34" charset="0"/>
              <a:buChar char="•"/>
            </a:pPr>
            <a:r>
              <a:rPr lang="en-GB" sz="2000">
                <a:latin typeface="PT Sans Narrow"/>
              </a:rPr>
              <a:t>Smooth and glassy on the outside</a:t>
            </a:r>
          </a:p>
          <a:p>
            <a:pPr marL="342900" indent="-342900">
              <a:buFont typeface="Arial" panose="020B0604020202020204" pitchFamily="34" charset="0"/>
              <a:buChar char="•"/>
            </a:pPr>
            <a:r>
              <a:rPr lang="en-GB" sz="2000">
                <a:latin typeface="PT Sans Narrow"/>
              </a:rPr>
              <a:t>Partially transparent, can see light through it</a:t>
            </a:r>
            <a:endParaRPr lang="en-GB" sz="2000"/>
          </a:p>
          <a:p>
            <a:pPr marL="342900" indent="-342900">
              <a:buFont typeface="Arial" panose="020B0604020202020204" pitchFamily="34" charset="0"/>
              <a:buChar char="•"/>
            </a:pPr>
            <a:endParaRPr lang="en-GB" sz="2000"/>
          </a:p>
          <a:p>
            <a:endParaRPr lang="en-GB" sz="2000"/>
          </a:p>
          <a:p>
            <a:endParaRPr lang="en-GB" sz="2000"/>
          </a:p>
        </p:txBody>
      </p:sp>
      <p:sp>
        <p:nvSpPr>
          <p:cNvPr id="13" name="Text Placeholder 4">
            <a:extLst>
              <a:ext uri="{FF2B5EF4-FFF2-40B4-BE49-F238E27FC236}">
                <a16:creationId xmlns:a16="http://schemas.microsoft.com/office/drawing/2014/main" id="{BE319B91-4EBC-4704-65EA-7657A5A031C5}"/>
              </a:ext>
            </a:extLst>
          </p:cNvPr>
          <p:cNvSpPr txBox="1">
            <a:spLocks/>
          </p:cNvSpPr>
          <p:nvPr/>
        </p:nvSpPr>
        <p:spPr>
          <a:xfrm>
            <a:off x="637134" y="4316038"/>
            <a:ext cx="8082066" cy="227024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a:t>What is it?</a:t>
            </a:r>
            <a:endParaRPr lang="en-GB" sz="2400" b="1">
              <a:highlight>
                <a:srgbClr val="FFFF00"/>
              </a:highlight>
            </a:endParaRPr>
          </a:p>
          <a:p>
            <a:r>
              <a:rPr lang="en-GB" sz="2000"/>
              <a:t>Libyan desert glass is an </a:t>
            </a:r>
            <a:r>
              <a:rPr lang="en-GB" sz="2000" b="1"/>
              <a:t>impact glass</a:t>
            </a:r>
            <a:r>
              <a:rPr lang="en-GB" sz="2000"/>
              <a:t>, like </a:t>
            </a:r>
            <a:r>
              <a:rPr lang="en-GB" sz="2000" err="1"/>
              <a:t>bicolite</a:t>
            </a:r>
            <a:r>
              <a:rPr lang="en-GB" sz="2000"/>
              <a:t>.</a:t>
            </a:r>
          </a:p>
          <a:p>
            <a:r>
              <a:rPr lang="en-GB" sz="2000"/>
              <a:t>It forms when rocks from a crater melt and then cool down very quickly.</a:t>
            </a:r>
          </a:p>
          <a:p>
            <a:endParaRPr lang="en-GB" sz="2000"/>
          </a:p>
          <a:p>
            <a:r>
              <a:rPr lang="en-GB" sz="2000" b="1"/>
              <a:t>Fun fact: </a:t>
            </a:r>
            <a:r>
              <a:rPr lang="en-GB" sz="2000"/>
              <a:t>the colour of impact glasses is determined by the contents of the bedrock. Desert glass is yellowish-green because it’s formed out of sand.</a:t>
            </a:r>
          </a:p>
          <a:p>
            <a:endParaRPr lang="en-GB" sz="2000"/>
          </a:p>
        </p:txBody>
      </p:sp>
      <p:pic>
        <p:nvPicPr>
          <p:cNvPr id="6" name="Content Placeholder 5" descr="A group of brown rocks&#10;&#10;AI-generated content may be incorrect.">
            <a:extLst>
              <a:ext uri="{FF2B5EF4-FFF2-40B4-BE49-F238E27FC236}">
                <a16:creationId xmlns:a16="http://schemas.microsoft.com/office/drawing/2014/main" id="{4FEC89CE-7AC4-F505-8D48-DE02C41AA79C}"/>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5038" t="28941" r="8654" b="22552"/>
          <a:stretch/>
        </p:blipFill>
        <p:spPr>
          <a:xfrm>
            <a:off x="5447928" y="2060848"/>
            <a:ext cx="6397928" cy="2741273"/>
          </a:xfrm>
        </p:spPr>
      </p:pic>
      <p:sp>
        <p:nvSpPr>
          <p:cNvPr id="7" name="TextBox 6">
            <a:extLst>
              <a:ext uri="{FF2B5EF4-FFF2-40B4-BE49-F238E27FC236}">
                <a16:creationId xmlns:a16="http://schemas.microsoft.com/office/drawing/2014/main" id="{1EA311F0-0C77-B5B6-99B1-2EC16F57853B}"/>
              </a:ext>
            </a:extLst>
          </p:cNvPr>
          <p:cNvSpPr txBox="1"/>
          <p:nvPr/>
        </p:nvSpPr>
        <p:spPr>
          <a:xfrm>
            <a:off x="10616863" y="4695830"/>
            <a:ext cx="612668" cy="400110"/>
          </a:xfrm>
          <a:prstGeom prst="rect">
            <a:avLst/>
          </a:prstGeom>
          <a:noFill/>
        </p:spPr>
        <p:txBody>
          <a:bodyPr wrap="none" rtlCol="0">
            <a:spAutoFit/>
          </a:bodyPr>
          <a:lstStyle/>
          <a:p>
            <a:r>
              <a:rPr lang="en-GB" sz="2000">
                <a:latin typeface="PT Sans Narrow" panose="020B0506020203020204" pitchFamily="34" charset="0"/>
              </a:rPr>
              <a:t>1 cm</a:t>
            </a:r>
          </a:p>
        </p:txBody>
      </p:sp>
      <p:pic>
        <p:nvPicPr>
          <p:cNvPr id="11" name="Picture 10">
            <a:extLst>
              <a:ext uri="{FF2B5EF4-FFF2-40B4-BE49-F238E27FC236}">
                <a16:creationId xmlns:a16="http://schemas.microsoft.com/office/drawing/2014/main" id="{2CD5072A-1F66-BCB4-A1A9-2B02333E7B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151831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5A9C7-B569-0B12-59FF-C7DCDCD66F5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ED0AF49-7F49-2C53-4334-7A932F8671A2}"/>
              </a:ext>
            </a:extLst>
          </p:cNvPr>
          <p:cNvSpPr>
            <a:spLocks noGrp="1"/>
          </p:cNvSpPr>
          <p:nvPr>
            <p:ph type="body" sz="half" idx="2"/>
          </p:nvPr>
        </p:nvSpPr>
        <p:spPr>
          <a:xfrm>
            <a:off x="608971" y="2204865"/>
            <a:ext cx="5898440" cy="2505780"/>
          </a:xfrm>
        </p:spPr>
        <p:txBody>
          <a:bodyPr vert="horz" lIns="91440" tIns="45720" rIns="91440" bIns="45720" rtlCol="0" anchor="t">
            <a:normAutofit/>
          </a:bodyPr>
          <a:lstStyle/>
          <a:p>
            <a:pPr marL="342900" indent="-342900">
              <a:buFont typeface="Arial" panose="020B0604020202020204" pitchFamily="34" charset="0"/>
              <a:buChar char="•"/>
            </a:pPr>
            <a:r>
              <a:rPr lang="en-GB" sz="2000">
                <a:highlight>
                  <a:srgbClr val="FFFFFF"/>
                </a:highlight>
              </a:rPr>
              <a:t>Grey, green, white</a:t>
            </a:r>
          </a:p>
          <a:p>
            <a:pPr marL="342900" indent="-342900">
              <a:buFont typeface="Arial" panose="020B0604020202020204" pitchFamily="34" charset="0"/>
              <a:buChar char="•"/>
            </a:pPr>
            <a:r>
              <a:rPr lang="en-GB" sz="2000">
                <a:highlight>
                  <a:srgbClr val="FFFFFF"/>
                </a:highlight>
                <a:latin typeface="PT Sans Narrow"/>
              </a:rPr>
              <a:t>Lots of different bits make up the rock, from small (grains) to big (clasts) </a:t>
            </a:r>
          </a:p>
          <a:p>
            <a:pPr marL="342900" indent="-342900">
              <a:buFont typeface="Arial" panose="020B0604020202020204" pitchFamily="34" charset="0"/>
              <a:buChar char="•"/>
            </a:pPr>
            <a:r>
              <a:rPr lang="en-GB" sz="2000">
                <a:latin typeface="PT Sans Narrow"/>
              </a:rPr>
              <a:t>The clasts are made up of different sizes and look different to each other</a:t>
            </a:r>
          </a:p>
          <a:p>
            <a:pPr marL="342900" indent="-342900">
              <a:buFont typeface="Arial" panose="020B0604020202020204" pitchFamily="34" charset="0"/>
              <a:buChar char="•"/>
            </a:pPr>
            <a:r>
              <a:rPr lang="en-GB" sz="2000">
                <a:latin typeface="PT Sans Narrow"/>
              </a:rPr>
              <a:t>The outline of the clasts look fuzzy or 'wave-like' which means some of it was molten</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endParaRPr lang="en-GB" sz="2000"/>
          </a:p>
          <a:p>
            <a:endParaRPr lang="en-GB" sz="2000"/>
          </a:p>
          <a:p>
            <a:endParaRPr lang="en-GB" sz="2000"/>
          </a:p>
        </p:txBody>
      </p:sp>
      <p:sp>
        <p:nvSpPr>
          <p:cNvPr id="13" name="Text Placeholder 4">
            <a:extLst>
              <a:ext uri="{FF2B5EF4-FFF2-40B4-BE49-F238E27FC236}">
                <a16:creationId xmlns:a16="http://schemas.microsoft.com/office/drawing/2014/main" id="{A49855F2-C359-A0D0-2CE4-59554F0AD533}"/>
              </a:ext>
            </a:extLst>
          </p:cNvPr>
          <p:cNvSpPr txBox="1">
            <a:spLocks/>
          </p:cNvSpPr>
          <p:nvPr/>
        </p:nvSpPr>
        <p:spPr>
          <a:xfrm>
            <a:off x="479376" y="4725144"/>
            <a:ext cx="8036054" cy="1987879"/>
          </a:xfrm>
          <a:prstGeom prst="rect">
            <a:avLst/>
          </a:prstGeom>
        </p:spPr>
        <p:txBody>
          <a:bodyPr vert="horz" lIns="91440" tIns="45720" rIns="91440" bIns="45720" rtlCol="0" anchor="t">
            <a:normAutofit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a:t>What is it?</a:t>
            </a:r>
            <a:endParaRPr lang="en-GB" sz="2400" b="1">
              <a:highlight>
                <a:srgbClr val="FFFF00"/>
              </a:highlight>
            </a:endParaRPr>
          </a:p>
          <a:p>
            <a:r>
              <a:rPr lang="en-GB" sz="2000"/>
              <a:t>This is a </a:t>
            </a:r>
            <a:r>
              <a:rPr lang="en-GB" sz="2000" b="1" err="1"/>
              <a:t>suevite</a:t>
            </a:r>
            <a:r>
              <a:rPr lang="en-GB" sz="2000"/>
              <a:t>. It is an impact breccia (rock made when the bedrock was broken up and reassembled by an impact) which contains parts that were molten.</a:t>
            </a:r>
          </a:p>
          <a:p>
            <a:endParaRPr lang="en-GB" sz="2000"/>
          </a:p>
          <a:p>
            <a:r>
              <a:rPr lang="en-GB" sz="2000" b="1">
                <a:latin typeface="PT Sans Narrow"/>
              </a:rPr>
              <a:t>Fun fact: </a:t>
            </a:r>
            <a:r>
              <a:rPr lang="en-GB" sz="2000">
                <a:highlight>
                  <a:srgbClr val="FFFFFF"/>
                </a:highlight>
                <a:latin typeface="PT Sans Narrow"/>
              </a:rPr>
              <a:t>this rock came from the </a:t>
            </a:r>
            <a:r>
              <a:rPr lang="en-GB" sz="2000" b="1">
                <a:highlight>
                  <a:srgbClr val="FFFFFF"/>
                </a:highlight>
                <a:latin typeface="PT Sans Narrow"/>
              </a:rPr>
              <a:t>Ries crater </a:t>
            </a:r>
            <a:r>
              <a:rPr lang="en-GB" sz="2000">
                <a:highlight>
                  <a:srgbClr val="FFFFFF"/>
                </a:highlight>
                <a:latin typeface="PT Sans Narrow"/>
              </a:rPr>
              <a:t>in Germany,  the town of </a:t>
            </a:r>
            <a:r>
              <a:rPr lang="en-GB" sz="2000" err="1">
                <a:highlight>
                  <a:srgbClr val="FFFFFF"/>
                </a:highlight>
                <a:latin typeface="PT Sans Narrow"/>
              </a:rPr>
              <a:t>Nördlingen</a:t>
            </a:r>
            <a:r>
              <a:rPr lang="en-GB" sz="2000">
                <a:highlight>
                  <a:srgbClr val="FFFFFF"/>
                </a:highlight>
                <a:latin typeface="PT Sans Narrow"/>
              </a:rPr>
              <a:t> was built in the crater!</a:t>
            </a:r>
            <a:endParaRPr lang="en-GB" sz="2000">
              <a:highlight>
                <a:srgbClr val="FFFFFF"/>
              </a:highlight>
            </a:endParaRPr>
          </a:p>
        </p:txBody>
      </p:sp>
      <p:grpSp>
        <p:nvGrpSpPr>
          <p:cNvPr id="2" name="Group 1">
            <a:extLst>
              <a:ext uri="{FF2B5EF4-FFF2-40B4-BE49-F238E27FC236}">
                <a16:creationId xmlns:a16="http://schemas.microsoft.com/office/drawing/2014/main" id="{F7163FB6-95F7-4674-8858-DB92EB56FCE2}"/>
              </a:ext>
            </a:extLst>
          </p:cNvPr>
          <p:cNvGrpSpPr/>
          <p:nvPr/>
        </p:nvGrpSpPr>
        <p:grpSpPr>
          <a:xfrm>
            <a:off x="6743544" y="1988840"/>
            <a:ext cx="4804908" cy="3076069"/>
            <a:chOff x="6528048" y="1956852"/>
            <a:chExt cx="4804908" cy="3076069"/>
          </a:xfrm>
        </p:grpSpPr>
        <p:pic>
          <p:nvPicPr>
            <p:cNvPr id="4" name="Picture 3" descr="A piece of stone with black specks&#10;&#10;AI-generated content may be incorrect.">
              <a:extLst>
                <a:ext uri="{FF2B5EF4-FFF2-40B4-BE49-F238E27FC236}">
                  <a16:creationId xmlns:a16="http://schemas.microsoft.com/office/drawing/2014/main" id="{B55CAAA1-0061-F2DD-36BD-DCECB683D21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0381" t="14707" r="21785" b="35313"/>
            <a:stretch/>
          </p:blipFill>
          <p:spPr>
            <a:xfrm>
              <a:off x="6528048" y="1956852"/>
              <a:ext cx="4804908" cy="2768292"/>
            </a:xfrm>
            <a:prstGeom prst="rect">
              <a:avLst/>
            </a:prstGeom>
          </p:spPr>
        </p:pic>
        <p:sp>
          <p:nvSpPr>
            <p:cNvPr id="6" name="TextBox 5">
              <a:extLst>
                <a:ext uri="{FF2B5EF4-FFF2-40B4-BE49-F238E27FC236}">
                  <a16:creationId xmlns:a16="http://schemas.microsoft.com/office/drawing/2014/main" id="{9715BC98-D960-E999-38A7-DE8A6E4B7DA0}"/>
                </a:ext>
              </a:extLst>
            </p:cNvPr>
            <p:cNvSpPr txBox="1"/>
            <p:nvPr/>
          </p:nvSpPr>
          <p:spPr>
            <a:xfrm>
              <a:off x="10848528" y="4725144"/>
              <a:ext cx="484428" cy="307777"/>
            </a:xfrm>
            <a:prstGeom prst="rect">
              <a:avLst/>
            </a:prstGeom>
            <a:noFill/>
          </p:spPr>
          <p:txBody>
            <a:bodyPr wrap="none" rtlCol="0">
              <a:spAutoFit/>
            </a:bodyPr>
            <a:lstStyle/>
            <a:p>
              <a:r>
                <a:rPr lang="en-GB" sz="1400">
                  <a:latin typeface="PT Sans Narrow" panose="020B0506020203020204" pitchFamily="34" charset="0"/>
                </a:rPr>
                <a:t>1 cm</a:t>
              </a:r>
            </a:p>
          </p:txBody>
        </p:sp>
      </p:grpSp>
      <p:pic>
        <p:nvPicPr>
          <p:cNvPr id="9" name="Picture 8">
            <a:extLst>
              <a:ext uri="{FF2B5EF4-FFF2-40B4-BE49-F238E27FC236}">
                <a16:creationId xmlns:a16="http://schemas.microsoft.com/office/drawing/2014/main" id="{99BFE7BA-6CD5-5AD8-C4DA-63D17B8A4F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5348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A5519-ABFF-8A2E-D52A-58E1E60847C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FE1194E-03A8-D383-9328-87954EE316BC}"/>
              </a:ext>
            </a:extLst>
          </p:cNvPr>
          <p:cNvSpPr>
            <a:spLocks noGrp="1"/>
          </p:cNvSpPr>
          <p:nvPr>
            <p:ph type="body" sz="half" idx="2"/>
          </p:nvPr>
        </p:nvSpPr>
        <p:spPr>
          <a:xfrm>
            <a:off x="549018" y="2492896"/>
            <a:ext cx="4618856" cy="2448271"/>
          </a:xfrm>
        </p:spPr>
        <p:txBody>
          <a:bodyPr vert="horz" lIns="91440" tIns="45720" rIns="91440" bIns="45720" rtlCol="0" anchor="t">
            <a:normAutofit/>
          </a:bodyPr>
          <a:lstStyle/>
          <a:p>
            <a:pPr marL="342900" indent="-342900">
              <a:buFont typeface="Arial" panose="020B0604020202020204" pitchFamily="34" charset="0"/>
              <a:buChar char="•"/>
            </a:pPr>
            <a:r>
              <a:rPr lang="en-GB" sz="2000">
                <a:highlight>
                  <a:srgbClr val="FFFFFF"/>
                </a:highlight>
              </a:rPr>
              <a:t>Dark grey-greenish</a:t>
            </a:r>
          </a:p>
          <a:p>
            <a:pPr marL="342900" indent="-342900">
              <a:buFont typeface="Arial" panose="020B0604020202020204" pitchFamily="34" charset="0"/>
              <a:buChar char="•"/>
            </a:pPr>
            <a:r>
              <a:rPr lang="en-GB" sz="2000">
                <a:highlight>
                  <a:srgbClr val="FFFFFF"/>
                </a:highlight>
                <a:latin typeface="PT Sans Narrow"/>
              </a:rPr>
              <a:t>Small bits in the rock (grains)</a:t>
            </a:r>
            <a:endParaRPr lang="en-GB" sz="2000">
              <a:highlight>
                <a:srgbClr val="FFFFFF"/>
              </a:highlight>
            </a:endParaRPr>
          </a:p>
          <a:p>
            <a:pPr marL="342900" indent="-342900">
              <a:buFont typeface="Arial" panose="020B0604020202020204" pitchFamily="34" charset="0"/>
              <a:buChar char="•"/>
            </a:pPr>
            <a:r>
              <a:rPr lang="en-GB" sz="2000">
                <a:latin typeface="PT Sans Narrow"/>
              </a:rPr>
              <a:t>'Wave-like' bands show some of it was molten </a:t>
            </a:r>
          </a:p>
          <a:p>
            <a:endParaRPr lang="en-GB" sz="2000"/>
          </a:p>
          <a:p>
            <a:endParaRPr lang="en-GB" sz="2000"/>
          </a:p>
        </p:txBody>
      </p:sp>
      <p:sp>
        <p:nvSpPr>
          <p:cNvPr id="13" name="Text Placeholder 4">
            <a:extLst>
              <a:ext uri="{FF2B5EF4-FFF2-40B4-BE49-F238E27FC236}">
                <a16:creationId xmlns:a16="http://schemas.microsoft.com/office/drawing/2014/main" id="{896EB302-AA5C-6DC9-B6B7-E6C117A0B645}"/>
              </a:ext>
            </a:extLst>
          </p:cNvPr>
          <p:cNvSpPr txBox="1">
            <a:spLocks/>
          </p:cNvSpPr>
          <p:nvPr/>
        </p:nvSpPr>
        <p:spPr>
          <a:xfrm>
            <a:off x="549018" y="4365104"/>
            <a:ext cx="6192688" cy="1987879"/>
          </a:xfrm>
          <a:prstGeom prst="rect">
            <a:avLst/>
          </a:prstGeom>
        </p:spPr>
        <p:txBody>
          <a:bodyPr vert="horz" lIns="91440" tIns="45720" rIns="91440" bIns="45720" rtlCol="0" anchor="t">
            <a:normAutofit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a:t>What is it?</a:t>
            </a:r>
            <a:endParaRPr lang="en-GB" sz="2400" b="1">
              <a:highlight>
                <a:srgbClr val="FFFF00"/>
              </a:highlight>
            </a:endParaRPr>
          </a:p>
          <a:p>
            <a:r>
              <a:rPr lang="en-GB" sz="2000">
                <a:latin typeface="PT Sans Narrow"/>
              </a:rPr>
              <a:t>This is a </a:t>
            </a:r>
            <a:r>
              <a:rPr lang="en-GB" sz="2000" b="1" err="1">
                <a:latin typeface="PT Sans Narrow"/>
              </a:rPr>
              <a:t>suevite</a:t>
            </a:r>
            <a:r>
              <a:rPr lang="en-GB" sz="2000">
                <a:latin typeface="PT Sans Narrow"/>
              </a:rPr>
              <a:t>. Like the previous rock, parts of this </a:t>
            </a:r>
            <a:r>
              <a:rPr lang="en-GB" sz="2000" err="1">
                <a:latin typeface="PT Sans Narrow"/>
              </a:rPr>
              <a:t>suevite</a:t>
            </a:r>
            <a:r>
              <a:rPr lang="en-GB" sz="2000">
                <a:latin typeface="PT Sans Narrow"/>
              </a:rPr>
              <a:t> were molten, which caused the wave-like banding. </a:t>
            </a:r>
          </a:p>
          <a:p>
            <a:endParaRPr lang="en-GB" sz="2000" b="1">
              <a:latin typeface="PT Sans Narrow"/>
            </a:endParaRPr>
          </a:p>
          <a:p>
            <a:r>
              <a:rPr lang="en-GB" sz="2000" b="1">
                <a:latin typeface="PT Sans Narrow"/>
              </a:rPr>
              <a:t>Fun fact: </a:t>
            </a:r>
            <a:r>
              <a:rPr lang="en-GB" sz="2000">
                <a:highlight>
                  <a:srgbClr val="FFFFFF"/>
                </a:highlight>
                <a:latin typeface="PT Sans Narrow"/>
              </a:rPr>
              <a:t>this rock came from the </a:t>
            </a:r>
            <a:r>
              <a:rPr lang="en-GB" sz="2000" b="1">
                <a:highlight>
                  <a:srgbClr val="FFFFFF"/>
                </a:highlight>
                <a:latin typeface="PT Sans Narrow"/>
              </a:rPr>
              <a:t>Mien crater </a:t>
            </a:r>
            <a:r>
              <a:rPr lang="en-GB" sz="2000">
                <a:highlight>
                  <a:srgbClr val="FFFFFF"/>
                </a:highlight>
                <a:latin typeface="PT Sans Narrow"/>
              </a:rPr>
              <a:t>in Sweden, Lake Mien lies within the meteorite crater!</a:t>
            </a:r>
            <a:endParaRPr lang="en-GB"/>
          </a:p>
        </p:txBody>
      </p:sp>
      <p:grpSp>
        <p:nvGrpSpPr>
          <p:cNvPr id="2" name="Group 1">
            <a:extLst>
              <a:ext uri="{FF2B5EF4-FFF2-40B4-BE49-F238E27FC236}">
                <a16:creationId xmlns:a16="http://schemas.microsoft.com/office/drawing/2014/main" id="{4FD8AF5D-DBFB-C83B-5AAC-41E341F8F871}"/>
              </a:ext>
            </a:extLst>
          </p:cNvPr>
          <p:cNvGrpSpPr/>
          <p:nvPr/>
        </p:nvGrpSpPr>
        <p:grpSpPr>
          <a:xfrm>
            <a:off x="7192856" y="1772816"/>
            <a:ext cx="4447760" cy="4695711"/>
            <a:chOff x="5447929" y="1768740"/>
            <a:chExt cx="4447760" cy="4695711"/>
          </a:xfrm>
        </p:grpSpPr>
        <p:pic>
          <p:nvPicPr>
            <p:cNvPr id="4" name="Picture 3" descr="A black rectangular object with black text&#10;&#10;AI-generated content may be incorrect.">
              <a:extLst>
                <a:ext uri="{FF2B5EF4-FFF2-40B4-BE49-F238E27FC236}">
                  <a16:creationId xmlns:a16="http://schemas.microsoft.com/office/drawing/2014/main" id="{60CA2721-77F6-11F2-0B47-155B22E32BD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4800" t="1569" r="32675" b="34644"/>
            <a:stretch/>
          </p:blipFill>
          <p:spPr>
            <a:xfrm>
              <a:off x="5447929" y="1768740"/>
              <a:ext cx="4447760" cy="4447760"/>
            </a:xfrm>
            <a:prstGeom prst="rect">
              <a:avLst/>
            </a:prstGeom>
          </p:spPr>
        </p:pic>
        <p:sp>
          <p:nvSpPr>
            <p:cNvPr id="6" name="TextBox 5">
              <a:extLst>
                <a:ext uri="{FF2B5EF4-FFF2-40B4-BE49-F238E27FC236}">
                  <a16:creationId xmlns:a16="http://schemas.microsoft.com/office/drawing/2014/main" id="{C607C170-6471-4D20-25AB-A228A835AA08}"/>
                </a:ext>
              </a:extLst>
            </p:cNvPr>
            <p:cNvSpPr txBox="1"/>
            <p:nvPr/>
          </p:nvSpPr>
          <p:spPr>
            <a:xfrm>
              <a:off x="9264352" y="6095119"/>
              <a:ext cx="570990" cy="369332"/>
            </a:xfrm>
            <a:prstGeom prst="rect">
              <a:avLst/>
            </a:prstGeom>
            <a:noFill/>
          </p:spPr>
          <p:txBody>
            <a:bodyPr wrap="none" rtlCol="0">
              <a:spAutoFit/>
            </a:bodyPr>
            <a:lstStyle/>
            <a:p>
              <a:r>
                <a:rPr lang="en-GB">
                  <a:latin typeface="PT Sans Narrow" panose="020B0506020203020204" pitchFamily="34" charset="0"/>
                </a:rPr>
                <a:t>1 cm</a:t>
              </a:r>
            </a:p>
          </p:txBody>
        </p:sp>
      </p:grpSp>
      <p:pic>
        <p:nvPicPr>
          <p:cNvPr id="9" name="Picture 8">
            <a:extLst>
              <a:ext uri="{FF2B5EF4-FFF2-40B4-BE49-F238E27FC236}">
                <a16:creationId xmlns:a16="http://schemas.microsoft.com/office/drawing/2014/main" id="{1852695E-2881-80F0-414F-5269771E83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9420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25D6260-58E3-9A32-1423-587BC32828A2}"/>
              </a:ext>
            </a:extLst>
          </p:cNvPr>
          <p:cNvSpPr txBox="1">
            <a:spLocks/>
          </p:cNvSpPr>
          <p:nvPr/>
        </p:nvSpPr>
        <p:spPr>
          <a:xfrm>
            <a:off x="2078564" y="2276873"/>
            <a:ext cx="7859216" cy="288031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4300"/>
              <a:t>Thank you for your attention!</a:t>
            </a:r>
          </a:p>
          <a:p>
            <a:pPr marL="0" indent="0" algn="ctr">
              <a:buNone/>
            </a:pPr>
            <a:endParaRPr lang="en-GB"/>
          </a:p>
          <a:p>
            <a:pPr marL="0" indent="0" algn="ctr">
              <a:buNone/>
            </a:pPr>
            <a:r>
              <a:rPr lang="en-GB" sz="2200"/>
              <a:t>Contact our education team at </a:t>
            </a:r>
            <a:r>
              <a:rPr lang="en-GB" sz="2200">
                <a:solidFill>
                  <a:schemeClr val="tx2"/>
                </a:solidFill>
                <a:hlinkClick r:id="rId2">
                  <a:extLst>
                    <a:ext uri="{A12FA001-AC4F-418D-AE19-62706E023703}">
                      <ahyp:hlinkClr xmlns:ahyp="http://schemas.microsoft.com/office/drawing/2018/hyperlinkcolor" val="tx"/>
                    </a:ext>
                  </a:extLst>
                </a:hlinkClick>
              </a:rPr>
              <a:t>education@geolsoc.org.uk</a:t>
            </a:r>
            <a:r>
              <a:rPr lang="en-GB" sz="2200">
                <a:solidFill>
                  <a:schemeClr val="tx2"/>
                </a:solidFill>
              </a:rPr>
              <a:t> </a:t>
            </a:r>
          </a:p>
          <a:p>
            <a:pPr marL="0" indent="0" algn="ctr">
              <a:buNone/>
            </a:pPr>
            <a:endParaRPr lang="en-GB" sz="2600"/>
          </a:p>
          <a:p>
            <a:pPr marL="0" indent="0" algn="ctr">
              <a:buNone/>
            </a:pPr>
            <a:r>
              <a:rPr lang="en-GB" sz="2600"/>
              <a:t>This lesson was created as part of a project funded by the </a:t>
            </a:r>
          </a:p>
          <a:p>
            <a:pPr marL="0" indent="0" algn="ctr">
              <a:buNone/>
            </a:pPr>
            <a:r>
              <a:rPr lang="en-GB" sz="2600"/>
              <a:t>UK Space Agency ‘Space for All’ fund</a:t>
            </a:r>
          </a:p>
        </p:txBody>
      </p:sp>
      <p:pic>
        <p:nvPicPr>
          <p:cNvPr id="5" name="Picture 4" descr="A close up of a logo&#10;&#10;Description automatically generated">
            <a:extLst>
              <a:ext uri="{FF2B5EF4-FFF2-40B4-BE49-F238E27FC236}">
                <a16:creationId xmlns:a16="http://schemas.microsoft.com/office/drawing/2014/main" id="{325E88A9-3788-1DB0-5622-8C8F8E826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024" y="5445225"/>
            <a:ext cx="2664296" cy="746003"/>
          </a:xfrm>
          <a:prstGeom prst="rect">
            <a:avLst/>
          </a:prstGeom>
        </p:spPr>
      </p:pic>
    </p:spTree>
    <p:extLst>
      <p:ext uri="{BB962C8B-B14F-4D97-AF65-F5344CB8AC3E}">
        <p14:creationId xmlns:p14="http://schemas.microsoft.com/office/powerpoint/2010/main" val="325595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white letters&#10;&#10;AI-generated content may be incorrect.">
            <a:extLst>
              <a:ext uri="{FF2B5EF4-FFF2-40B4-BE49-F238E27FC236}">
                <a16:creationId xmlns:a16="http://schemas.microsoft.com/office/drawing/2014/main" id="{CFCA2B40-C953-31A2-3A27-45A3E5761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20" y="260648"/>
            <a:ext cx="9479372" cy="1305111"/>
          </a:xfrm>
          <a:prstGeom prst="rect">
            <a:avLst/>
          </a:prstGeom>
        </p:spPr>
      </p:pic>
      <p:pic>
        <p:nvPicPr>
          <p:cNvPr id="3" name="Online Media 2" title="Moonlight (Clair de Lune)">
            <a:hlinkClick r:id="" action="ppaction://media"/>
            <a:extLst>
              <a:ext uri="{FF2B5EF4-FFF2-40B4-BE49-F238E27FC236}">
                <a16:creationId xmlns:a16="http://schemas.microsoft.com/office/drawing/2014/main" id="{2DC4BAB3-9B1F-AB48-6496-32F03A8EA944}"/>
              </a:ext>
            </a:extLst>
          </p:cNvPr>
          <p:cNvPicPr>
            <a:picLocks noRot="1" noChangeAspect="1"/>
          </p:cNvPicPr>
          <p:nvPr>
            <a:videoFile r:link="rId1"/>
          </p:nvPr>
        </p:nvPicPr>
        <p:blipFill>
          <a:blip r:embed="rId5"/>
          <a:stretch>
            <a:fillRect/>
          </a:stretch>
        </p:blipFill>
        <p:spPr>
          <a:xfrm>
            <a:off x="2026171" y="2073323"/>
            <a:ext cx="8129872" cy="4599295"/>
          </a:xfrm>
          <a:prstGeom prst="rect">
            <a:avLst/>
          </a:prstGeom>
        </p:spPr>
      </p:pic>
    </p:spTree>
    <p:extLst>
      <p:ext uri="{BB962C8B-B14F-4D97-AF65-F5344CB8AC3E}">
        <p14:creationId xmlns:p14="http://schemas.microsoft.com/office/powerpoint/2010/main" val="363905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2232-47A0-B6CF-D46A-0A3D9162CAF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A2A284EE-A398-788B-73EF-DBBE6BC50629}"/>
              </a:ext>
            </a:extLst>
          </p:cNvPr>
          <p:cNvPicPr>
            <a:picLocks noChangeAspect="1"/>
          </p:cNvPicPr>
          <p:nvPr/>
        </p:nvPicPr>
        <p:blipFill>
          <a:blip r:embed="rId3"/>
          <a:srcRect l="85851"/>
          <a:stretch/>
        </p:blipFill>
        <p:spPr>
          <a:xfrm>
            <a:off x="0" y="594101"/>
            <a:ext cx="1072871" cy="7613440"/>
          </a:xfrm>
          <a:prstGeom prst="rect">
            <a:avLst/>
          </a:prstGeom>
        </p:spPr>
      </p:pic>
      <p:pic>
        <p:nvPicPr>
          <p:cNvPr id="3" name="Picture 2">
            <a:extLst>
              <a:ext uri="{FF2B5EF4-FFF2-40B4-BE49-F238E27FC236}">
                <a16:creationId xmlns:a16="http://schemas.microsoft.com/office/drawing/2014/main" id="{49853E55-9DDA-A91D-9BEB-ECC2FF9B15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639" t="10856" r="22237" b="11187"/>
          <a:stretch/>
        </p:blipFill>
        <p:spPr>
          <a:xfrm flipH="1">
            <a:off x="2733767" y="2376947"/>
            <a:ext cx="538877" cy="538877"/>
          </a:xfrm>
          <a:prstGeom prst="rect">
            <a:avLst/>
          </a:prstGeom>
        </p:spPr>
      </p:pic>
      <p:pic>
        <p:nvPicPr>
          <p:cNvPr id="5" name="Picture 4">
            <a:extLst>
              <a:ext uri="{FF2B5EF4-FFF2-40B4-BE49-F238E27FC236}">
                <a16:creationId xmlns:a16="http://schemas.microsoft.com/office/drawing/2014/main" id="{952F152B-6C85-8428-9D16-74CA81747E0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98" t="8536" r="21515" b="9053"/>
          <a:stretch/>
        </p:blipFill>
        <p:spPr>
          <a:xfrm flipH="1">
            <a:off x="5602643" y="2857837"/>
            <a:ext cx="1648192" cy="1670769"/>
          </a:xfrm>
          <a:prstGeom prst="rect">
            <a:avLst/>
          </a:prstGeom>
        </p:spPr>
      </p:pic>
      <p:pic>
        <p:nvPicPr>
          <p:cNvPr id="6" name="Picture 5">
            <a:extLst>
              <a:ext uri="{FF2B5EF4-FFF2-40B4-BE49-F238E27FC236}">
                <a16:creationId xmlns:a16="http://schemas.microsoft.com/office/drawing/2014/main" id="{4C839598-A17E-8A33-473A-FF00A4906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145" t="11784" r="23155" b="11372"/>
          <a:stretch/>
        </p:blipFill>
        <p:spPr>
          <a:xfrm flipH="1">
            <a:off x="3538884" y="3149533"/>
            <a:ext cx="520169" cy="498495"/>
          </a:xfrm>
          <a:prstGeom prst="rect">
            <a:avLst/>
          </a:prstGeom>
        </p:spPr>
      </p:pic>
      <p:pic>
        <p:nvPicPr>
          <p:cNvPr id="8" name="Picture 7">
            <a:extLst>
              <a:ext uri="{FF2B5EF4-FFF2-40B4-BE49-F238E27FC236}">
                <a16:creationId xmlns:a16="http://schemas.microsoft.com/office/drawing/2014/main" id="{25CEC8B3-A6AD-3FDD-C09C-D33CAFA9498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725" b="86311" l="19455" r="78500"/>
                    </a14:imgEffect>
                  </a14:imgLayer>
                </a14:imgProps>
              </a:ext>
              <a:ext uri="{28A0092B-C50C-407E-A947-70E740481C1C}">
                <a14:useLocalDpi xmlns:a14="http://schemas.microsoft.com/office/drawing/2010/main" val="0"/>
              </a:ext>
            </a:extLst>
          </a:blip>
          <a:srcRect l="24017" t="13920" r="24008" b="14806"/>
          <a:stretch/>
        </p:blipFill>
        <p:spPr>
          <a:xfrm flipH="1">
            <a:off x="836257" y="2159121"/>
            <a:ext cx="408338" cy="395964"/>
          </a:xfrm>
          <a:prstGeom prst="rect">
            <a:avLst/>
          </a:prstGeom>
        </p:spPr>
      </p:pic>
      <p:pic>
        <p:nvPicPr>
          <p:cNvPr id="10" name="Picture 9">
            <a:extLst>
              <a:ext uri="{FF2B5EF4-FFF2-40B4-BE49-F238E27FC236}">
                <a16:creationId xmlns:a16="http://schemas.microsoft.com/office/drawing/2014/main" id="{85F5F9E9-9543-8AA4-EA1C-28E96AB869DB}"/>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70" b="92674" l="10000" r="91364">
                        <a14:foregroundMark x1="47591" y1="49293" x2="47591" y2="49293"/>
                        <a14:foregroundMark x1="51045" y1="50193" x2="54955" y2="49743"/>
                        <a14:foregroundMark x1="57136" y1="50193" x2="61955" y2="50064"/>
                        <a14:foregroundMark x1="64273" y1="49293" x2="64273" y2="49293"/>
                        <a14:foregroundMark x1="46045" y1="41710" x2="43500" y2="42995"/>
                        <a14:foregroundMark x1="43500" y1="43766" x2="50591" y2="47879"/>
                        <a14:foregroundMark x1="50591" y1="47879" x2="50591" y2="47879"/>
                      </a14:backgroundRemoval>
                    </a14:imgEffect>
                  </a14:imgLayer>
                </a14:imgProps>
              </a:ext>
              <a:ext uri="{28A0092B-C50C-407E-A947-70E740481C1C}">
                <a14:useLocalDpi xmlns:a14="http://schemas.microsoft.com/office/drawing/2010/main" val="0"/>
              </a:ext>
            </a:extLst>
          </a:blip>
          <a:srcRect l="19950" t="7053" r="18626" b="7195"/>
          <a:stretch/>
        </p:blipFill>
        <p:spPr>
          <a:xfrm flipH="1">
            <a:off x="10498086" y="4400821"/>
            <a:ext cx="1461893" cy="1443151"/>
          </a:xfrm>
          <a:prstGeom prst="rect">
            <a:avLst/>
          </a:prstGeom>
        </p:spPr>
      </p:pic>
      <p:pic>
        <p:nvPicPr>
          <p:cNvPr id="14" name="Picture 13">
            <a:extLst>
              <a:ext uri="{FF2B5EF4-FFF2-40B4-BE49-F238E27FC236}">
                <a16:creationId xmlns:a16="http://schemas.microsoft.com/office/drawing/2014/main" id="{E8484908-FA51-4442-DC2C-F90A87327D3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897" b="89910" l="0" r="99409">
                        <a14:foregroundMark x1="29182" y1="51028" x2="12409" y2="59704"/>
                      </a14:backgroundRemoval>
                    </a14:imgEffect>
                  </a14:imgLayer>
                </a14:imgProps>
              </a:ext>
              <a:ext uri="{28A0092B-C50C-407E-A947-70E740481C1C}">
                <a14:useLocalDpi xmlns:a14="http://schemas.microsoft.com/office/drawing/2010/main" val="0"/>
              </a:ext>
            </a:extLst>
          </a:blip>
          <a:srcRect l="1772" t="20324" r="1367" b="7288"/>
          <a:stretch/>
        </p:blipFill>
        <p:spPr>
          <a:xfrm rot="18964791">
            <a:off x="6302516" y="3859649"/>
            <a:ext cx="4135622" cy="2185491"/>
          </a:xfrm>
          <a:prstGeom prst="rect">
            <a:avLst/>
          </a:prstGeom>
        </p:spPr>
      </p:pic>
      <p:pic>
        <p:nvPicPr>
          <p:cNvPr id="17" name="Picture 16">
            <a:extLst>
              <a:ext uri="{FF2B5EF4-FFF2-40B4-BE49-F238E27FC236}">
                <a16:creationId xmlns:a16="http://schemas.microsoft.com/office/drawing/2014/main" id="{2CBE2040-9B54-89B9-3766-EB4786F54760}"/>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985" b="97172" l="10000" r="90000"/>
                    </a14:imgEffect>
                  </a14:imgLayer>
                </a14:imgProps>
              </a:ext>
              <a:ext uri="{28A0092B-C50C-407E-A947-70E740481C1C}">
                <a14:useLocalDpi xmlns:a14="http://schemas.microsoft.com/office/drawing/2010/main" val="0"/>
              </a:ext>
            </a:extLst>
          </a:blip>
          <a:srcRect l="31570" t="2536" r="27887"/>
          <a:stretch/>
        </p:blipFill>
        <p:spPr>
          <a:xfrm rot="21294556" flipH="1">
            <a:off x="9311392" y="1446977"/>
            <a:ext cx="1728191" cy="2937692"/>
          </a:xfrm>
          <a:prstGeom prst="rect">
            <a:avLst/>
          </a:prstGeom>
        </p:spPr>
      </p:pic>
      <p:pic>
        <p:nvPicPr>
          <p:cNvPr id="18" name="Picture 17">
            <a:extLst>
              <a:ext uri="{FF2B5EF4-FFF2-40B4-BE49-F238E27FC236}">
                <a16:creationId xmlns:a16="http://schemas.microsoft.com/office/drawing/2014/main" id="{E2390B26-9BC3-8C3C-7C80-D496AE3274D2}"/>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961" b="89974" l="7636" r="82682"/>
                    </a14:imgEffect>
                  </a14:imgLayer>
                </a14:imgProps>
              </a:ext>
              <a:ext uri="{28A0092B-C50C-407E-A947-70E740481C1C}">
                <a14:useLocalDpi xmlns:a14="http://schemas.microsoft.com/office/drawing/2010/main" val="0"/>
              </a:ext>
            </a:extLst>
          </a:blip>
          <a:srcRect r="23614"/>
          <a:stretch/>
        </p:blipFill>
        <p:spPr>
          <a:xfrm flipH="1">
            <a:off x="1600330" y="2587767"/>
            <a:ext cx="777000" cy="719275"/>
          </a:xfrm>
          <a:prstGeom prst="rect">
            <a:avLst/>
          </a:prstGeom>
        </p:spPr>
      </p:pic>
      <p:pic>
        <p:nvPicPr>
          <p:cNvPr id="2" name="Picture 1">
            <a:extLst>
              <a:ext uri="{FF2B5EF4-FFF2-40B4-BE49-F238E27FC236}">
                <a16:creationId xmlns:a16="http://schemas.microsoft.com/office/drawing/2014/main" id="{8CEF70C0-BAAC-C538-CCB0-A5DAE98BCCDD}"/>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31299" b="5526"/>
          <a:stretch/>
        </p:blipFill>
        <p:spPr>
          <a:xfrm rot="12534143">
            <a:off x="4298424" y="1969130"/>
            <a:ext cx="1021666" cy="1055856"/>
          </a:xfrm>
          <a:prstGeom prst="rect">
            <a:avLst/>
          </a:prstGeom>
        </p:spPr>
      </p:pic>
      <p:pic>
        <p:nvPicPr>
          <p:cNvPr id="23" name="Picture 22">
            <a:extLst>
              <a:ext uri="{FF2B5EF4-FFF2-40B4-BE49-F238E27FC236}">
                <a16:creationId xmlns:a16="http://schemas.microsoft.com/office/drawing/2014/main" id="{5A791977-2736-E3F4-A136-E9E0D8DC42D1}"/>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63851" t="27697" r="3704" b="4223"/>
          <a:stretch/>
        </p:blipFill>
        <p:spPr>
          <a:xfrm rot="1327130">
            <a:off x="4597776" y="3360837"/>
            <a:ext cx="510796" cy="757892"/>
          </a:xfrm>
          <a:prstGeom prst="rect">
            <a:avLst/>
          </a:prstGeom>
        </p:spPr>
      </p:pic>
      <p:pic>
        <p:nvPicPr>
          <p:cNvPr id="24" name="Picture 23">
            <a:extLst>
              <a:ext uri="{FF2B5EF4-FFF2-40B4-BE49-F238E27FC236}">
                <a16:creationId xmlns:a16="http://schemas.microsoft.com/office/drawing/2014/main" id="{EE7FEAF5-3509-A558-1F56-A3C4E81DE26E}"/>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59485" b="5526"/>
          <a:stretch/>
        </p:blipFill>
        <p:spPr>
          <a:xfrm rot="2572167">
            <a:off x="4331104" y="4725500"/>
            <a:ext cx="653986" cy="1257132"/>
          </a:xfrm>
          <a:prstGeom prst="rect">
            <a:avLst/>
          </a:prstGeom>
        </p:spPr>
      </p:pic>
      <p:pic>
        <p:nvPicPr>
          <p:cNvPr id="25" name="Picture 24">
            <a:extLst>
              <a:ext uri="{FF2B5EF4-FFF2-40B4-BE49-F238E27FC236}">
                <a16:creationId xmlns:a16="http://schemas.microsoft.com/office/drawing/2014/main" id="{903DE325-F835-B684-2A17-BD33BA0C9EFF}"/>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35786" t="5380" r="4847" b="42890"/>
          <a:stretch/>
        </p:blipFill>
        <p:spPr>
          <a:xfrm rot="18489602">
            <a:off x="4216754" y="4191302"/>
            <a:ext cx="849343" cy="528078"/>
          </a:xfrm>
          <a:prstGeom prst="rect">
            <a:avLst/>
          </a:prstGeom>
        </p:spPr>
      </p:pic>
      <p:sp>
        <p:nvSpPr>
          <p:cNvPr id="31" name="TextBox 30">
            <a:extLst>
              <a:ext uri="{FF2B5EF4-FFF2-40B4-BE49-F238E27FC236}">
                <a16:creationId xmlns:a16="http://schemas.microsoft.com/office/drawing/2014/main" id="{CF12E7B3-7D89-75CE-202F-54459C72360F}"/>
              </a:ext>
            </a:extLst>
          </p:cNvPr>
          <p:cNvSpPr txBox="1"/>
          <p:nvPr/>
        </p:nvSpPr>
        <p:spPr>
          <a:xfrm>
            <a:off x="1848701" y="3703478"/>
            <a:ext cx="1887370" cy="369332"/>
          </a:xfrm>
          <a:prstGeom prst="rect">
            <a:avLst/>
          </a:prstGeom>
          <a:noFill/>
        </p:spPr>
        <p:txBody>
          <a:bodyPr wrap="square" rtlCol="0">
            <a:spAutoFit/>
          </a:bodyPr>
          <a:lstStyle/>
          <a:p>
            <a:r>
              <a:rPr lang="en-US">
                <a:latin typeface="PT Sans Narrow" panose="020B0506020203020204" pitchFamily="34" charset="0"/>
              </a:rPr>
              <a:t>INNER PLANETS</a:t>
            </a:r>
            <a:endParaRPr lang="en-GB">
              <a:latin typeface="PT Sans Narrow" panose="020B0506020203020204" pitchFamily="34" charset="0"/>
            </a:endParaRPr>
          </a:p>
        </p:txBody>
      </p:sp>
      <p:sp>
        <p:nvSpPr>
          <p:cNvPr id="36" name="TextBox 35">
            <a:extLst>
              <a:ext uri="{FF2B5EF4-FFF2-40B4-BE49-F238E27FC236}">
                <a16:creationId xmlns:a16="http://schemas.microsoft.com/office/drawing/2014/main" id="{86653101-00E8-9242-5025-5F92B1D6EA1F}"/>
              </a:ext>
            </a:extLst>
          </p:cNvPr>
          <p:cNvSpPr txBox="1"/>
          <p:nvPr/>
        </p:nvSpPr>
        <p:spPr>
          <a:xfrm rot="17235724">
            <a:off x="4274718" y="5464014"/>
            <a:ext cx="1887370" cy="369332"/>
          </a:xfrm>
          <a:prstGeom prst="rect">
            <a:avLst/>
          </a:prstGeom>
          <a:noFill/>
        </p:spPr>
        <p:txBody>
          <a:bodyPr wrap="square" rtlCol="0">
            <a:spAutoFit/>
          </a:bodyPr>
          <a:lstStyle/>
          <a:p>
            <a:r>
              <a:rPr lang="en-US">
                <a:latin typeface="PT Sans Narrow" panose="020B0506020203020204" pitchFamily="34" charset="0"/>
              </a:rPr>
              <a:t>ASTEROID BELT</a:t>
            </a:r>
            <a:endParaRPr lang="en-GB">
              <a:latin typeface="PT Sans Narrow" panose="020B0506020203020204" pitchFamily="34" charset="0"/>
            </a:endParaRPr>
          </a:p>
        </p:txBody>
      </p:sp>
      <p:sp>
        <p:nvSpPr>
          <p:cNvPr id="37" name="TextBox 36">
            <a:extLst>
              <a:ext uri="{FF2B5EF4-FFF2-40B4-BE49-F238E27FC236}">
                <a16:creationId xmlns:a16="http://schemas.microsoft.com/office/drawing/2014/main" id="{6491D548-F295-0068-B888-880981EC0FA1}"/>
              </a:ext>
            </a:extLst>
          </p:cNvPr>
          <p:cNvSpPr txBox="1"/>
          <p:nvPr/>
        </p:nvSpPr>
        <p:spPr>
          <a:xfrm>
            <a:off x="7426642" y="2242501"/>
            <a:ext cx="1887370" cy="369332"/>
          </a:xfrm>
          <a:prstGeom prst="rect">
            <a:avLst/>
          </a:prstGeom>
          <a:noFill/>
        </p:spPr>
        <p:txBody>
          <a:bodyPr wrap="square" rtlCol="0">
            <a:spAutoFit/>
          </a:bodyPr>
          <a:lstStyle/>
          <a:p>
            <a:r>
              <a:rPr lang="en-US">
                <a:latin typeface="PT Sans Narrow" panose="020B0506020203020204" pitchFamily="34" charset="0"/>
              </a:rPr>
              <a:t>OUTER PLANETS</a:t>
            </a:r>
            <a:endParaRPr lang="en-GB">
              <a:latin typeface="PT Sans Narrow" panose="020B0506020203020204" pitchFamily="34" charset="0"/>
            </a:endParaRPr>
          </a:p>
        </p:txBody>
      </p:sp>
      <p:pic>
        <p:nvPicPr>
          <p:cNvPr id="34" name="Graphic 33">
            <a:extLst>
              <a:ext uri="{FF2B5EF4-FFF2-40B4-BE49-F238E27FC236}">
                <a16:creationId xmlns:a16="http://schemas.microsoft.com/office/drawing/2014/main" id="{22BCD025-9ECF-4961-F485-AFD524BDCF4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193528" y="2108055"/>
            <a:ext cx="268892" cy="268892"/>
          </a:xfrm>
          <a:prstGeom prst="rect">
            <a:avLst/>
          </a:prstGeom>
        </p:spPr>
      </p:pic>
      <p:sp>
        <p:nvSpPr>
          <p:cNvPr id="39" name="TextBox 38">
            <a:extLst>
              <a:ext uri="{FF2B5EF4-FFF2-40B4-BE49-F238E27FC236}">
                <a16:creationId xmlns:a16="http://schemas.microsoft.com/office/drawing/2014/main" id="{978F42AE-5BDC-7FC6-05E0-6DE581D52F86}"/>
              </a:ext>
            </a:extLst>
          </p:cNvPr>
          <p:cNvSpPr txBox="1"/>
          <p:nvPr/>
        </p:nvSpPr>
        <p:spPr>
          <a:xfrm>
            <a:off x="10907504" y="6488668"/>
            <a:ext cx="1136850" cy="369332"/>
          </a:xfrm>
          <a:prstGeom prst="rect">
            <a:avLst/>
          </a:prstGeom>
          <a:noFill/>
        </p:spPr>
        <p:txBody>
          <a:bodyPr wrap="none" rtlCol="0">
            <a:spAutoFit/>
          </a:bodyPr>
          <a:lstStyle/>
          <a:p>
            <a:r>
              <a:rPr lang="en-GB">
                <a:latin typeface="PT Sans Narrow" panose="020B0506020203020204" pitchFamily="34" charset="0"/>
              </a:rPr>
              <a:t>Not to scale</a:t>
            </a:r>
          </a:p>
        </p:txBody>
      </p:sp>
      <p:grpSp>
        <p:nvGrpSpPr>
          <p:cNvPr id="9" name="Group 8">
            <a:extLst>
              <a:ext uri="{FF2B5EF4-FFF2-40B4-BE49-F238E27FC236}">
                <a16:creationId xmlns:a16="http://schemas.microsoft.com/office/drawing/2014/main" id="{5F24F902-87D0-4EAE-77E2-9BBE16934ED8}"/>
              </a:ext>
            </a:extLst>
          </p:cNvPr>
          <p:cNvGrpSpPr/>
          <p:nvPr/>
        </p:nvGrpSpPr>
        <p:grpSpPr>
          <a:xfrm>
            <a:off x="4192284" y="5786772"/>
            <a:ext cx="569739" cy="1071228"/>
            <a:chOff x="4192284" y="5786772"/>
            <a:chExt cx="569739" cy="1071228"/>
          </a:xfrm>
        </p:grpSpPr>
        <p:pic>
          <p:nvPicPr>
            <p:cNvPr id="26" name="Picture 25">
              <a:extLst>
                <a:ext uri="{FF2B5EF4-FFF2-40B4-BE49-F238E27FC236}">
                  <a16:creationId xmlns:a16="http://schemas.microsoft.com/office/drawing/2014/main" id="{24D32E8E-121D-D9D4-CB4A-A63D1A8FE02A}"/>
                </a:ext>
              </a:extLst>
            </p:cNvPr>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Mark x1="74045" y1="48650" x2="74045" y2="48650"/>
                          <a14:backgroundMark x1="87136" y1="49871" x2="73182" y2="49871"/>
                        </a14:backgroundRemoval>
                      </a14:imgEffect>
                    </a14:imgLayer>
                  </a14:imgProps>
                </a:ext>
                <a:ext uri="{28A0092B-C50C-407E-A947-70E740481C1C}">
                  <a14:useLocalDpi xmlns:a14="http://schemas.microsoft.com/office/drawing/2010/main" val="0"/>
                </a:ext>
              </a:extLst>
            </a:blip>
            <a:srcRect l="7742" t="43507" r="4847" b="5525"/>
            <a:stretch/>
          </p:blipFill>
          <p:spPr>
            <a:xfrm rot="5400000">
              <a:off x="3883280" y="6095776"/>
              <a:ext cx="1051576" cy="433567"/>
            </a:xfrm>
            <a:prstGeom prst="rect">
              <a:avLst/>
            </a:prstGeom>
          </p:spPr>
        </p:pic>
        <p:sp>
          <p:nvSpPr>
            <p:cNvPr id="4" name="Rectangle 3">
              <a:extLst>
                <a:ext uri="{FF2B5EF4-FFF2-40B4-BE49-F238E27FC236}">
                  <a16:creationId xmlns:a16="http://schemas.microsoft.com/office/drawing/2014/main" id="{83C48172-7A75-DA7C-6D2A-900E11DC736E}"/>
                </a:ext>
              </a:extLst>
            </p:cNvPr>
            <p:cNvSpPr/>
            <p:nvPr/>
          </p:nvSpPr>
          <p:spPr>
            <a:xfrm>
              <a:off x="4511824" y="6488668"/>
              <a:ext cx="25019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descr="A black background with white text&#10;&#10;AI-generated content may be incorrect.">
            <a:extLst>
              <a:ext uri="{FF2B5EF4-FFF2-40B4-BE49-F238E27FC236}">
                <a16:creationId xmlns:a16="http://schemas.microsoft.com/office/drawing/2014/main" id="{E8827577-0D68-44B5-E113-D3015659799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25805" y="332656"/>
            <a:ext cx="9138547" cy="1302340"/>
          </a:xfrm>
          <a:prstGeom prst="rect">
            <a:avLst/>
          </a:prstGeom>
        </p:spPr>
      </p:pic>
    </p:spTree>
    <p:extLst>
      <p:ext uri="{BB962C8B-B14F-4D97-AF65-F5344CB8AC3E}">
        <p14:creationId xmlns:p14="http://schemas.microsoft.com/office/powerpoint/2010/main" val="1238410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9FDF62-C83C-F141-DB8B-1CD6E13068DD}"/>
              </a:ext>
            </a:extLst>
          </p:cNvPr>
          <p:cNvGrpSpPr/>
          <p:nvPr/>
        </p:nvGrpSpPr>
        <p:grpSpPr>
          <a:xfrm>
            <a:off x="7677144" y="2231366"/>
            <a:ext cx="3243591" cy="4255935"/>
            <a:chOff x="7677144" y="2231366"/>
            <a:chExt cx="3243591" cy="4255935"/>
          </a:xfrm>
        </p:grpSpPr>
        <p:pic>
          <p:nvPicPr>
            <p:cNvPr id="11276" name="Picture 12" descr="Jezero crater, Mars | U.S. Geological Survey">
              <a:extLst>
                <a:ext uri="{FF2B5EF4-FFF2-40B4-BE49-F238E27FC236}">
                  <a16:creationId xmlns:a16="http://schemas.microsoft.com/office/drawing/2014/main" id="{BEB09467-47F7-82C3-87EC-2355F821BD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8514" y="4550820"/>
              <a:ext cx="3108025" cy="169052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28 Months on Mars - The New York Times">
              <a:extLst>
                <a:ext uri="{FF2B5EF4-FFF2-40B4-BE49-F238E27FC236}">
                  <a16:creationId xmlns:a16="http://schemas.microsoft.com/office/drawing/2014/main" id="{93BB9A1B-B9DF-A936-BEE2-461EC25C34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7701" y="2693031"/>
              <a:ext cx="3108024" cy="15696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88405C3-34FA-EB67-6FE4-8F9F74FFEC7E}"/>
                </a:ext>
              </a:extLst>
            </p:cNvPr>
            <p:cNvSpPr txBox="1"/>
            <p:nvPr/>
          </p:nvSpPr>
          <p:spPr>
            <a:xfrm>
              <a:off x="7677144" y="2231366"/>
              <a:ext cx="756938" cy="461665"/>
            </a:xfrm>
            <a:prstGeom prst="rect">
              <a:avLst/>
            </a:prstGeom>
            <a:noFill/>
          </p:spPr>
          <p:txBody>
            <a:bodyPr wrap="none" rtlCol="0">
              <a:spAutoFit/>
            </a:bodyPr>
            <a:lstStyle/>
            <a:p>
              <a:r>
                <a:rPr lang="en-GB" sz="2400">
                  <a:latin typeface="PT Sans Narrow" panose="020B0506020203020204" pitchFamily="34" charset="0"/>
                </a:rPr>
                <a:t>Mars:</a:t>
              </a:r>
            </a:p>
          </p:txBody>
        </p:sp>
        <p:sp>
          <p:nvSpPr>
            <p:cNvPr id="21" name="TextBox 20">
              <a:extLst>
                <a:ext uri="{FF2B5EF4-FFF2-40B4-BE49-F238E27FC236}">
                  <a16:creationId xmlns:a16="http://schemas.microsoft.com/office/drawing/2014/main" id="{DCD6C9D8-E603-4F2C-88B3-662D632D647C}"/>
                </a:ext>
              </a:extLst>
            </p:cNvPr>
            <p:cNvSpPr txBox="1"/>
            <p:nvPr/>
          </p:nvSpPr>
          <p:spPr>
            <a:xfrm>
              <a:off x="9947263" y="6210302"/>
              <a:ext cx="973472" cy="276999"/>
            </a:xfrm>
            <a:prstGeom prst="rect">
              <a:avLst/>
            </a:prstGeom>
            <a:noFill/>
          </p:spPr>
          <p:txBody>
            <a:bodyPr wrap="none" rtlCol="0">
              <a:spAutoFit/>
            </a:bodyPr>
            <a:lstStyle/>
            <a:p>
              <a:r>
                <a:rPr lang="en-GB" sz="1200" i="1"/>
                <a:t>Photo: USGS</a:t>
              </a:r>
            </a:p>
          </p:txBody>
        </p:sp>
        <p:sp>
          <p:nvSpPr>
            <p:cNvPr id="22" name="TextBox 21">
              <a:extLst>
                <a:ext uri="{FF2B5EF4-FFF2-40B4-BE49-F238E27FC236}">
                  <a16:creationId xmlns:a16="http://schemas.microsoft.com/office/drawing/2014/main" id="{1324DE1B-B446-D062-CE14-C29B07EB9BCD}"/>
                </a:ext>
              </a:extLst>
            </p:cNvPr>
            <p:cNvSpPr txBox="1"/>
            <p:nvPr/>
          </p:nvSpPr>
          <p:spPr>
            <a:xfrm>
              <a:off x="9935773" y="4231656"/>
              <a:ext cx="973856" cy="276999"/>
            </a:xfrm>
            <a:prstGeom prst="rect">
              <a:avLst/>
            </a:prstGeom>
            <a:noFill/>
          </p:spPr>
          <p:txBody>
            <a:bodyPr wrap="none" rtlCol="0">
              <a:spAutoFit/>
            </a:bodyPr>
            <a:lstStyle/>
            <a:p>
              <a:r>
                <a:rPr lang="en-GB" sz="1200" i="1"/>
                <a:t>Photo: NASA</a:t>
              </a:r>
            </a:p>
          </p:txBody>
        </p:sp>
        <p:sp>
          <p:nvSpPr>
            <p:cNvPr id="28" name="TextBox 27">
              <a:extLst>
                <a:ext uri="{FF2B5EF4-FFF2-40B4-BE49-F238E27FC236}">
                  <a16:creationId xmlns:a16="http://schemas.microsoft.com/office/drawing/2014/main" id="{5499AB88-CFF7-7C56-450B-975E8C1A7A89}"/>
                </a:ext>
              </a:extLst>
            </p:cNvPr>
            <p:cNvSpPr txBox="1"/>
            <p:nvPr/>
          </p:nvSpPr>
          <p:spPr>
            <a:xfrm>
              <a:off x="7740993" y="3893359"/>
              <a:ext cx="1048685" cy="369332"/>
            </a:xfrm>
            <a:prstGeom prst="rect">
              <a:avLst/>
            </a:prstGeom>
            <a:solidFill>
              <a:srgbClr val="FFFFFF">
                <a:alpha val="80000"/>
              </a:srgbClr>
            </a:solidFill>
          </p:spPr>
          <p:txBody>
            <a:bodyPr wrap="none" rtlCol="0">
              <a:spAutoFit/>
            </a:bodyPr>
            <a:lstStyle/>
            <a:p>
              <a:r>
                <a:rPr lang="en-GB">
                  <a:latin typeface="PT Sans Narrow" panose="020B0506020203020204" pitchFamily="34" charset="0"/>
                </a:rPr>
                <a:t>Gale crater</a:t>
              </a:r>
            </a:p>
          </p:txBody>
        </p:sp>
        <p:sp>
          <p:nvSpPr>
            <p:cNvPr id="29" name="TextBox 28">
              <a:extLst>
                <a:ext uri="{FF2B5EF4-FFF2-40B4-BE49-F238E27FC236}">
                  <a16:creationId xmlns:a16="http://schemas.microsoft.com/office/drawing/2014/main" id="{B69F4515-B055-E278-0EFD-2FA31A98337B}"/>
                </a:ext>
              </a:extLst>
            </p:cNvPr>
            <p:cNvSpPr txBox="1"/>
            <p:nvPr/>
          </p:nvSpPr>
          <p:spPr>
            <a:xfrm>
              <a:off x="7740993" y="5872016"/>
              <a:ext cx="1183337" cy="369332"/>
            </a:xfrm>
            <a:prstGeom prst="rect">
              <a:avLst/>
            </a:prstGeom>
            <a:solidFill>
              <a:srgbClr val="FFFFFF">
                <a:alpha val="80000"/>
              </a:srgbClr>
            </a:solidFill>
          </p:spPr>
          <p:txBody>
            <a:bodyPr wrap="none" rtlCol="0">
              <a:spAutoFit/>
            </a:bodyPr>
            <a:lstStyle/>
            <a:p>
              <a:r>
                <a:rPr lang="en-GB">
                  <a:latin typeface="PT Sans Narrow" panose="020B0506020203020204" pitchFamily="34" charset="0"/>
                </a:rPr>
                <a:t>Jezero crater</a:t>
              </a:r>
            </a:p>
          </p:txBody>
        </p:sp>
      </p:grpSp>
      <p:grpSp>
        <p:nvGrpSpPr>
          <p:cNvPr id="4" name="Group 3">
            <a:extLst>
              <a:ext uri="{FF2B5EF4-FFF2-40B4-BE49-F238E27FC236}">
                <a16:creationId xmlns:a16="http://schemas.microsoft.com/office/drawing/2014/main" id="{037F2391-A0C1-0FA9-8096-712E4B6C4CAC}"/>
              </a:ext>
            </a:extLst>
          </p:cNvPr>
          <p:cNvGrpSpPr/>
          <p:nvPr/>
        </p:nvGrpSpPr>
        <p:grpSpPr>
          <a:xfrm>
            <a:off x="562532" y="1881181"/>
            <a:ext cx="5864344" cy="2464993"/>
            <a:chOff x="562532" y="1881181"/>
            <a:chExt cx="5864344" cy="2464993"/>
          </a:xfrm>
        </p:grpSpPr>
        <p:pic>
          <p:nvPicPr>
            <p:cNvPr id="11280" name="Picture 16" descr="undefined">
              <a:extLst>
                <a:ext uri="{FF2B5EF4-FFF2-40B4-BE49-F238E27FC236}">
                  <a16:creationId xmlns:a16="http://schemas.microsoft.com/office/drawing/2014/main" id="{AB9A0EC1-89D3-5B4D-8A5F-7C1D24E70C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60" t="21" r="5900" b="-21"/>
            <a:stretch/>
          </p:blipFill>
          <p:spPr bwMode="auto">
            <a:xfrm>
              <a:off x="3884849" y="2282331"/>
              <a:ext cx="2450742" cy="183860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E27650F-F266-63F0-B5F0-8FB872074AAC}"/>
                </a:ext>
              </a:extLst>
            </p:cNvPr>
            <p:cNvSpPr txBox="1"/>
            <p:nvPr/>
          </p:nvSpPr>
          <p:spPr>
            <a:xfrm>
              <a:off x="600903" y="1881181"/>
              <a:ext cx="808235" cy="461665"/>
            </a:xfrm>
            <a:prstGeom prst="rect">
              <a:avLst/>
            </a:prstGeom>
            <a:noFill/>
          </p:spPr>
          <p:txBody>
            <a:bodyPr wrap="none" rtlCol="0">
              <a:spAutoFit/>
            </a:bodyPr>
            <a:lstStyle/>
            <a:p>
              <a:r>
                <a:rPr lang="en-GB" sz="2400">
                  <a:latin typeface="PT Sans Narrow" panose="020B0506020203020204" pitchFamily="34" charset="0"/>
                </a:rPr>
                <a:t>Earth:</a:t>
              </a:r>
            </a:p>
          </p:txBody>
        </p:sp>
        <p:pic>
          <p:nvPicPr>
            <p:cNvPr id="11278" name="Picture 14" descr="Clearwater Lakes double impact crater in Quebec, Canada, seen from space.">
              <a:extLst>
                <a:ext uri="{FF2B5EF4-FFF2-40B4-BE49-F238E27FC236}">
                  <a16:creationId xmlns:a16="http://schemas.microsoft.com/office/drawing/2014/main" id="{1137D62D-D4D1-9765-85BA-20D9A162F2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1" t="16400" r="6381" b="26865"/>
            <a:stretch/>
          </p:blipFill>
          <p:spPr bwMode="auto">
            <a:xfrm>
              <a:off x="562533" y="2278730"/>
              <a:ext cx="3003829" cy="18386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9887B83-139A-9D10-D467-5F686A1B5D28}"/>
                </a:ext>
              </a:extLst>
            </p:cNvPr>
            <p:cNvSpPr txBox="1"/>
            <p:nvPr/>
          </p:nvSpPr>
          <p:spPr>
            <a:xfrm>
              <a:off x="2657733" y="4069175"/>
              <a:ext cx="973856" cy="276999"/>
            </a:xfrm>
            <a:prstGeom prst="rect">
              <a:avLst/>
            </a:prstGeom>
            <a:noFill/>
          </p:spPr>
          <p:txBody>
            <a:bodyPr wrap="none" rtlCol="0">
              <a:spAutoFit/>
            </a:bodyPr>
            <a:lstStyle/>
            <a:p>
              <a:r>
                <a:rPr lang="en-GB" sz="1200" i="1"/>
                <a:t>Photo: NASA</a:t>
              </a:r>
            </a:p>
          </p:txBody>
        </p:sp>
        <p:sp>
          <p:nvSpPr>
            <p:cNvPr id="26" name="TextBox 25">
              <a:extLst>
                <a:ext uri="{FF2B5EF4-FFF2-40B4-BE49-F238E27FC236}">
                  <a16:creationId xmlns:a16="http://schemas.microsoft.com/office/drawing/2014/main" id="{57F9D8E8-76E3-7692-697D-A28C0CE71E79}"/>
                </a:ext>
              </a:extLst>
            </p:cNvPr>
            <p:cNvSpPr txBox="1"/>
            <p:nvPr/>
          </p:nvSpPr>
          <p:spPr>
            <a:xfrm>
              <a:off x="562532" y="3769655"/>
              <a:ext cx="2310248" cy="369332"/>
            </a:xfrm>
            <a:prstGeom prst="rect">
              <a:avLst/>
            </a:prstGeom>
            <a:solidFill>
              <a:srgbClr val="FFFFFF">
                <a:alpha val="80000"/>
              </a:srgbClr>
            </a:solidFill>
          </p:spPr>
          <p:txBody>
            <a:bodyPr wrap="none" rtlCol="0">
              <a:spAutoFit/>
            </a:bodyPr>
            <a:lstStyle/>
            <a:p>
              <a:r>
                <a:rPr lang="en-GB">
                  <a:latin typeface="PT Sans Narrow" panose="020B0506020203020204" pitchFamily="34" charset="0"/>
                </a:rPr>
                <a:t>Clearwater craters, Canada</a:t>
              </a:r>
            </a:p>
          </p:txBody>
        </p:sp>
        <p:sp>
          <p:nvSpPr>
            <p:cNvPr id="27" name="TextBox 26">
              <a:extLst>
                <a:ext uri="{FF2B5EF4-FFF2-40B4-BE49-F238E27FC236}">
                  <a16:creationId xmlns:a16="http://schemas.microsoft.com/office/drawing/2014/main" id="{294E86C2-4B2F-1D80-D619-0720F87CE7D5}"/>
                </a:ext>
              </a:extLst>
            </p:cNvPr>
            <p:cNvSpPr txBox="1"/>
            <p:nvPr/>
          </p:nvSpPr>
          <p:spPr>
            <a:xfrm>
              <a:off x="3884850" y="3786678"/>
              <a:ext cx="1848583" cy="369332"/>
            </a:xfrm>
            <a:prstGeom prst="rect">
              <a:avLst/>
            </a:prstGeom>
            <a:solidFill>
              <a:srgbClr val="FFFFFF">
                <a:alpha val="80000"/>
              </a:srgbClr>
            </a:solidFill>
          </p:spPr>
          <p:txBody>
            <a:bodyPr wrap="none" rtlCol="0">
              <a:spAutoFit/>
            </a:bodyPr>
            <a:lstStyle/>
            <a:p>
              <a:r>
                <a:rPr lang="en-GB">
                  <a:latin typeface="PT Sans Narrow" panose="020B0506020203020204" pitchFamily="34" charset="0"/>
                </a:rPr>
                <a:t>Barringer crater, USA</a:t>
              </a:r>
            </a:p>
          </p:txBody>
        </p:sp>
        <p:sp>
          <p:nvSpPr>
            <p:cNvPr id="33" name="TextBox 32">
              <a:extLst>
                <a:ext uri="{FF2B5EF4-FFF2-40B4-BE49-F238E27FC236}">
                  <a16:creationId xmlns:a16="http://schemas.microsoft.com/office/drawing/2014/main" id="{66D875B8-BF17-4B1B-252E-AF0F28AAAA39}"/>
                </a:ext>
              </a:extLst>
            </p:cNvPr>
            <p:cNvSpPr txBox="1"/>
            <p:nvPr/>
          </p:nvSpPr>
          <p:spPr>
            <a:xfrm>
              <a:off x="5453020" y="4065386"/>
              <a:ext cx="973856" cy="276999"/>
            </a:xfrm>
            <a:prstGeom prst="rect">
              <a:avLst/>
            </a:prstGeom>
            <a:noFill/>
          </p:spPr>
          <p:txBody>
            <a:bodyPr wrap="none" rtlCol="0">
              <a:spAutoFit/>
            </a:bodyPr>
            <a:lstStyle/>
            <a:p>
              <a:r>
                <a:rPr lang="en-GB" sz="1200" i="1"/>
                <a:t>Photo: NASA</a:t>
              </a:r>
            </a:p>
          </p:txBody>
        </p:sp>
      </p:grpSp>
      <p:grpSp>
        <p:nvGrpSpPr>
          <p:cNvPr id="5" name="Group 4">
            <a:extLst>
              <a:ext uri="{FF2B5EF4-FFF2-40B4-BE49-F238E27FC236}">
                <a16:creationId xmlns:a16="http://schemas.microsoft.com/office/drawing/2014/main" id="{85646BF0-CDFA-A0F0-F1DB-3FCC53D06DE6}"/>
              </a:ext>
            </a:extLst>
          </p:cNvPr>
          <p:cNvGrpSpPr/>
          <p:nvPr/>
        </p:nvGrpSpPr>
        <p:grpSpPr>
          <a:xfrm>
            <a:off x="601206" y="4202048"/>
            <a:ext cx="5831662" cy="2651305"/>
            <a:chOff x="601206" y="4163302"/>
            <a:chExt cx="5831662" cy="2651305"/>
          </a:xfrm>
        </p:grpSpPr>
        <p:sp>
          <p:nvSpPr>
            <p:cNvPr id="12" name="TextBox 11">
              <a:extLst>
                <a:ext uri="{FF2B5EF4-FFF2-40B4-BE49-F238E27FC236}">
                  <a16:creationId xmlns:a16="http://schemas.microsoft.com/office/drawing/2014/main" id="{688405C3-34FA-EB67-6FE4-8F9F74FFEC7E}"/>
                </a:ext>
              </a:extLst>
            </p:cNvPr>
            <p:cNvSpPr txBox="1"/>
            <p:nvPr/>
          </p:nvSpPr>
          <p:spPr>
            <a:xfrm>
              <a:off x="660789" y="4163302"/>
              <a:ext cx="845103" cy="461665"/>
            </a:xfrm>
            <a:prstGeom prst="rect">
              <a:avLst/>
            </a:prstGeom>
            <a:noFill/>
          </p:spPr>
          <p:txBody>
            <a:bodyPr wrap="none" rtlCol="0">
              <a:spAutoFit/>
            </a:bodyPr>
            <a:lstStyle/>
            <a:p>
              <a:r>
                <a:rPr lang="en-GB" sz="2400">
                  <a:latin typeface="PT Sans Narrow" panose="020B0506020203020204" pitchFamily="34" charset="0"/>
                </a:rPr>
                <a:t>Moon:</a:t>
              </a:r>
            </a:p>
          </p:txBody>
        </p:sp>
        <p:pic>
          <p:nvPicPr>
            <p:cNvPr id="11266" name="Picture 2">
              <a:extLst>
                <a:ext uri="{FF2B5EF4-FFF2-40B4-BE49-F238E27FC236}">
                  <a16:creationId xmlns:a16="http://schemas.microsoft.com/office/drawing/2014/main" id="{90FE4665-AF9D-0CC3-55F2-21B6558ABD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206" y="4557524"/>
              <a:ext cx="2523855" cy="20190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690863D-309A-C2E2-2E5A-B4E8F853BE40}"/>
                </a:ext>
              </a:extLst>
            </p:cNvPr>
            <p:cNvPicPr>
              <a:picLocks noChangeAspect="1"/>
            </p:cNvPicPr>
            <p:nvPr/>
          </p:nvPicPr>
          <p:blipFill>
            <a:blip r:embed="rId8"/>
            <a:stretch>
              <a:fillRect/>
            </a:stretch>
          </p:blipFill>
          <p:spPr>
            <a:xfrm>
              <a:off x="3422085" y="4537745"/>
              <a:ext cx="2932333" cy="2019085"/>
            </a:xfrm>
            <a:prstGeom prst="rect">
              <a:avLst/>
            </a:prstGeom>
          </p:spPr>
        </p:pic>
        <p:cxnSp>
          <p:nvCxnSpPr>
            <p:cNvPr id="17" name="Straight Arrow Connector 16">
              <a:extLst>
                <a:ext uri="{FF2B5EF4-FFF2-40B4-BE49-F238E27FC236}">
                  <a16:creationId xmlns:a16="http://schemas.microsoft.com/office/drawing/2014/main" id="{5A0388F6-547B-F7D7-0F89-4C5184F37C1D}"/>
                </a:ext>
              </a:extLst>
            </p:cNvPr>
            <p:cNvCxnSpPr/>
            <p:nvPr/>
          </p:nvCxnSpPr>
          <p:spPr>
            <a:xfrm>
              <a:off x="4888251" y="5547287"/>
              <a:ext cx="0" cy="32419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AFC6C928-4FD2-845A-C681-F4F25240549D}"/>
                </a:ext>
              </a:extLst>
            </p:cNvPr>
            <p:cNvSpPr txBox="1"/>
            <p:nvPr/>
          </p:nvSpPr>
          <p:spPr>
            <a:xfrm>
              <a:off x="2223681" y="6537608"/>
              <a:ext cx="973856" cy="276999"/>
            </a:xfrm>
            <a:prstGeom prst="rect">
              <a:avLst/>
            </a:prstGeom>
            <a:noFill/>
          </p:spPr>
          <p:txBody>
            <a:bodyPr wrap="none" rtlCol="0">
              <a:spAutoFit/>
            </a:bodyPr>
            <a:lstStyle/>
            <a:p>
              <a:r>
                <a:rPr lang="en-GB" sz="1200" i="1"/>
                <a:t>Photo: NASA</a:t>
              </a:r>
            </a:p>
          </p:txBody>
        </p:sp>
        <p:sp>
          <p:nvSpPr>
            <p:cNvPr id="34" name="TextBox 33">
              <a:extLst>
                <a:ext uri="{FF2B5EF4-FFF2-40B4-BE49-F238E27FC236}">
                  <a16:creationId xmlns:a16="http://schemas.microsoft.com/office/drawing/2014/main" id="{10DAF294-B186-B387-5F19-D7F30F6DC14D}"/>
                </a:ext>
              </a:extLst>
            </p:cNvPr>
            <p:cNvSpPr txBox="1"/>
            <p:nvPr/>
          </p:nvSpPr>
          <p:spPr>
            <a:xfrm>
              <a:off x="5459012" y="6517829"/>
              <a:ext cx="973856" cy="276999"/>
            </a:xfrm>
            <a:prstGeom prst="rect">
              <a:avLst/>
            </a:prstGeom>
            <a:noFill/>
          </p:spPr>
          <p:txBody>
            <a:bodyPr wrap="none" rtlCol="0">
              <a:spAutoFit/>
            </a:bodyPr>
            <a:lstStyle/>
            <a:p>
              <a:r>
                <a:rPr lang="en-GB" sz="1200" i="1"/>
                <a:t>Photo: NASA</a:t>
              </a:r>
            </a:p>
          </p:txBody>
        </p:sp>
        <p:sp>
          <p:nvSpPr>
            <p:cNvPr id="2" name="TextBox 1">
              <a:extLst>
                <a:ext uri="{FF2B5EF4-FFF2-40B4-BE49-F238E27FC236}">
                  <a16:creationId xmlns:a16="http://schemas.microsoft.com/office/drawing/2014/main" id="{AD69AABF-09A4-14C7-9568-C6007A54AB54}"/>
                </a:ext>
              </a:extLst>
            </p:cNvPr>
            <p:cNvSpPr txBox="1"/>
            <p:nvPr/>
          </p:nvSpPr>
          <p:spPr>
            <a:xfrm>
              <a:off x="603054" y="6207275"/>
              <a:ext cx="1566454" cy="369332"/>
            </a:xfrm>
            <a:prstGeom prst="rect">
              <a:avLst/>
            </a:prstGeom>
            <a:solidFill>
              <a:srgbClr val="FFFFFF">
                <a:alpha val="80000"/>
              </a:srgbClr>
            </a:solidFill>
          </p:spPr>
          <p:txBody>
            <a:bodyPr wrap="none" rtlCol="0">
              <a:spAutoFit/>
            </a:bodyPr>
            <a:lstStyle/>
            <a:p>
              <a:r>
                <a:rPr lang="en-GB">
                  <a:latin typeface="PT Sans Narrow" panose="020B0506020203020204" pitchFamily="34" charset="0"/>
                </a:rPr>
                <a:t>Copernicus crater</a:t>
              </a:r>
            </a:p>
          </p:txBody>
        </p:sp>
        <p:sp>
          <p:nvSpPr>
            <p:cNvPr id="3" name="TextBox 2">
              <a:extLst>
                <a:ext uri="{FF2B5EF4-FFF2-40B4-BE49-F238E27FC236}">
                  <a16:creationId xmlns:a16="http://schemas.microsoft.com/office/drawing/2014/main" id="{F05D69E1-C3ED-4400-1424-6B46E95F2FFD}"/>
                </a:ext>
              </a:extLst>
            </p:cNvPr>
            <p:cNvSpPr txBox="1"/>
            <p:nvPr/>
          </p:nvSpPr>
          <p:spPr>
            <a:xfrm>
              <a:off x="3422086" y="6187497"/>
              <a:ext cx="1164101" cy="369332"/>
            </a:xfrm>
            <a:prstGeom prst="rect">
              <a:avLst/>
            </a:prstGeom>
            <a:solidFill>
              <a:srgbClr val="FFFFFF">
                <a:alpha val="80000"/>
              </a:srgbClr>
            </a:solidFill>
          </p:spPr>
          <p:txBody>
            <a:bodyPr wrap="none" rtlCol="0">
              <a:spAutoFit/>
            </a:bodyPr>
            <a:lstStyle/>
            <a:p>
              <a:r>
                <a:rPr lang="en-GB">
                  <a:latin typeface="PT Sans Narrow" panose="020B0506020203020204" pitchFamily="34" charset="0"/>
                </a:rPr>
                <a:t>Tycho crater</a:t>
              </a:r>
            </a:p>
          </p:txBody>
        </p:sp>
      </p:grpSp>
      <p:pic>
        <p:nvPicPr>
          <p:cNvPr id="20" name="Picture 19" descr="A black background with white text&#10;&#10;AI-generated content may be incorrect.">
            <a:extLst>
              <a:ext uri="{FF2B5EF4-FFF2-40B4-BE49-F238E27FC236}">
                <a16:creationId xmlns:a16="http://schemas.microsoft.com/office/drawing/2014/main" id="{EE236FBD-BC96-91B1-4B68-9CCF3D7AA5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05" y="332656"/>
            <a:ext cx="9138547" cy="1302340"/>
          </a:xfrm>
          <a:prstGeom prst="rect">
            <a:avLst/>
          </a:prstGeom>
        </p:spPr>
      </p:pic>
    </p:spTree>
    <p:extLst>
      <p:ext uri="{BB962C8B-B14F-4D97-AF65-F5344CB8AC3E}">
        <p14:creationId xmlns:p14="http://schemas.microsoft.com/office/powerpoint/2010/main" val="216530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7FF37F-D546-4163-D178-0D8FF841D736}"/>
              </a:ext>
            </a:extLst>
          </p:cNvPr>
          <p:cNvSpPr>
            <a:spLocks noGrp="1"/>
          </p:cNvSpPr>
          <p:nvPr>
            <p:ph idx="1"/>
          </p:nvPr>
        </p:nvSpPr>
        <p:spPr/>
        <p:txBody>
          <a:bodyPr>
            <a:normAutofit/>
          </a:bodyPr>
          <a:lstStyle/>
          <a:p>
            <a:pPr marL="0" indent="0">
              <a:buNone/>
            </a:pPr>
            <a:r>
              <a:rPr lang="en-GB" sz="1800"/>
              <a:t>1. Have a look and feel of the craters on your tables. Can you find the features below on the samples?</a:t>
            </a:r>
          </a:p>
        </p:txBody>
      </p:sp>
      <p:pic>
        <p:nvPicPr>
          <p:cNvPr id="4" name="Picture 3" descr="Space Virtual workshop page 2 — GeoBus | Free STEM workshops for schools">
            <a:extLst>
              <a:ext uri="{FF2B5EF4-FFF2-40B4-BE49-F238E27FC236}">
                <a16:creationId xmlns:a16="http://schemas.microsoft.com/office/drawing/2014/main" id="{BEAFCDE7-A7DD-980F-6B19-7EE5FCF054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624" y="2924806"/>
            <a:ext cx="6570476" cy="29156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C9B8576E-1756-C790-F618-E0459BA1CC38}"/>
              </a:ext>
            </a:extLst>
          </p:cNvPr>
          <p:cNvSpPr txBox="1"/>
          <p:nvPr/>
        </p:nvSpPr>
        <p:spPr>
          <a:xfrm>
            <a:off x="7844395" y="5838133"/>
            <a:ext cx="148951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PT Sans Narrow" panose="020B0506020203020204" pitchFamily="34" charset="0"/>
              </a:rPr>
              <a:t>Image credit: </a:t>
            </a:r>
            <a:r>
              <a:rPr lang="en-GB" sz="1400" err="1">
                <a:latin typeface="PT Sans Narrow" panose="020B0506020203020204" pitchFamily="34" charset="0"/>
              </a:rPr>
              <a:t>Geobus</a:t>
            </a:r>
            <a:endParaRPr lang="en-GB" sz="1400">
              <a:latin typeface="PT Sans Narrow" panose="020B0506020203020204" pitchFamily="34" charset="0"/>
            </a:endParaRPr>
          </a:p>
        </p:txBody>
      </p:sp>
      <p:sp>
        <p:nvSpPr>
          <p:cNvPr id="6" name="Content Placeholder 2">
            <a:extLst>
              <a:ext uri="{FF2B5EF4-FFF2-40B4-BE49-F238E27FC236}">
                <a16:creationId xmlns:a16="http://schemas.microsoft.com/office/drawing/2014/main" id="{644B38EA-A356-2AD3-4185-656DB9938198}"/>
              </a:ext>
            </a:extLst>
          </p:cNvPr>
          <p:cNvSpPr txBox="1">
            <a:spLocks/>
          </p:cNvSpPr>
          <p:nvPr/>
        </p:nvSpPr>
        <p:spPr>
          <a:xfrm>
            <a:off x="596262" y="6064912"/>
            <a:ext cx="8229600" cy="4658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a:t>2. Pick a crater and sketch it!</a:t>
            </a:r>
          </a:p>
        </p:txBody>
      </p:sp>
      <p:pic>
        <p:nvPicPr>
          <p:cNvPr id="10" name="Picture 9" descr="A black background with white text&#10;&#10;AI-generated content may be incorrect.">
            <a:extLst>
              <a:ext uri="{FF2B5EF4-FFF2-40B4-BE49-F238E27FC236}">
                <a16:creationId xmlns:a16="http://schemas.microsoft.com/office/drawing/2014/main" id="{4DD5EB48-FB86-532F-435F-F2E44BEDE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25" y="293548"/>
            <a:ext cx="9124692" cy="1305111"/>
          </a:xfrm>
          <a:prstGeom prst="rect">
            <a:avLst/>
          </a:prstGeom>
        </p:spPr>
      </p:pic>
    </p:spTree>
    <p:extLst>
      <p:ext uri="{BB962C8B-B14F-4D97-AF65-F5344CB8AC3E}">
        <p14:creationId xmlns:p14="http://schemas.microsoft.com/office/powerpoint/2010/main" val="2999204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714C80-58EB-FDD3-C005-22883C39B114}"/>
              </a:ext>
            </a:extLst>
          </p:cNvPr>
          <p:cNvGrpSpPr/>
          <p:nvPr/>
        </p:nvGrpSpPr>
        <p:grpSpPr>
          <a:xfrm>
            <a:off x="772942" y="1960630"/>
            <a:ext cx="2554974" cy="2388712"/>
            <a:chOff x="772942" y="1960630"/>
            <a:chExt cx="2554974" cy="2388712"/>
          </a:xfrm>
        </p:grpSpPr>
        <p:grpSp>
          <p:nvGrpSpPr>
            <p:cNvPr id="5" name="Group 4">
              <a:extLst>
                <a:ext uri="{FF2B5EF4-FFF2-40B4-BE49-F238E27FC236}">
                  <a16:creationId xmlns:a16="http://schemas.microsoft.com/office/drawing/2014/main" id="{736A17A3-C7DD-E5B2-64CE-BC4F2D01A78E}"/>
                </a:ext>
              </a:extLst>
            </p:cNvPr>
            <p:cNvGrpSpPr/>
            <p:nvPr/>
          </p:nvGrpSpPr>
          <p:grpSpPr>
            <a:xfrm>
              <a:off x="772942" y="1960630"/>
              <a:ext cx="2554974" cy="2388712"/>
              <a:chOff x="-40904" y="4533948"/>
              <a:chExt cx="2554974" cy="2388712"/>
            </a:xfrm>
          </p:grpSpPr>
          <p:sp>
            <p:nvSpPr>
              <p:cNvPr id="8" name="TextBox 7">
                <a:extLst>
                  <a:ext uri="{FF2B5EF4-FFF2-40B4-BE49-F238E27FC236}">
                    <a16:creationId xmlns:a16="http://schemas.microsoft.com/office/drawing/2014/main" id="{6FF57AF6-6FD5-76F7-A1E3-CE0A646E8885}"/>
                  </a:ext>
                </a:extLst>
              </p:cNvPr>
              <p:cNvSpPr txBox="1"/>
              <p:nvPr/>
            </p:nvSpPr>
            <p:spPr>
              <a:xfrm>
                <a:off x="-40904" y="4533948"/>
                <a:ext cx="845103" cy="461665"/>
              </a:xfrm>
              <a:prstGeom prst="rect">
                <a:avLst/>
              </a:prstGeom>
              <a:noFill/>
            </p:spPr>
            <p:txBody>
              <a:bodyPr wrap="none" rtlCol="0">
                <a:spAutoFit/>
              </a:bodyPr>
              <a:lstStyle/>
              <a:p>
                <a:r>
                  <a:rPr lang="en-GB" sz="2400">
                    <a:latin typeface="PT Sans Narrow" panose="020B0506020203020204" pitchFamily="34" charset="0"/>
                  </a:rPr>
                  <a:t>Moon:</a:t>
                </a:r>
              </a:p>
            </p:txBody>
          </p:sp>
          <p:pic>
            <p:nvPicPr>
              <p:cNvPr id="10" name="Picture 2">
                <a:extLst>
                  <a:ext uri="{FF2B5EF4-FFF2-40B4-BE49-F238E27FC236}">
                    <a16:creationId xmlns:a16="http://schemas.microsoft.com/office/drawing/2014/main" id="{6BF8EC6E-2E39-CBF6-952E-416248019F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5" y="4903576"/>
                <a:ext cx="2523855" cy="201908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124903AC-B44A-A25F-BF18-32F4EDA37FE5}"/>
                </a:ext>
              </a:extLst>
            </p:cNvPr>
            <p:cNvSpPr txBox="1"/>
            <p:nvPr/>
          </p:nvSpPr>
          <p:spPr>
            <a:xfrm>
              <a:off x="805909" y="3980010"/>
              <a:ext cx="1566454" cy="369332"/>
            </a:xfrm>
            <a:prstGeom prst="rect">
              <a:avLst/>
            </a:prstGeom>
            <a:solidFill>
              <a:srgbClr val="FFFFFF">
                <a:alpha val="78039"/>
              </a:srgbClr>
            </a:solidFill>
          </p:spPr>
          <p:txBody>
            <a:bodyPr wrap="none" rtlCol="0">
              <a:spAutoFit/>
            </a:bodyPr>
            <a:lstStyle/>
            <a:p>
              <a:r>
                <a:rPr lang="en-GB">
                  <a:latin typeface="PT Sans Narrow" panose="020B0506020203020204" pitchFamily="34" charset="0"/>
                </a:rPr>
                <a:t>Copernicus crater</a:t>
              </a:r>
            </a:p>
          </p:txBody>
        </p:sp>
      </p:grpSp>
      <p:grpSp>
        <p:nvGrpSpPr>
          <p:cNvPr id="4" name="Group 3">
            <a:extLst>
              <a:ext uri="{FF2B5EF4-FFF2-40B4-BE49-F238E27FC236}">
                <a16:creationId xmlns:a16="http://schemas.microsoft.com/office/drawing/2014/main" id="{120667C1-5810-CDD2-5401-0505E4A3D3FD}"/>
              </a:ext>
            </a:extLst>
          </p:cNvPr>
          <p:cNvGrpSpPr/>
          <p:nvPr/>
        </p:nvGrpSpPr>
        <p:grpSpPr>
          <a:xfrm>
            <a:off x="3840897" y="2330269"/>
            <a:ext cx="2358001" cy="2019101"/>
            <a:chOff x="3840897" y="2330269"/>
            <a:chExt cx="2358001" cy="2019101"/>
          </a:xfrm>
        </p:grpSpPr>
        <p:pic>
          <p:nvPicPr>
            <p:cNvPr id="4102" name="Picture 6" descr="A guide to the Moon's Tycho Crater | BBC Sky at Night Magazine">
              <a:extLst>
                <a:ext uri="{FF2B5EF4-FFF2-40B4-BE49-F238E27FC236}">
                  <a16:creationId xmlns:a16="http://schemas.microsoft.com/office/drawing/2014/main" id="{E5C1440B-61C9-EC33-0BCA-2312565C67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8" t="2885" r="5120" b="3691"/>
            <a:stretch/>
          </p:blipFill>
          <p:spPr bwMode="auto">
            <a:xfrm>
              <a:off x="3843626" y="2330269"/>
              <a:ext cx="2355272" cy="20190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536DDA5-9460-93D6-DEF6-6FE5A42417DB}"/>
                </a:ext>
              </a:extLst>
            </p:cNvPr>
            <p:cNvSpPr txBox="1"/>
            <p:nvPr/>
          </p:nvSpPr>
          <p:spPr>
            <a:xfrm>
              <a:off x="3840897" y="3980038"/>
              <a:ext cx="1164101" cy="369332"/>
            </a:xfrm>
            <a:prstGeom prst="rect">
              <a:avLst/>
            </a:prstGeom>
            <a:solidFill>
              <a:srgbClr val="FFFFFF">
                <a:alpha val="78039"/>
              </a:srgbClr>
            </a:solidFill>
          </p:spPr>
          <p:txBody>
            <a:bodyPr wrap="none" rtlCol="0">
              <a:spAutoFit/>
            </a:bodyPr>
            <a:lstStyle/>
            <a:p>
              <a:r>
                <a:rPr lang="en-GB">
                  <a:latin typeface="PT Sans Narrow" panose="020B0506020203020204" pitchFamily="34" charset="0"/>
                </a:rPr>
                <a:t>Tycho crater</a:t>
              </a:r>
            </a:p>
          </p:txBody>
        </p:sp>
      </p:grpSp>
      <p:grpSp>
        <p:nvGrpSpPr>
          <p:cNvPr id="6" name="Group 5">
            <a:extLst>
              <a:ext uri="{FF2B5EF4-FFF2-40B4-BE49-F238E27FC236}">
                <a16:creationId xmlns:a16="http://schemas.microsoft.com/office/drawing/2014/main" id="{B68847DE-6A49-7747-9242-E11E408F90E3}"/>
              </a:ext>
            </a:extLst>
          </p:cNvPr>
          <p:cNvGrpSpPr/>
          <p:nvPr/>
        </p:nvGrpSpPr>
        <p:grpSpPr>
          <a:xfrm>
            <a:off x="6749804" y="2336785"/>
            <a:ext cx="2019073" cy="2019101"/>
            <a:chOff x="6749804" y="2336785"/>
            <a:chExt cx="2019073" cy="2019101"/>
          </a:xfrm>
        </p:grpSpPr>
        <p:pic>
          <p:nvPicPr>
            <p:cNvPr id="4100" name="Picture 4" descr="Gassendi (crater) - Wikipedia">
              <a:extLst>
                <a:ext uri="{FF2B5EF4-FFF2-40B4-BE49-F238E27FC236}">
                  <a16:creationId xmlns:a16="http://schemas.microsoft.com/office/drawing/2014/main" id="{70582F31-9315-2C65-FFD2-0976D5C4FC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804" y="2336785"/>
              <a:ext cx="2019073" cy="201907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704F9A3-B8AA-D8FD-831F-FB01DF0DF615}"/>
                </a:ext>
              </a:extLst>
            </p:cNvPr>
            <p:cNvSpPr txBox="1"/>
            <p:nvPr/>
          </p:nvSpPr>
          <p:spPr>
            <a:xfrm>
              <a:off x="6749804" y="3986554"/>
              <a:ext cx="1401346" cy="369332"/>
            </a:xfrm>
            <a:prstGeom prst="rect">
              <a:avLst/>
            </a:prstGeom>
            <a:solidFill>
              <a:srgbClr val="FFFFFF">
                <a:alpha val="78039"/>
              </a:srgbClr>
            </a:solidFill>
          </p:spPr>
          <p:txBody>
            <a:bodyPr wrap="none" rtlCol="0">
              <a:spAutoFit/>
            </a:bodyPr>
            <a:lstStyle/>
            <a:p>
              <a:r>
                <a:rPr lang="en-GB">
                  <a:latin typeface="PT Sans Narrow" panose="020B0506020203020204" pitchFamily="34" charset="0"/>
                </a:rPr>
                <a:t>Gassendi crater</a:t>
              </a:r>
            </a:p>
          </p:txBody>
        </p:sp>
      </p:grpSp>
      <p:grpSp>
        <p:nvGrpSpPr>
          <p:cNvPr id="7" name="Group 6">
            <a:extLst>
              <a:ext uri="{FF2B5EF4-FFF2-40B4-BE49-F238E27FC236}">
                <a16:creationId xmlns:a16="http://schemas.microsoft.com/office/drawing/2014/main" id="{39B30E14-88A3-84A1-821D-97BC6A4CD305}"/>
              </a:ext>
            </a:extLst>
          </p:cNvPr>
          <p:cNvGrpSpPr/>
          <p:nvPr/>
        </p:nvGrpSpPr>
        <p:grpSpPr>
          <a:xfrm>
            <a:off x="9336360" y="2336418"/>
            <a:ext cx="1885473" cy="2019836"/>
            <a:chOff x="9336360" y="2336418"/>
            <a:chExt cx="1885473" cy="2019836"/>
          </a:xfrm>
        </p:grpSpPr>
        <p:pic>
          <p:nvPicPr>
            <p:cNvPr id="4098" name="Picture 2" descr="2010 photomosaic by Lunar Reconnaissance Orbiter">
              <a:extLst>
                <a:ext uri="{FF2B5EF4-FFF2-40B4-BE49-F238E27FC236}">
                  <a16:creationId xmlns:a16="http://schemas.microsoft.com/office/drawing/2014/main" id="{4F1AF2C5-E4C7-1F3C-85CC-9360F343FF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28" t="8183" b="9895"/>
            <a:stretch/>
          </p:blipFill>
          <p:spPr bwMode="auto">
            <a:xfrm>
              <a:off x="9336360" y="2336418"/>
              <a:ext cx="1885473" cy="20198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83FB3FE-D655-EF2C-AA08-69F9CA8376F9}"/>
                </a:ext>
              </a:extLst>
            </p:cNvPr>
            <p:cNvSpPr txBox="1"/>
            <p:nvPr/>
          </p:nvSpPr>
          <p:spPr>
            <a:xfrm>
              <a:off x="9336360" y="3986171"/>
              <a:ext cx="1372492" cy="369332"/>
            </a:xfrm>
            <a:prstGeom prst="rect">
              <a:avLst/>
            </a:prstGeom>
            <a:solidFill>
              <a:srgbClr val="FFFFFF">
                <a:alpha val="78039"/>
              </a:srgbClr>
            </a:solidFill>
          </p:spPr>
          <p:txBody>
            <a:bodyPr wrap="none" rtlCol="0">
              <a:spAutoFit/>
            </a:bodyPr>
            <a:lstStyle/>
            <a:p>
              <a:r>
                <a:rPr lang="en-GB">
                  <a:latin typeface="PT Sans Narrow" panose="020B0506020203020204" pitchFamily="34" charset="0"/>
                </a:rPr>
                <a:t>Mare Orientale</a:t>
              </a:r>
            </a:p>
          </p:txBody>
        </p:sp>
      </p:grpSp>
      <p:sp>
        <p:nvSpPr>
          <p:cNvPr id="25" name="TextBox 24">
            <a:extLst>
              <a:ext uri="{FF2B5EF4-FFF2-40B4-BE49-F238E27FC236}">
                <a16:creationId xmlns:a16="http://schemas.microsoft.com/office/drawing/2014/main" id="{EBB7E890-C4D9-3F17-EFAF-EF552747BAC0}"/>
              </a:ext>
            </a:extLst>
          </p:cNvPr>
          <p:cNvSpPr txBox="1"/>
          <p:nvPr/>
        </p:nvSpPr>
        <p:spPr>
          <a:xfrm>
            <a:off x="1456261" y="4400343"/>
            <a:ext cx="756938" cy="461665"/>
          </a:xfrm>
          <a:prstGeom prst="rect">
            <a:avLst/>
          </a:prstGeom>
          <a:noFill/>
        </p:spPr>
        <p:txBody>
          <a:bodyPr wrap="none" rtlCol="0">
            <a:spAutoFit/>
          </a:bodyPr>
          <a:lstStyle/>
          <a:p>
            <a:r>
              <a:rPr lang="en-GB" sz="2400">
                <a:latin typeface="PT Sans Narrow" panose="020B0506020203020204" pitchFamily="34" charset="0"/>
              </a:rPr>
              <a:t>Mars:</a:t>
            </a:r>
          </a:p>
        </p:txBody>
      </p:sp>
      <p:grpSp>
        <p:nvGrpSpPr>
          <p:cNvPr id="11" name="Group 10">
            <a:extLst>
              <a:ext uri="{FF2B5EF4-FFF2-40B4-BE49-F238E27FC236}">
                <a16:creationId xmlns:a16="http://schemas.microsoft.com/office/drawing/2014/main" id="{6301DF03-AE7B-95F6-0D03-9D476311BD8D}"/>
              </a:ext>
            </a:extLst>
          </p:cNvPr>
          <p:cNvGrpSpPr/>
          <p:nvPr/>
        </p:nvGrpSpPr>
        <p:grpSpPr>
          <a:xfrm>
            <a:off x="3840897" y="4778790"/>
            <a:ext cx="1685325" cy="1821114"/>
            <a:chOff x="3704224" y="4779910"/>
            <a:chExt cx="1685325" cy="1821114"/>
          </a:xfrm>
        </p:grpSpPr>
        <p:pic>
          <p:nvPicPr>
            <p:cNvPr id="4106" name="Picture 10" descr="Astropedia - Gusev Crater MER Landing Site Ellipse THEMIS IR Mosaic">
              <a:extLst>
                <a:ext uri="{FF2B5EF4-FFF2-40B4-BE49-F238E27FC236}">
                  <a16:creationId xmlns:a16="http://schemas.microsoft.com/office/drawing/2014/main" id="{1D2C1D1F-B095-17BD-B7DD-74E828595D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4224" y="4779910"/>
              <a:ext cx="1685325" cy="18119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AB308EE-C4A7-C826-0F34-66659B452CFC}"/>
                </a:ext>
              </a:extLst>
            </p:cNvPr>
            <p:cNvSpPr txBox="1"/>
            <p:nvPr/>
          </p:nvSpPr>
          <p:spPr>
            <a:xfrm>
              <a:off x="3704224" y="6231692"/>
              <a:ext cx="1168910" cy="369332"/>
            </a:xfrm>
            <a:prstGeom prst="rect">
              <a:avLst/>
            </a:prstGeom>
            <a:solidFill>
              <a:srgbClr val="FFFFFF">
                <a:alpha val="78039"/>
              </a:srgbClr>
            </a:solidFill>
          </p:spPr>
          <p:txBody>
            <a:bodyPr wrap="none" rtlCol="0">
              <a:spAutoFit/>
            </a:bodyPr>
            <a:lstStyle/>
            <a:p>
              <a:r>
                <a:rPr lang="en-GB">
                  <a:latin typeface="PT Sans Narrow" panose="020B0506020203020204" pitchFamily="34" charset="0"/>
                </a:rPr>
                <a:t>Gusev crater</a:t>
              </a:r>
            </a:p>
          </p:txBody>
        </p:sp>
      </p:grpSp>
      <p:grpSp>
        <p:nvGrpSpPr>
          <p:cNvPr id="12" name="Group 11">
            <a:extLst>
              <a:ext uri="{FF2B5EF4-FFF2-40B4-BE49-F238E27FC236}">
                <a16:creationId xmlns:a16="http://schemas.microsoft.com/office/drawing/2014/main" id="{1F354640-3783-C207-BFD0-62AE7670C30D}"/>
              </a:ext>
            </a:extLst>
          </p:cNvPr>
          <p:cNvGrpSpPr/>
          <p:nvPr/>
        </p:nvGrpSpPr>
        <p:grpSpPr>
          <a:xfrm>
            <a:off x="1497826" y="4769674"/>
            <a:ext cx="1831415" cy="1830230"/>
            <a:chOff x="1614807" y="4770794"/>
            <a:chExt cx="1831415" cy="1830230"/>
          </a:xfrm>
        </p:grpSpPr>
        <p:pic>
          <p:nvPicPr>
            <p:cNvPr id="4104" name="Picture 8" descr="Zoom around Gale Crater using your web browser | Mars Odyssey Mission THEMIS">
              <a:extLst>
                <a:ext uri="{FF2B5EF4-FFF2-40B4-BE49-F238E27FC236}">
                  <a16:creationId xmlns:a16="http://schemas.microsoft.com/office/drawing/2014/main" id="{0449863E-60DD-78EC-6845-7E62E856FA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5992" y="4770794"/>
              <a:ext cx="1830230" cy="18302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105E0D8-C0C2-BBC0-1D99-31F6DBEA4BC2}"/>
                </a:ext>
              </a:extLst>
            </p:cNvPr>
            <p:cNvSpPr txBox="1"/>
            <p:nvPr/>
          </p:nvSpPr>
          <p:spPr>
            <a:xfrm>
              <a:off x="1614807" y="6231692"/>
              <a:ext cx="1048685" cy="369332"/>
            </a:xfrm>
            <a:prstGeom prst="rect">
              <a:avLst/>
            </a:prstGeom>
            <a:solidFill>
              <a:srgbClr val="FFFFFF">
                <a:alpha val="78039"/>
              </a:srgbClr>
            </a:solidFill>
          </p:spPr>
          <p:txBody>
            <a:bodyPr wrap="none" rtlCol="0">
              <a:spAutoFit/>
            </a:bodyPr>
            <a:lstStyle/>
            <a:p>
              <a:r>
                <a:rPr lang="en-GB">
                  <a:latin typeface="PT Sans Narrow" panose="020B0506020203020204" pitchFamily="34" charset="0"/>
                </a:rPr>
                <a:t>Gale crater</a:t>
              </a:r>
            </a:p>
          </p:txBody>
        </p:sp>
      </p:grpSp>
      <p:sp>
        <p:nvSpPr>
          <p:cNvPr id="33" name="TextBox 32">
            <a:extLst>
              <a:ext uri="{FF2B5EF4-FFF2-40B4-BE49-F238E27FC236}">
                <a16:creationId xmlns:a16="http://schemas.microsoft.com/office/drawing/2014/main" id="{0264640F-B94F-200A-107C-5DC23B86CEC4}"/>
              </a:ext>
            </a:extLst>
          </p:cNvPr>
          <p:cNvSpPr txBox="1"/>
          <p:nvPr/>
        </p:nvSpPr>
        <p:spPr>
          <a:xfrm>
            <a:off x="10151119" y="5945576"/>
            <a:ext cx="1115465" cy="646331"/>
          </a:xfrm>
          <a:prstGeom prst="rect">
            <a:avLst/>
          </a:prstGeom>
          <a:noFill/>
        </p:spPr>
        <p:txBody>
          <a:bodyPr wrap="square" rtlCol="0">
            <a:spAutoFit/>
          </a:bodyPr>
          <a:lstStyle/>
          <a:p>
            <a:pPr algn="ctr"/>
            <a:r>
              <a:rPr lang="en-GB" sz="1200" b="1" i="1"/>
              <a:t>All images courtesy to NASA</a:t>
            </a:r>
          </a:p>
        </p:txBody>
      </p:sp>
      <p:grpSp>
        <p:nvGrpSpPr>
          <p:cNvPr id="9" name="Group 8">
            <a:extLst>
              <a:ext uri="{FF2B5EF4-FFF2-40B4-BE49-F238E27FC236}">
                <a16:creationId xmlns:a16="http://schemas.microsoft.com/office/drawing/2014/main" id="{1D31E71C-679B-EA61-0101-077C81053DB6}"/>
              </a:ext>
            </a:extLst>
          </p:cNvPr>
          <p:cNvGrpSpPr/>
          <p:nvPr/>
        </p:nvGrpSpPr>
        <p:grpSpPr>
          <a:xfrm>
            <a:off x="7659532" y="4767121"/>
            <a:ext cx="2428029" cy="1821114"/>
            <a:chOff x="7127531" y="4776238"/>
            <a:chExt cx="2428029" cy="1821114"/>
          </a:xfrm>
        </p:grpSpPr>
        <p:pic>
          <p:nvPicPr>
            <p:cNvPr id="32" name="Picture 16" descr="undefined">
              <a:extLst>
                <a:ext uri="{FF2B5EF4-FFF2-40B4-BE49-F238E27FC236}">
                  <a16:creationId xmlns:a16="http://schemas.microsoft.com/office/drawing/2014/main" id="{1D4A1CD9-790E-3FE8-46C5-34A99464EF9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260" t="21" r="5900" b="-21"/>
            <a:stretch/>
          </p:blipFill>
          <p:spPr bwMode="auto">
            <a:xfrm>
              <a:off x="7148002" y="4776238"/>
              <a:ext cx="2407558" cy="180620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B0F2623-ACCF-3E7A-A541-3A352A1C4E47}"/>
                </a:ext>
              </a:extLst>
            </p:cNvPr>
            <p:cNvSpPr txBox="1"/>
            <p:nvPr/>
          </p:nvSpPr>
          <p:spPr>
            <a:xfrm>
              <a:off x="7127531" y="6228020"/>
              <a:ext cx="1426994" cy="369332"/>
            </a:xfrm>
            <a:prstGeom prst="rect">
              <a:avLst/>
            </a:prstGeom>
            <a:solidFill>
              <a:srgbClr val="FFFFFF">
                <a:alpha val="78039"/>
              </a:srgbClr>
            </a:solidFill>
          </p:spPr>
          <p:txBody>
            <a:bodyPr wrap="none" rtlCol="0">
              <a:spAutoFit/>
            </a:bodyPr>
            <a:lstStyle/>
            <a:p>
              <a:r>
                <a:rPr lang="en-GB">
                  <a:latin typeface="PT Sans Narrow" panose="020B0506020203020204" pitchFamily="34" charset="0"/>
                </a:rPr>
                <a:t>Barringer crater</a:t>
              </a:r>
            </a:p>
          </p:txBody>
        </p:sp>
      </p:grpSp>
      <p:sp>
        <p:nvSpPr>
          <p:cNvPr id="35" name="TextBox 34">
            <a:extLst>
              <a:ext uri="{FF2B5EF4-FFF2-40B4-BE49-F238E27FC236}">
                <a16:creationId xmlns:a16="http://schemas.microsoft.com/office/drawing/2014/main" id="{4C3099B1-93D2-C8F7-0C2C-40264BB27929}"/>
              </a:ext>
            </a:extLst>
          </p:cNvPr>
          <p:cNvSpPr txBox="1"/>
          <p:nvPr/>
        </p:nvSpPr>
        <p:spPr>
          <a:xfrm>
            <a:off x="7628814" y="4400343"/>
            <a:ext cx="808235" cy="461665"/>
          </a:xfrm>
          <a:prstGeom prst="rect">
            <a:avLst/>
          </a:prstGeom>
          <a:noFill/>
        </p:spPr>
        <p:txBody>
          <a:bodyPr wrap="none" rtlCol="0">
            <a:spAutoFit/>
          </a:bodyPr>
          <a:lstStyle/>
          <a:p>
            <a:r>
              <a:rPr lang="en-GB" sz="2400">
                <a:latin typeface="PT Sans Narrow" panose="020B0506020203020204" pitchFamily="34" charset="0"/>
              </a:rPr>
              <a:t>Earth:</a:t>
            </a:r>
          </a:p>
        </p:txBody>
      </p:sp>
      <p:pic>
        <p:nvPicPr>
          <p:cNvPr id="28" name="Picture 27" descr="A black background with white text&#10;&#10;AI-generated content may be incorrect.">
            <a:extLst>
              <a:ext uri="{FF2B5EF4-FFF2-40B4-BE49-F238E27FC236}">
                <a16:creationId xmlns:a16="http://schemas.microsoft.com/office/drawing/2014/main" id="{1709B685-D88C-ABB3-463E-A59F09693E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925" y="293548"/>
            <a:ext cx="9124692" cy="1305111"/>
          </a:xfrm>
          <a:prstGeom prst="rect">
            <a:avLst/>
          </a:prstGeom>
        </p:spPr>
      </p:pic>
    </p:spTree>
    <p:extLst>
      <p:ext uri="{BB962C8B-B14F-4D97-AF65-F5344CB8AC3E}">
        <p14:creationId xmlns:p14="http://schemas.microsoft.com/office/powerpoint/2010/main" val="4189043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different layers of land&#10;&#10;AI-generated content may be incorrect.">
            <a:extLst>
              <a:ext uri="{FF2B5EF4-FFF2-40B4-BE49-F238E27FC236}">
                <a16:creationId xmlns:a16="http://schemas.microsoft.com/office/drawing/2014/main" id="{81B737EF-A2AA-AE5D-CB67-D95C2FF52736}"/>
              </a:ext>
            </a:extLst>
          </p:cNvPr>
          <p:cNvPicPr>
            <a:picLocks noChangeAspect="1"/>
          </p:cNvPicPr>
          <p:nvPr/>
        </p:nvPicPr>
        <p:blipFill>
          <a:blip r:embed="rId3">
            <a:extLst>
              <a:ext uri="{28A0092B-C50C-407E-A947-70E740481C1C}">
                <a14:useLocalDpi xmlns:a14="http://schemas.microsoft.com/office/drawing/2010/main" val="0"/>
              </a:ext>
            </a:extLst>
          </a:blip>
          <a:srcRect l="2750" t="2751" r="51051" b="73485"/>
          <a:stretch/>
        </p:blipFill>
        <p:spPr>
          <a:xfrm>
            <a:off x="551384" y="2780928"/>
            <a:ext cx="3168352" cy="1629745"/>
          </a:xfrm>
          <a:prstGeom prst="rect">
            <a:avLst/>
          </a:prstGeom>
        </p:spPr>
      </p:pic>
      <p:grpSp>
        <p:nvGrpSpPr>
          <p:cNvPr id="24" name="Group 23">
            <a:extLst>
              <a:ext uri="{FF2B5EF4-FFF2-40B4-BE49-F238E27FC236}">
                <a16:creationId xmlns:a16="http://schemas.microsoft.com/office/drawing/2014/main" id="{03A04A6D-432A-CFDC-6C96-2C6686E90EF5}"/>
              </a:ext>
            </a:extLst>
          </p:cNvPr>
          <p:cNvGrpSpPr/>
          <p:nvPr/>
        </p:nvGrpSpPr>
        <p:grpSpPr>
          <a:xfrm>
            <a:off x="7220386" y="2225139"/>
            <a:ext cx="4202292" cy="3071944"/>
            <a:chOff x="2225801" y="4484514"/>
            <a:chExt cx="4202292" cy="3071944"/>
          </a:xfrm>
        </p:grpSpPr>
        <p:pic>
          <p:nvPicPr>
            <p:cNvPr id="3" name="Picture 2" descr="A collage of different layers of land&#10;&#10;AI-generated content may be incorrect.">
              <a:extLst>
                <a:ext uri="{FF2B5EF4-FFF2-40B4-BE49-F238E27FC236}">
                  <a16:creationId xmlns:a16="http://schemas.microsoft.com/office/drawing/2014/main" id="{0AE9E83D-4DC3-7936-FD0A-2EFEFA3D20FF}"/>
                </a:ext>
              </a:extLst>
            </p:cNvPr>
            <p:cNvPicPr>
              <a:picLocks noChangeAspect="1"/>
            </p:cNvPicPr>
            <p:nvPr/>
          </p:nvPicPr>
          <p:blipFill>
            <a:blip r:embed="rId3">
              <a:extLst>
                <a:ext uri="{28A0092B-C50C-407E-A947-70E740481C1C}">
                  <a14:useLocalDpi xmlns:a14="http://schemas.microsoft.com/office/drawing/2010/main" val="0"/>
                </a:ext>
              </a:extLst>
            </a:blip>
            <a:srcRect l="2750" t="51246" r="51051" b="24801"/>
            <a:stretch/>
          </p:blipFill>
          <p:spPr>
            <a:xfrm>
              <a:off x="3259741" y="5101107"/>
              <a:ext cx="3168352" cy="1642687"/>
            </a:xfrm>
            <a:prstGeom prst="rect">
              <a:avLst/>
            </a:prstGeom>
          </p:spPr>
        </p:pic>
        <p:cxnSp>
          <p:nvCxnSpPr>
            <p:cNvPr id="5" name="Straight Arrow Connector 4">
              <a:extLst>
                <a:ext uri="{FF2B5EF4-FFF2-40B4-BE49-F238E27FC236}">
                  <a16:creationId xmlns:a16="http://schemas.microsoft.com/office/drawing/2014/main" id="{C70C7E33-36E3-AD7A-7D90-CD43EBD6DA66}"/>
                </a:ext>
              </a:extLst>
            </p:cNvPr>
            <p:cNvCxnSpPr>
              <a:cxnSpLocks/>
            </p:cNvCxnSpPr>
            <p:nvPr/>
          </p:nvCxnSpPr>
          <p:spPr>
            <a:xfrm>
              <a:off x="3061639" y="4954207"/>
              <a:ext cx="964362" cy="80011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93DE290-3342-E059-4368-CBA41B7A6C69}"/>
                </a:ext>
              </a:extLst>
            </p:cNvPr>
            <p:cNvSpPr txBox="1"/>
            <p:nvPr/>
          </p:nvSpPr>
          <p:spPr>
            <a:xfrm>
              <a:off x="2521054" y="4484514"/>
              <a:ext cx="934941" cy="523220"/>
            </a:xfrm>
            <a:prstGeom prst="rect">
              <a:avLst/>
            </a:prstGeom>
            <a:noFill/>
          </p:spPr>
          <p:txBody>
            <a:bodyPr wrap="square" rtlCol="0">
              <a:spAutoFit/>
            </a:bodyPr>
            <a:lstStyle/>
            <a:p>
              <a:r>
                <a:rPr lang="en-GB" sz="2800">
                  <a:solidFill>
                    <a:schemeClr val="tx2"/>
                  </a:solidFill>
                  <a:latin typeface="PT Sans Narrow" panose="020B0506020203020204" pitchFamily="34" charset="0"/>
                </a:rPr>
                <a:t>Rims</a:t>
              </a:r>
            </a:p>
          </p:txBody>
        </p:sp>
        <p:cxnSp>
          <p:nvCxnSpPr>
            <p:cNvPr id="8" name="Straight Arrow Connector 7">
              <a:extLst>
                <a:ext uri="{FF2B5EF4-FFF2-40B4-BE49-F238E27FC236}">
                  <a16:creationId xmlns:a16="http://schemas.microsoft.com/office/drawing/2014/main" id="{77E2AB69-1BDC-862A-ED23-D02ECA8C5D66}"/>
                </a:ext>
              </a:extLst>
            </p:cNvPr>
            <p:cNvCxnSpPr>
              <a:cxnSpLocks/>
            </p:cNvCxnSpPr>
            <p:nvPr/>
          </p:nvCxnSpPr>
          <p:spPr>
            <a:xfrm flipV="1">
              <a:off x="4890097" y="6457950"/>
              <a:ext cx="0" cy="61045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7B073AB-F438-3874-380C-47BC8CEAC411}"/>
                </a:ext>
              </a:extLst>
            </p:cNvPr>
            <p:cNvSpPr txBox="1"/>
            <p:nvPr/>
          </p:nvSpPr>
          <p:spPr>
            <a:xfrm>
              <a:off x="4530057" y="7033238"/>
              <a:ext cx="825867" cy="523220"/>
            </a:xfrm>
            <a:prstGeom prst="rect">
              <a:avLst/>
            </a:prstGeom>
            <a:noFill/>
          </p:spPr>
          <p:txBody>
            <a:bodyPr wrap="none" rtlCol="0">
              <a:spAutoFit/>
            </a:bodyPr>
            <a:lstStyle/>
            <a:p>
              <a:r>
                <a:rPr lang="en-GB" sz="2800">
                  <a:solidFill>
                    <a:schemeClr val="tx2"/>
                  </a:solidFill>
                  <a:latin typeface="PT Sans Narrow" panose="020B0506020203020204" pitchFamily="34" charset="0"/>
                </a:rPr>
                <a:t>Floor</a:t>
              </a:r>
            </a:p>
          </p:txBody>
        </p:sp>
        <p:cxnSp>
          <p:nvCxnSpPr>
            <p:cNvPr id="10" name="Straight Arrow Connector 9">
              <a:extLst>
                <a:ext uri="{FF2B5EF4-FFF2-40B4-BE49-F238E27FC236}">
                  <a16:creationId xmlns:a16="http://schemas.microsoft.com/office/drawing/2014/main" id="{879F292C-2ADF-3446-92F2-678D24179B87}"/>
                </a:ext>
              </a:extLst>
            </p:cNvPr>
            <p:cNvCxnSpPr>
              <a:cxnSpLocks/>
              <a:stCxn id="11" idx="3"/>
            </p:cNvCxnSpPr>
            <p:nvPr/>
          </p:nvCxnSpPr>
          <p:spPr>
            <a:xfrm flipV="1">
              <a:off x="3175673" y="6149566"/>
              <a:ext cx="1035673" cy="93573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F257B0D-7332-B467-16AB-B054009BFB64}"/>
                </a:ext>
              </a:extLst>
            </p:cNvPr>
            <p:cNvSpPr txBox="1"/>
            <p:nvPr/>
          </p:nvSpPr>
          <p:spPr>
            <a:xfrm>
              <a:off x="2225801" y="6823695"/>
              <a:ext cx="949872" cy="523220"/>
            </a:xfrm>
            <a:prstGeom prst="rect">
              <a:avLst/>
            </a:prstGeom>
            <a:noFill/>
          </p:spPr>
          <p:txBody>
            <a:bodyPr wrap="square" rtlCol="0">
              <a:spAutoFit/>
            </a:bodyPr>
            <a:lstStyle/>
            <a:p>
              <a:r>
                <a:rPr lang="en-GB" sz="2800">
                  <a:solidFill>
                    <a:schemeClr val="tx2"/>
                  </a:solidFill>
                  <a:latin typeface="PT Sans Narrow" panose="020B0506020203020204" pitchFamily="34" charset="0"/>
                </a:rPr>
                <a:t>Walls</a:t>
              </a:r>
            </a:p>
          </p:txBody>
        </p:sp>
      </p:grpSp>
      <p:sp>
        <p:nvSpPr>
          <p:cNvPr id="20" name="TextBox 19">
            <a:extLst>
              <a:ext uri="{FF2B5EF4-FFF2-40B4-BE49-F238E27FC236}">
                <a16:creationId xmlns:a16="http://schemas.microsoft.com/office/drawing/2014/main" id="{2221DFEA-34F1-B784-C6EB-F91BE10BDA5A}"/>
              </a:ext>
            </a:extLst>
          </p:cNvPr>
          <p:cNvSpPr txBox="1"/>
          <p:nvPr/>
        </p:nvSpPr>
        <p:spPr>
          <a:xfrm>
            <a:off x="923764" y="5638374"/>
            <a:ext cx="10344472" cy="769441"/>
          </a:xfrm>
          <a:prstGeom prst="rect">
            <a:avLst/>
          </a:prstGeom>
          <a:noFill/>
        </p:spPr>
        <p:txBody>
          <a:bodyPr wrap="square" rtlCol="0">
            <a:spAutoFit/>
          </a:bodyPr>
          <a:lstStyle/>
          <a:p>
            <a:pPr algn="ctr"/>
            <a:r>
              <a:rPr lang="en-GB" sz="4400" b="1">
                <a:solidFill>
                  <a:srgbClr val="2BB8C9"/>
                </a:solidFill>
                <a:latin typeface="Pompiere " panose="02000000000000000000" pitchFamily="2" charset="0"/>
              </a:rPr>
              <a:t>Have you noticed any other crater features?</a:t>
            </a:r>
          </a:p>
        </p:txBody>
      </p:sp>
      <p:pic>
        <p:nvPicPr>
          <p:cNvPr id="14" name="Picture 13" descr="A black background with white text&#10;&#10;AI-generated content may be incorrect.">
            <a:extLst>
              <a:ext uri="{FF2B5EF4-FFF2-40B4-BE49-F238E27FC236}">
                <a16:creationId xmlns:a16="http://schemas.microsoft.com/office/drawing/2014/main" id="{6D7E9885-E0C8-C9CF-A734-044B179F9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pic>
        <p:nvPicPr>
          <p:cNvPr id="23" name="Picture 22" descr="A collage of different layers of land&#10;&#10;AI-generated content may be incorrect.">
            <a:extLst>
              <a:ext uri="{FF2B5EF4-FFF2-40B4-BE49-F238E27FC236}">
                <a16:creationId xmlns:a16="http://schemas.microsoft.com/office/drawing/2014/main" id="{6FF2412B-0594-6D02-BDB4-53D1E1E2C3F8}"/>
              </a:ext>
            </a:extLst>
          </p:cNvPr>
          <p:cNvPicPr>
            <a:picLocks noChangeAspect="1"/>
          </p:cNvPicPr>
          <p:nvPr/>
        </p:nvPicPr>
        <p:blipFill>
          <a:blip r:embed="rId3">
            <a:extLst>
              <a:ext uri="{28A0092B-C50C-407E-A947-70E740481C1C}">
                <a14:useLocalDpi xmlns:a14="http://schemas.microsoft.com/office/drawing/2010/main" val="0"/>
              </a:ext>
            </a:extLst>
          </a:blip>
          <a:srcRect l="2750" t="26865" r="51051" b="49371"/>
          <a:stretch/>
        </p:blipFill>
        <p:spPr>
          <a:xfrm>
            <a:off x="4412936" y="2780927"/>
            <a:ext cx="3168352" cy="1629746"/>
          </a:xfrm>
          <a:prstGeom prst="rect">
            <a:avLst/>
          </a:prstGeom>
        </p:spPr>
      </p:pic>
    </p:spTree>
    <p:extLst>
      <p:ext uri="{BB962C8B-B14F-4D97-AF65-F5344CB8AC3E}">
        <p14:creationId xmlns:p14="http://schemas.microsoft.com/office/powerpoint/2010/main" val="268553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ypervelocity impact experiment into sand at the NASA Ames Vertical Gun Range">
            <a:hlinkClick r:id="" action="ppaction://media"/>
            <a:extLst>
              <a:ext uri="{FF2B5EF4-FFF2-40B4-BE49-F238E27FC236}">
                <a16:creationId xmlns:a16="http://schemas.microsoft.com/office/drawing/2014/main" id="{513C6905-9E13-18D1-B3BE-E5ECFC62CDDA}"/>
              </a:ext>
            </a:extLst>
          </p:cNvPr>
          <p:cNvPicPr>
            <a:picLocks noGrp="1" noRot="1" noChangeAspect="1"/>
          </p:cNvPicPr>
          <p:nvPr>
            <p:ph idx="1"/>
            <a:videoFile r:link="rId1"/>
          </p:nvPr>
        </p:nvPicPr>
        <p:blipFill>
          <a:blip r:embed="rId4"/>
          <a:stretch>
            <a:fillRect/>
          </a:stretch>
        </p:blipFill>
        <p:spPr>
          <a:xfrm>
            <a:off x="2314352" y="2095656"/>
            <a:ext cx="7563296" cy="4273262"/>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87C4C5B9-A720-8643-F732-EEB52A89B7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spTree>
    <p:extLst>
      <p:ext uri="{BB962C8B-B14F-4D97-AF65-F5344CB8AC3E}">
        <p14:creationId xmlns:p14="http://schemas.microsoft.com/office/powerpoint/2010/main" val="25617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le of rocks">
            <a:extLst>
              <a:ext uri="{FF2B5EF4-FFF2-40B4-BE49-F238E27FC236}">
                <a16:creationId xmlns:a16="http://schemas.microsoft.com/office/drawing/2014/main" id="{84904C05-2E82-2B96-5C17-C6299C28E4F2}"/>
              </a:ext>
            </a:extLst>
          </p:cNvPr>
          <p:cNvPicPr>
            <a:picLocks noChangeAspect="1"/>
          </p:cNvPicPr>
          <p:nvPr/>
        </p:nvPicPr>
        <p:blipFill>
          <a:blip r:embed="rId3" cstate="print">
            <a:extLst>
              <a:ext uri="{28A0092B-C50C-407E-A947-70E740481C1C}">
                <a14:useLocalDpi xmlns:a14="http://schemas.microsoft.com/office/drawing/2010/main" val="0"/>
              </a:ext>
            </a:extLst>
          </a:blip>
          <a:srcRect t="15993"/>
          <a:stretch/>
        </p:blipFill>
        <p:spPr>
          <a:xfrm>
            <a:off x="2333709" y="2276872"/>
            <a:ext cx="7524582" cy="4214114"/>
          </a:xfrm>
          <a:prstGeom prst="rect">
            <a:avLst/>
          </a:prstGeom>
        </p:spPr>
      </p:pic>
      <p:sp>
        <p:nvSpPr>
          <p:cNvPr id="7" name="TextBox 6">
            <a:extLst>
              <a:ext uri="{FF2B5EF4-FFF2-40B4-BE49-F238E27FC236}">
                <a16:creationId xmlns:a16="http://schemas.microsoft.com/office/drawing/2014/main" id="{A39C63E3-E729-373F-8BBE-150A7EC473F0}"/>
              </a:ext>
            </a:extLst>
          </p:cNvPr>
          <p:cNvSpPr txBox="1"/>
          <p:nvPr/>
        </p:nvSpPr>
        <p:spPr>
          <a:xfrm>
            <a:off x="5574069" y="3406151"/>
            <a:ext cx="770494" cy="1938992"/>
          </a:xfrm>
          <a:prstGeom prst="rect">
            <a:avLst/>
          </a:prstGeom>
          <a:noFill/>
        </p:spPr>
        <p:txBody>
          <a:bodyPr wrap="square" rtlCol="0">
            <a:spAutoFit/>
          </a:bodyPr>
          <a:lstStyle/>
          <a:p>
            <a:r>
              <a:rPr lang="en-GB" sz="12000">
                <a:ln>
                  <a:solidFill>
                    <a:schemeClr val="tx1"/>
                  </a:solidFill>
                </a:ln>
                <a:solidFill>
                  <a:schemeClr val="bg1"/>
                </a:solidFill>
                <a:latin typeface="+mj-lt"/>
              </a:rPr>
              <a:t>?</a:t>
            </a:r>
          </a:p>
        </p:txBody>
      </p:sp>
      <p:sp>
        <p:nvSpPr>
          <p:cNvPr id="10" name="Rectangle 1">
            <a:extLst>
              <a:ext uri="{FF2B5EF4-FFF2-40B4-BE49-F238E27FC236}">
                <a16:creationId xmlns:a16="http://schemas.microsoft.com/office/drawing/2014/main" id="{88FFD5B0-CEF5-8840-99FA-9EDE5411B6F7}"/>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descr="A black background with white text&#10;&#10;AI-generated content may be incorrect.">
            <a:extLst>
              <a:ext uri="{FF2B5EF4-FFF2-40B4-BE49-F238E27FC236}">
                <a16:creationId xmlns:a16="http://schemas.microsoft.com/office/drawing/2014/main" id="{45EC119A-DE1C-218A-7C73-E8DDA4EBD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3" y="260648"/>
            <a:ext cx="6336703" cy="1326938"/>
          </a:xfrm>
          <a:prstGeom prst="rect">
            <a:avLst/>
          </a:prstGeom>
        </p:spPr>
      </p:pic>
    </p:spTree>
    <p:extLst>
      <p:ext uri="{BB962C8B-B14F-4D97-AF65-F5344CB8AC3E}">
        <p14:creationId xmlns:p14="http://schemas.microsoft.com/office/powerpoint/2010/main" val="4102456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457F0E-97F0-4485-B25F-31A7D2E14150}">
  <ds:schemaRefs>
    <ds:schemaRef ds:uri="http://schemas.microsoft.com/sharepoint/v3/contenttype/forms"/>
  </ds:schemaRefs>
</ds:datastoreItem>
</file>

<file path=customXml/itemProps2.xml><?xml version="1.0" encoding="utf-8"?>
<ds:datastoreItem xmlns:ds="http://schemas.openxmlformats.org/officeDocument/2006/customXml" ds:itemID="{5943A73E-F683-4A3C-906E-C085464C08DA}">
  <ds:schemaRefs>
    <ds:schemaRef ds:uri="2da7201d-d60a-4146-be97-9ea9374f9178"/>
    <ds:schemaRef ds:uri="566e42e7-c805-40ce-84fc-c5f1ad7e7d37"/>
    <ds:schemaRef ds:uri="8475f584-5ee1-4deb-9656-023999baed1f"/>
    <ds:schemaRef ds:uri="8fa6a52d-4a5d-4713-9358-4117419ca31e"/>
    <ds:schemaRef ds:uri="991330b7-a67c-4846-8b6a-4c888ec2572d"/>
    <ds:schemaRef ds:uri="f0cced3b-310d-45b8-97bf-d36cbbb5d3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CA4AF9-8274-4811-B7CE-D215E69C12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16</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revision>2</cp:revision>
  <dcterms:created xsi:type="dcterms:W3CDTF">2017-06-13T09:24:30Z</dcterms:created>
  <dcterms:modified xsi:type="dcterms:W3CDTF">2025-10-20T15:43:11Z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y fmtid="{D5CDD505-2E9C-101B-9397-08002B2CF9AE}" pid="3" name="MediaServiceImageTags">
    <vt:lpwstr/>
  </property>
  <property fmtid="{D5CDD505-2E9C-101B-9397-08002B2CF9AE}" pid="4" name="Order">
    <vt:lpwstr>60900.0000000000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